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C85220D-D75E-42B3-A666-750DAD18B23C}">
  <a:tblStyle styleId="{BC85220D-D75E-42B3-A666-750DAD18B23C}"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5"/>
            <a:ext cx="3045625" cy="2030570"/>
            <a:chOff x="6098378" y="5"/>
            <a:chExt cx="3045625" cy="2030570"/>
          </a:xfrm>
        </p:grpSpPr>
        <p:sp>
          <p:nvSpPr>
            <p:cNvPr id="11" name="Shape 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Shape 17"/>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dk2"/>
                </a:solidFill>
              </a:rPr>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dk2"/>
                </a:solidFill>
              </a:rPr>
              <a:t>‹#›</a:t>
            </a:fld>
            <a:endParaRPr>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dk2"/>
                </a:solidFill>
              </a:rPr>
              <a:t>‹#›</a:t>
            </a:fld>
            <a:endParaRPr>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dk2"/>
                </a:solidFill>
              </a:rPr>
              <a:t>‹#›</a:t>
            </a:fld>
            <a:endParaRPr>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dk2"/>
                </a:solidFill>
              </a:rPr>
              <a:t>‹#›</a:t>
            </a:fld>
            <a:endParaRPr>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lt1"/>
                </a:solidFill>
                <a:latin typeface="Roboto"/>
                <a:ea typeface="Roboto"/>
                <a:cs typeface="Roboto"/>
                <a:sym typeface="Roboto"/>
              </a:rPr>
              <a:t>‹#›</a:t>
            </a:fld>
            <a:endParaRPr sz="1000">
              <a:solidFill>
                <a:schemeClr val="lt1"/>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nyc.gov/html/tlc/html/about/trip_record_data.s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ctrTitle"/>
          </p:nvPr>
        </p:nvSpPr>
        <p:spPr>
          <a:xfrm>
            <a:off x="187750" y="651200"/>
            <a:ext cx="8576700" cy="154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solidFill>
                  <a:srgbClr val="F3F3F3"/>
                </a:solidFill>
                <a:latin typeface="Impact"/>
                <a:ea typeface="Impact"/>
                <a:cs typeface="Impact"/>
                <a:sym typeface="Impact"/>
              </a:rPr>
              <a:t>Predicting NYC Taxi demands </a:t>
            </a:r>
            <a:endParaRPr sz="3600">
              <a:solidFill>
                <a:srgbClr val="F3F3F3"/>
              </a:solidFill>
              <a:latin typeface="Impact"/>
              <a:ea typeface="Impact"/>
              <a:cs typeface="Impact"/>
              <a:sym typeface="Impact"/>
            </a:endParaRPr>
          </a:p>
          <a:p>
            <a:pPr indent="0" lvl="0" marL="0" algn="ctr">
              <a:spcBef>
                <a:spcPts val="0"/>
              </a:spcBef>
              <a:spcAft>
                <a:spcPts val="0"/>
              </a:spcAft>
              <a:buNone/>
            </a:pPr>
            <a:r>
              <a:rPr lang="en" sz="3600">
                <a:solidFill>
                  <a:srgbClr val="F3F3F3"/>
                </a:solidFill>
                <a:latin typeface="Impact"/>
                <a:ea typeface="Impact"/>
                <a:cs typeface="Impact"/>
                <a:sym typeface="Impact"/>
              </a:rPr>
              <a:t>      during peak hours</a:t>
            </a:r>
            <a:endParaRPr sz="3600">
              <a:solidFill>
                <a:srgbClr val="F3F3F3"/>
              </a:solidFill>
              <a:latin typeface="Impact"/>
              <a:ea typeface="Impact"/>
              <a:cs typeface="Impact"/>
              <a:sym typeface="Impact"/>
            </a:endParaRPr>
          </a:p>
        </p:txBody>
      </p:sp>
      <p:sp>
        <p:nvSpPr>
          <p:cNvPr id="86" name="Shape 86"/>
          <p:cNvSpPr txBox="1"/>
          <p:nvPr>
            <p:ph idx="1" type="subTitle"/>
          </p:nvPr>
        </p:nvSpPr>
        <p:spPr>
          <a:xfrm>
            <a:off x="700150" y="3107150"/>
            <a:ext cx="8157600" cy="145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Group Members:</a:t>
            </a:r>
            <a:endParaRPr/>
          </a:p>
          <a:p>
            <a:pPr indent="0" lvl="0" marL="0" rtl="0" algn="ctr">
              <a:spcBef>
                <a:spcPts val="0"/>
              </a:spcBef>
              <a:spcAft>
                <a:spcPts val="0"/>
              </a:spcAft>
              <a:buNone/>
            </a:pPr>
            <a:r>
              <a:rPr lang="en"/>
              <a:t>Divya Lingwal</a:t>
            </a:r>
            <a:endParaRPr/>
          </a:p>
          <a:p>
            <a:pPr indent="0" lvl="0" marL="0" rtl="0" algn="ctr">
              <a:spcBef>
                <a:spcPts val="0"/>
              </a:spcBef>
              <a:spcAft>
                <a:spcPts val="0"/>
              </a:spcAft>
              <a:buNone/>
            </a:pPr>
            <a:r>
              <a:rPr lang="en"/>
              <a:t>Shivani Mathur</a:t>
            </a:r>
            <a:endParaRPr/>
          </a:p>
          <a:p>
            <a:pPr indent="0" lvl="0" marL="0" rtl="0" algn="ctr">
              <a:spcBef>
                <a:spcPts val="0"/>
              </a:spcBef>
              <a:spcAft>
                <a:spcPts val="0"/>
              </a:spcAft>
              <a:buNone/>
            </a:pPr>
            <a:r>
              <a:rPr lang="en"/>
              <a:t> Monalisa Singh</a:t>
            </a:r>
            <a:endParaRPr/>
          </a:p>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Z</a:t>
            </a:r>
            <a:r>
              <a:rPr lang="en"/>
              <a:t>ero Passenger count </a:t>
            </a:r>
            <a:endParaRPr/>
          </a:p>
          <a:p>
            <a:pPr indent="0" lvl="0" marL="0">
              <a:spcBef>
                <a:spcPts val="0"/>
              </a:spcBef>
              <a:spcAft>
                <a:spcPts val="0"/>
              </a:spcAft>
              <a:buNone/>
            </a:pPr>
            <a:r>
              <a:t/>
            </a:r>
            <a:endParaRPr/>
          </a:p>
        </p:txBody>
      </p:sp>
      <p:sp>
        <p:nvSpPr>
          <p:cNvPr id="143" name="Shape 14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nSpc>
                <a:spcPct val="100000"/>
              </a:lnSpc>
              <a:spcBef>
                <a:spcPts val="0"/>
              </a:spcBef>
              <a:spcAft>
                <a:spcPts val="0"/>
              </a:spcAft>
              <a:buSzPts val="1800"/>
              <a:buChar char="●"/>
            </a:pPr>
            <a:r>
              <a:rPr lang="en"/>
              <a:t>Unnecessary_Attr_Removed %&gt;% filter(passenger_count&lt;=0) %&gt;% summarise(n=n()</a:t>
            </a:r>
            <a:endParaRPr/>
          </a:p>
          <a:p>
            <a:pPr indent="0" lvl="0" marL="0" rtl="0">
              <a:lnSpc>
                <a:spcPct val="100000"/>
              </a:lnSpc>
              <a:spcBef>
                <a:spcPts val="0"/>
              </a:spcBef>
              <a:spcAft>
                <a:spcPts val="0"/>
              </a:spcAft>
              <a:buNone/>
            </a:pPr>
            <a:r>
              <a:t/>
            </a:r>
            <a:endParaRPr/>
          </a:p>
          <a:p>
            <a:pPr indent="-342900" lvl="0" marL="457200" rtl="0">
              <a:lnSpc>
                <a:spcPct val="100000"/>
              </a:lnSpc>
              <a:spcBef>
                <a:spcPts val="0"/>
              </a:spcBef>
              <a:spcAft>
                <a:spcPts val="0"/>
              </a:spcAft>
              <a:buSzPts val="1800"/>
              <a:buChar char="●"/>
            </a:pPr>
            <a:r>
              <a:rPr lang="en"/>
              <a:t>Found 83 such rows, Removed them:</a:t>
            </a:r>
            <a:endParaRPr/>
          </a:p>
          <a:p>
            <a:pPr indent="0" lvl="0" marL="0" rtl="0">
              <a:lnSpc>
                <a:spcPct val="100000"/>
              </a:lnSpc>
              <a:spcBef>
                <a:spcPts val="0"/>
              </a:spcBef>
              <a:spcAft>
                <a:spcPts val="0"/>
              </a:spcAft>
              <a:buNone/>
            </a:pPr>
            <a:r>
              <a:rPr lang="en"/>
              <a:t>        Unnecessary_Attr_Removed&lt;- subset(Unnecessary_Attr_Removed,     </a:t>
            </a:r>
            <a:endParaRPr/>
          </a:p>
          <a:p>
            <a:pPr indent="0" lvl="0" marL="0" rtl="0">
              <a:lnSpc>
                <a:spcPct val="100000"/>
              </a:lnSpc>
              <a:spcBef>
                <a:spcPts val="0"/>
              </a:spcBef>
              <a:spcAft>
                <a:spcPts val="0"/>
              </a:spcAft>
              <a:buNone/>
            </a:pPr>
            <a:r>
              <a:rPr lang="en"/>
              <a:t>        passenger_count&gt;0,)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10000"/>
            <a:ext cx="8520600" cy="1027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Analyzing Zero Distance Trips &amp; median Imputation</a:t>
            </a:r>
            <a:endParaRPr/>
          </a:p>
        </p:txBody>
      </p:sp>
      <p:sp>
        <p:nvSpPr>
          <p:cNvPr id="149" name="Shape 149"/>
          <p:cNvSpPr txBox="1"/>
          <p:nvPr>
            <p:ph idx="1" type="body"/>
          </p:nvPr>
        </p:nvSpPr>
        <p:spPr>
          <a:xfrm>
            <a:off x="311700" y="1437800"/>
            <a:ext cx="8520600" cy="3131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Arial"/>
                <a:ea typeface="Arial"/>
                <a:cs typeface="Arial"/>
                <a:sym typeface="Arial"/>
              </a:rPr>
              <a:t>#Looking for Zero Distance Trips</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Trips with same source and Destination is explainable</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But, There were trips with Different sources and Destinations still having Distance as 0, which can’t be explained</a:t>
            </a:r>
            <a:endParaRPr sz="1400">
              <a:solidFill>
                <a:srgbClr val="38761D"/>
              </a:solidFill>
              <a:highlight>
                <a:srgbClr val="F9F2F4"/>
              </a:highlight>
              <a:latin typeface="Arial"/>
              <a:ea typeface="Arial"/>
              <a:cs typeface="Arial"/>
              <a:sym typeface="Arial"/>
            </a:endParaRPr>
          </a:p>
          <a:p>
            <a:pPr indent="0" lvl="0" marL="0" rtl="0">
              <a:spcBef>
                <a:spcPts val="0"/>
              </a:spcBef>
              <a:spcAft>
                <a:spcPts val="0"/>
              </a:spcAft>
              <a:buNone/>
            </a:pPr>
            <a:r>
              <a:rPr lang="en" sz="1400">
                <a:solidFill>
                  <a:srgbClr val="38761D"/>
                </a:solidFill>
                <a:highlight>
                  <a:srgbClr val="F9F2F4"/>
                </a:highlight>
                <a:latin typeface="Arial"/>
                <a:ea typeface="Arial"/>
                <a:cs typeface="Arial"/>
                <a:sym typeface="Arial"/>
              </a:rPr>
              <a:t>#impute missing values with median</a:t>
            </a:r>
            <a:endParaRPr sz="1400">
              <a:solidFill>
                <a:srgbClr val="38761D"/>
              </a:solidFill>
              <a:highlight>
                <a:srgbClr val="F9F2F4"/>
              </a:highlight>
              <a:latin typeface="Arial"/>
              <a:ea typeface="Arial"/>
              <a:cs typeface="Arial"/>
              <a:sym typeface="Arial"/>
            </a:endParaRPr>
          </a:p>
          <a:p>
            <a:pPr indent="0" lvl="0" marL="0" rtl="0">
              <a:spcBef>
                <a:spcPts val="0"/>
              </a:spcBef>
              <a:spcAft>
                <a:spcPts val="0"/>
              </a:spcAft>
              <a:buNone/>
            </a:pPr>
            <a:r>
              <a:rPr lang="en" sz="1400">
                <a:solidFill>
                  <a:srgbClr val="38761D"/>
                </a:solidFill>
                <a:highlight>
                  <a:srgbClr val="F9F2F4"/>
                </a:highlight>
                <a:latin typeface="Arial"/>
                <a:ea typeface="Arial"/>
                <a:cs typeface="Arial"/>
                <a:sym typeface="Arial"/>
              </a:rPr>
              <a:t>Unnecessary_Attr_Removed$trip_distance[is.na(Unnecessary_Attr_Removed$trip_distance)] &lt;- median(Unnecessary_Attr_Removed$trip_distance, na.rm = TRUE)</a:t>
            </a:r>
            <a:endParaRPr sz="1400">
              <a:solidFill>
                <a:srgbClr val="38761D"/>
              </a:solidFill>
              <a:highlight>
                <a:srgbClr val="F9F2F4"/>
              </a:highlight>
              <a:latin typeface="Arial"/>
              <a:ea typeface="Arial"/>
              <a:cs typeface="Arial"/>
              <a:sym typeface="Arial"/>
            </a:endParaRPr>
          </a:p>
          <a:p>
            <a:pPr indent="0" lvl="0" marL="0" rtl="0">
              <a:spcBef>
                <a:spcPts val="0"/>
              </a:spcBef>
              <a:spcAft>
                <a:spcPts val="0"/>
              </a:spcAft>
              <a:buNone/>
            </a:pPr>
            <a:r>
              <a:rPr lang="en" sz="1400">
                <a:solidFill>
                  <a:srgbClr val="38761D"/>
                </a:solidFill>
                <a:highlight>
                  <a:srgbClr val="F9F2F4"/>
                </a:highlight>
                <a:latin typeface="Arial"/>
                <a:ea typeface="Arial"/>
                <a:cs typeface="Arial"/>
                <a:sym typeface="Arial"/>
              </a:rPr>
              <a:t>#impute 0 distance values with median</a:t>
            </a:r>
            <a:endParaRPr sz="1400">
              <a:solidFill>
                <a:srgbClr val="38761D"/>
              </a:solidFill>
              <a:highlight>
                <a:srgbClr val="F9F2F4"/>
              </a:highlight>
              <a:latin typeface="Arial"/>
              <a:ea typeface="Arial"/>
              <a:cs typeface="Arial"/>
              <a:sym typeface="Arial"/>
            </a:endParaRPr>
          </a:p>
          <a:p>
            <a:pPr indent="0" lvl="0" marL="0" rtl="0">
              <a:spcBef>
                <a:spcPts val="0"/>
              </a:spcBef>
              <a:spcAft>
                <a:spcPts val="0"/>
              </a:spcAft>
              <a:buNone/>
            </a:pPr>
            <a:r>
              <a:rPr lang="en" sz="1400">
                <a:solidFill>
                  <a:srgbClr val="38761D"/>
                </a:solidFill>
                <a:highlight>
                  <a:srgbClr val="F9F2F4"/>
                </a:highlight>
                <a:latin typeface="Arial"/>
                <a:ea typeface="Arial"/>
                <a:cs typeface="Arial"/>
                <a:sym typeface="Arial"/>
              </a:rPr>
              <a:t>Unnecessary_Attr_Removed$trip_distance &lt;- ifelse(Unnecessary_Attr_Removed$trip_distance == 0 &amp; Unnecessary_Attr_Removed$PULocationID != Unnecessary_Attr_Removed$DOLocationID, median(Unnecessary_Attr_Removed$trip_distance), Unnecessary_Attr_Removed$trip_distance)</a:t>
            </a:r>
            <a:endParaRPr sz="1400">
              <a:solidFill>
                <a:srgbClr val="38761D"/>
              </a:solidFill>
              <a:highlight>
                <a:srgbClr val="F9F2F4"/>
              </a:highlight>
              <a:latin typeface="Arial"/>
              <a:ea typeface="Arial"/>
              <a:cs typeface="Arial"/>
              <a:sym typeface="Arial"/>
            </a:endParaRPr>
          </a:p>
          <a:p>
            <a:pPr indent="0" lvl="0" marL="0" rtl="0">
              <a:spcBef>
                <a:spcPts val="0"/>
              </a:spcBef>
              <a:spcAft>
                <a:spcPts val="0"/>
              </a:spcAft>
              <a:buNone/>
            </a:pPr>
            <a:r>
              <a:t/>
            </a:r>
            <a:endParaRPr sz="1400">
              <a:solidFill>
                <a:srgbClr val="38761D"/>
              </a:solidFill>
              <a:highlight>
                <a:srgbClr val="F9F2F4"/>
              </a:highlight>
              <a:latin typeface="Arial"/>
              <a:ea typeface="Arial"/>
              <a:cs typeface="Arial"/>
              <a:sym typeface="Arial"/>
            </a:endParaRPr>
          </a:p>
          <a:p>
            <a:pPr indent="0" lvl="0" marL="0" rtl="0">
              <a:spcBef>
                <a:spcPts val="0"/>
              </a:spcBef>
              <a:spcAft>
                <a:spcPts val="0"/>
              </a:spcAft>
              <a:buNone/>
            </a:pPr>
            <a:r>
              <a:rPr lang="en" sz="1400">
                <a:latin typeface="Arial"/>
                <a:ea typeface="Arial"/>
                <a:cs typeface="Arial"/>
                <a:sym typeface="Arial"/>
              </a:rPr>
              <a:t>       </a:t>
            </a:r>
            <a:endParaRPr sz="14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10000"/>
            <a:ext cx="8520600" cy="102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Removing Few other payment and vendor related attributes &amp; Dividing data into Train &amp; Test</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
        <p:nvSpPr>
          <p:cNvPr id="155" name="Shape 155"/>
          <p:cNvSpPr txBox="1"/>
          <p:nvPr>
            <p:ph idx="1" type="body"/>
          </p:nvPr>
        </p:nvSpPr>
        <p:spPr>
          <a:xfrm>
            <a:off x="311700" y="1559050"/>
            <a:ext cx="8520600" cy="3315300"/>
          </a:xfrm>
          <a:prstGeom prst="rect">
            <a:avLst/>
          </a:prstGeom>
        </p:spPr>
        <p:txBody>
          <a:bodyPr anchorCtr="0" anchor="t" bIns="91425" lIns="91425" spcFirstLastPara="1" rIns="91425" wrap="square" tIns="91425">
            <a:noAutofit/>
          </a:bodyPr>
          <a:lstStyle/>
          <a:p>
            <a:pPr indent="-317500" lvl="0" marL="457200" rtl="0">
              <a:lnSpc>
                <a:spcPct val="100000"/>
              </a:lnSpc>
              <a:spcBef>
                <a:spcPts val="0"/>
              </a:spcBef>
              <a:spcAft>
                <a:spcPts val="0"/>
              </a:spcAft>
              <a:buSzPts val="1400"/>
              <a:buChar char="●"/>
            </a:pPr>
            <a:r>
              <a:rPr lang="en" sz="1400"/>
              <a:t>Unnecessary_Attr_Removed &lt;- subset(NZV_Removed_Data,,-c(VendorID,extra,tip_amount,payment_type))</a:t>
            </a:r>
            <a:endParaRPr sz="1400"/>
          </a:p>
          <a:p>
            <a:pPr indent="0" lvl="0" marL="0" rtl="0">
              <a:lnSpc>
                <a:spcPct val="100000"/>
              </a:lnSpc>
              <a:spcBef>
                <a:spcPts val="0"/>
              </a:spcBef>
              <a:spcAft>
                <a:spcPts val="0"/>
              </a:spcAft>
              <a:buNone/>
            </a:pPr>
            <a:r>
              <a:t/>
            </a:r>
            <a:endParaRPr sz="1400"/>
          </a:p>
          <a:p>
            <a:pPr indent="-317500" lvl="0" marL="457200" rtl="0">
              <a:lnSpc>
                <a:spcPct val="100000"/>
              </a:lnSpc>
              <a:spcBef>
                <a:spcPts val="0"/>
              </a:spcBef>
              <a:spcAft>
                <a:spcPts val="0"/>
              </a:spcAft>
              <a:buSzPts val="1400"/>
              <a:buChar char="●"/>
            </a:pPr>
            <a:r>
              <a:rPr lang="en" sz="1400"/>
              <a:t>After Separation: </a:t>
            </a:r>
            <a:r>
              <a:rPr b="1" lang="en" sz="1400"/>
              <a:t>Train</a:t>
            </a:r>
            <a:r>
              <a:rPr lang="en" sz="1400"/>
              <a:t>=413,149 rows,</a:t>
            </a:r>
            <a:r>
              <a:rPr b="1" lang="en" sz="1400"/>
              <a:t>Validation</a:t>
            </a:r>
            <a:r>
              <a:rPr lang="en" sz="1400"/>
              <a:t>=137,716 rows and </a:t>
            </a:r>
            <a:r>
              <a:rPr b="1" lang="en" sz="1400"/>
              <a:t>Test </a:t>
            </a:r>
            <a:r>
              <a:rPr lang="en" sz="1400"/>
              <a:t>=110,184 rows:</a:t>
            </a:r>
            <a:endParaRPr sz="1400"/>
          </a:p>
          <a:p>
            <a:pPr indent="0" lvl="0" marL="0" rtl="0">
              <a:lnSpc>
                <a:spcPct val="100000"/>
              </a:lnSpc>
              <a:spcBef>
                <a:spcPts val="0"/>
              </a:spcBef>
              <a:spcAft>
                <a:spcPts val="0"/>
              </a:spcAft>
              <a:buNone/>
            </a:pPr>
            <a:r>
              <a:t/>
            </a:r>
            <a:endParaRPr sz="1400"/>
          </a:p>
          <a:p>
            <a:pPr indent="0" lvl="0" marL="0" rtl="0">
              <a:lnSpc>
                <a:spcPct val="100000"/>
              </a:lnSpc>
              <a:spcBef>
                <a:spcPts val="0"/>
              </a:spcBef>
              <a:spcAft>
                <a:spcPts val="0"/>
              </a:spcAft>
              <a:buNone/>
            </a:pPr>
            <a:r>
              <a:rPr lang="en" sz="1400"/>
              <a:t>#Diving into test and train</a:t>
            </a:r>
            <a:endParaRPr sz="1400"/>
          </a:p>
          <a:p>
            <a:pPr indent="0" lvl="0" marL="0" rtl="0">
              <a:lnSpc>
                <a:spcPct val="100000"/>
              </a:lnSpc>
              <a:spcBef>
                <a:spcPts val="0"/>
              </a:spcBef>
              <a:spcAft>
                <a:spcPts val="0"/>
              </a:spcAft>
              <a:buNone/>
            </a:pPr>
            <a:r>
              <a:rPr lang="en" sz="1400"/>
              <a:t>Index &lt;- sample(1:nrow(Complete_data),round(</a:t>
            </a:r>
            <a:r>
              <a:rPr b="1" lang="en" sz="1400"/>
              <a:t>0.6</a:t>
            </a:r>
            <a:r>
              <a:rPr lang="en" sz="1400"/>
              <a:t>*nrow(Complete_data)))</a:t>
            </a:r>
            <a:endParaRPr sz="1400"/>
          </a:p>
          <a:p>
            <a:pPr indent="0" lvl="0" marL="0" rtl="0">
              <a:lnSpc>
                <a:spcPct val="100000"/>
              </a:lnSpc>
              <a:spcBef>
                <a:spcPts val="0"/>
              </a:spcBef>
              <a:spcAft>
                <a:spcPts val="0"/>
              </a:spcAft>
              <a:buNone/>
            </a:pPr>
            <a:r>
              <a:rPr lang="en" sz="1400"/>
              <a:t>train_data &lt;- Complete_data[index,]</a:t>
            </a:r>
            <a:endParaRPr sz="1400"/>
          </a:p>
          <a:p>
            <a:pPr indent="0" lvl="0" marL="0" rtl="0">
              <a:lnSpc>
                <a:spcPct val="100000"/>
              </a:lnSpc>
              <a:spcBef>
                <a:spcPts val="0"/>
              </a:spcBef>
              <a:spcAft>
                <a:spcPts val="0"/>
              </a:spcAft>
              <a:buNone/>
            </a:pPr>
            <a:r>
              <a:rPr lang="en" sz="1400"/>
              <a:t>test &lt;- Complete_data[-index,]</a:t>
            </a:r>
            <a:endParaRPr sz="1400"/>
          </a:p>
          <a:p>
            <a:pPr indent="0" lvl="0" marL="0" rtl="0">
              <a:lnSpc>
                <a:spcPct val="100000"/>
              </a:lnSpc>
              <a:spcBef>
                <a:spcPts val="0"/>
              </a:spcBef>
              <a:spcAft>
                <a:spcPts val="0"/>
              </a:spcAft>
              <a:buNone/>
            </a:pPr>
            <a:r>
              <a:t/>
            </a:r>
            <a:endParaRPr sz="1400"/>
          </a:p>
          <a:p>
            <a:pPr indent="0" lvl="0" marL="0" rtl="0">
              <a:lnSpc>
                <a:spcPct val="100000"/>
              </a:lnSpc>
              <a:spcBef>
                <a:spcPts val="0"/>
              </a:spcBef>
              <a:spcAft>
                <a:spcPts val="0"/>
              </a:spcAft>
              <a:buNone/>
            </a:pPr>
            <a:r>
              <a:rPr lang="en" sz="1400"/>
              <a:t>index1 &lt;- sample(1:nrow(test),round(0.5*nrow(test)))</a:t>
            </a:r>
            <a:endParaRPr sz="1400"/>
          </a:p>
          <a:p>
            <a:pPr indent="0" lvl="0" marL="0" rtl="0">
              <a:lnSpc>
                <a:spcPct val="100000"/>
              </a:lnSpc>
              <a:spcBef>
                <a:spcPts val="0"/>
              </a:spcBef>
              <a:spcAft>
                <a:spcPts val="0"/>
              </a:spcAft>
              <a:buNone/>
            </a:pPr>
            <a:r>
              <a:rPr lang="en" sz="1400"/>
              <a:t>Validation_data &lt;- test[index1,]</a:t>
            </a:r>
            <a:endParaRPr sz="1400"/>
          </a:p>
          <a:p>
            <a:pPr indent="0" lvl="0" marL="0" rtl="0">
              <a:lnSpc>
                <a:spcPct val="100000"/>
              </a:lnSpc>
              <a:spcBef>
                <a:spcPts val="0"/>
              </a:spcBef>
              <a:spcAft>
                <a:spcPts val="0"/>
              </a:spcAft>
              <a:buNone/>
            </a:pPr>
            <a:r>
              <a:rPr lang="en" sz="1400"/>
              <a:t>Test_data &lt;- test[-index,]</a:t>
            </a:r>
            <a:endParaRPr sz="1400"/>
          </a:p>
          <a:p>
            <a:pPr indent="0" lvl="0" marL="0" rtl="0">
              <a:lnSpc>
                <a:spcPct val="100000"/>
              </a:lnSpc>
              <a:spcBef>
                <a:spcPts val="0"/>
              </a:spcBef>
              <a:spcAft>
                <a:spcPts val="0"/>
              </a:spcAft>
              <a:buNone/>
            </a:pPr>
            <a:r>
              <a:t/>
            </a:r>
            <a:endParaRPr sz="1400"/>
          </a:p>
          <a:p>
            <a:pPr indent="0" lvl="0" marL="0">
              <a:spcBef>
                <a:spcPts val="0"/>
              </a:spcBef>
              <a:spcAft>
                <a:spcPts val="1600"/>
              </a:spcAft>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2817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Merging Weather Data &amp; Taxi Data</a:t>
            </a:r>
            <a:endParaRPr/>
          </a:p>
        </p:txBody>
      </p:sp>
      <p:sp>
        <p:nvSpPr>
          <p:cNvPr id="161" name="Shape 161"/>
          <p:cNvSpPr txBox="1"/>
          <p:nvPr>
            <p:ph idx="1" type="body"/>
          </p:nvPr>
        </p:nvSpPr>
        <p:spPr>
          <a:xfrm>
            <a:off x="311700" y="996625"/>
            <a:ext cx="8520600" cy="3339000"/>
          </a:xfrm>
          <a:prstGeom prst="rect">
            <a:avLst/>
          </a:prstGeom>
        </p:spPr>
        <p:txBody>
          <a:bodyPr anchorCtr="0" anchor="t" bIns="91425" lIns="91425" spcFirstLastPara="1" rIns="91425" wrap="square" tIns="91425">
            <a:noAutofit/>
          </a:bodyPr>
          <a:lstStyle/>
          <a:p>
            <a:pPr indent="0" lvl="0" marL="0">
              <a:lnSpc>
                <a:spcPct val="100000"/>
              </a:lnSpc>
              <a:spcBef>
                <a:spcPts val="0"/>
              </a:spcBef>
              <a:spcAft>
                <a:spcPts val="0"/>
              </a:spcAft>
              <a:buNone/>
            </a:pPr>
            <a:r>
              <a:rPr lang="en"/>
              <a:t>train_taxi$lpep_pickup_date &lt;- mdy(train_taxi$lpep_pickup_date)</a:t>
            </a:r>
            <a:endParaRPr/>
          </a:p>
          <a:p>
            <a:pPr indent="0" lvl="0" marL="0">
              <a:lnSpc>
                <a:spcPct val="100000"/>
              </a:lnSpc>
              <a:spcBef>
                <a:spcPts val="0"/>
              </a:spcBef>
              <a:spcAft>
                <a:spcPts val="0"/>
              </a:spcAft>
              <a:buNone/>
            </a:pPr>
            <a:r>
              <a:rPr lang="en"/>
              <a:t>train_taxi$lpep_pickup_date &lt;- format(date(train_taxi$lpep_pickup_date),"%m/%d/%Y")</a:t>
            </a:r>
            <a:endParaRPr/>
          </a:p>
          <a:p>
            <a:pPr indent="0" lvl="0" marL="0">
              <a:lnSpc>
                <a:spcPct val="100000"/>
              </a:lnSpc>
              <a:spcBef>
                <a:spcPts val="0"/>
              </a:spcBef>
              <a:spcAft>
                <a:spcPts val="0"/>
              </a:spcAft>
              <a:buNone/>
            </a:pPr>
            <a:r>
              <a:rPr lang="en"/>
              <a:t>merged_data_train &lt;- merge(x=train_taxi,y=Weather_data,by="lpep_pickup_date")</a:t>
            </a:r>
            <a:endParaRPr/>
          </a:p>
          <a:p>
            <a:pPr indent="0" lvl="0" marL="0" rtl="0">
              <a:lnSpc>
                <a:spcPct val="100000"/>
              </a:lnSpc>
              <a:spcBef>
                <a:spcPts val="0"/>
              </a:spcBef>
              <a:spcAft>
                <a:spcPts val="0"/>
              </a:spcAft>
              <a:buNone/>
            </a:pPr>
            <a:r>
              <a:t/>
            </a:r>
            <a:endParaRPr/>
          </a:p>
          <a:p>
            <a:pPr indent="0" lvl="0" marL="0">
              <a:lnSpc>
                <a:spcPct val="100000"/>
              </a:lnSpc>
              <a:spcBef>
                <a:spcPts val="0"/>
              </a:spcBef>
              <a:spcAft>
                <a:spcPts val="0"/>
              </a:spcAft>
              <a:buNone/>
            </a:pPr>
            <a:r>
              <a:t/>
            </a:r>
            <a:endParaRPr/>
          </a:p>
          <a:p>
            <a:pPr indent="0" lvl="0" marL="0">
              <a:lnSpc>
                <a:spcPct val="100000"/>
              </a:lnSpc>
              <a:spcBef>
                <a:spcPts val="0"/>
              </a:spcBef>
              <a:spcAft>
                <a:spcPts val="0"/>
              </a:spcAft>
              <a:buNone/>
            </a:pPr>
            <a:r>
              <a:rPr lang="en"/>
              <a:t>test_taxi$lpep_pickup_date &lt;- mdy(test_taxi$lpep_pickup_date)</a:t>
            </a:r>
            <a:endParaRPr/>
          </a:p>
          <a:p>
            <a:pPr indent="0" lvl="0" marL="0">
              <a:lnSpc>
                <a:spcPct val="100000"/>
              </a:lnSpc>
              <a:spcBef>
                <a:spcPts val="0"/>
              </a:spcBef>
              <a:spcAft>
                <a:spcPts val="0"/>
              </a:spcAft>
              <a:buNone/>
            </a:pPr>
            <a:r>
              <a:rPr lang="en"/>
              <a:t>test_taxi$lpep_pickup_date &lt;- format(date(test_taxi$lpep_pickup_date),"%m/%d/%Y")</a:t>
            </a:r>
            <a:endParaRPr/>
          </a:p>
          <a:p>
            <a:pPr indent="0" lvl="0" marL="0">
              <a:lnSpc>
                <a:spcPct val="100000"/>
              </a:lnSpc>
              <a:spcBef>
                <a:spcPts val="0"/>
              </a:spcBef>
              <a:spcAft>
                <a:spcPts val="0"/>
              </a:spcAft>
              <a:buNone/>
            </a:pPr>
            <a:r>
              <a:rPr lang="en"/>
              <a:t>merged_data_test &lt;- merge(x=test_taxi,y=Weather_data,by="lpep_pickup_date")</a:t>
            </a:r>
            <a:endParaRPr/>
          </a:p>
          <a:p>
            <a:pPr indent="0" lvl="0" marL="0">
              <a:lnSpc>
                <a:spcPct val="100000"/>
              </a:lnSpc>
              <a:spcBef>
                <a:spcPts val="0"/>
              </a:spcBef>
              <a:spcAft>
                <a:spcPts val="0"/>
              </a:spcAft>
              <a:buNone/>
            </a:pPr>
            <a:r>
              <a:t/>
            </a:r>
            <a:endParaRPr/>
          </a:p>
          <a:p>
            <a:pPr indent="0" lvl="0" marL="0">
              <a:lnSpc>
                <a:spcPct val="100000"/>
              </a:lnSpc>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176725"/>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Feature Extraction</a:t>
            </a:r>
            <a:endParaRPr/>
          </a:p>
        </p:txBody>
      </p:sp>
      <p:sp>
        <p:nvSpPr>
          <p:cNvPr id="167" name="Shape 167"/>
          <p:cNvSpPr txBox="1"/>
          <p:nvPr>
            <p:ph idx="1" type="body"/>
          </p:nvPr>
        </p:nvSpPr>
        <p:spPr>
          <a:xfrm>
            <a:off x="311700" y="1066162"/>
            <a:ext cx="8520600" cy="343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#Combining Hour of the day and Location Id</a:t>
            </a:r>
            <a:endParaRPr b="1"/>
          </a:p>
          <a:p>
            <a:pPr indent="0" lvl="0" marL="0" rtl="0">
              <a:spcBef>
                <a:spcPts val="0"/>
              </a:spcBef>
              <a:spcAft>
                <a:spcPts val="0"/>
              </a:spcAft>
              <a:buNone/>
            </a:pPr>
            <a:r>
              <a:rPr lang="en"/>
              <a:t>Train_data1 &lt;-  transform(Train_data,Location_Hour=paste(PULocationID,Hour_of_the_day,sep="_"))</a:t>
            </a:r>
            <a:endParaRPr/>
          </a:p>
          <a:p>
            <a:pPr indent="0" lvl="0" marL="0" rtl="0">
              <a:spcBef>
                <a:spcPts val="0"/>
              </a:spcBef>
              <a:spcAft>
                <a:spcPts val="0"/>
              </a:spcAft>
              <a:buNone/>
            </a:pPr>
            <a:r>
              <a:t/>
            </a:r>
            <a:endParaRPr/>
          </a:p>
          <a:p>
            <a:pPr indent="0" lvl="0" marL="0" rtl="0">
              <a:spcBef>
                <a:spcPts val="0"/>
              </a:spcBef>
              <a:spcAft>
                <a:spcPts val="0"/>
              </a:spcAft>
              <a:buNone/>
            </a:pPr>
            <a:r>
              <a:rPr b="1" lang="en"/>
              <a:t>#Generating Demand Column (The Prediction Attribute)</a:t>
            </a:r>
            <a:endParaRPr b="1"/>
          </a:p>
          <a:p>
            <a:pPr indent="0" lvl="0" marL="0" rtl="0">
              <a:spcBef>
                <a:spcPts val="0"/>
              </a:spcBef>
              <a:spcAft>
                <a:spcPts val="0"/>
              </a:spcAft>
              <a:buNone/>
            </a:pPr>
            <a:r>
              <a:t/>
            </a:r>
            <a:endParaRPr sz="1400"/>
          </a:p>
          <a:p>
            <a:pPr indent="0" lvl="0" marL="0">
              <a:spcBef>
                <a:spcPts val="0"/>
              </a:spcBef>
              <a:spcAft>
                <a:spcPts val="1600"/>
              </a:spcAft>
              <a:buNone/>
            </a:pPr>
            <a:r>
              <a:t/>
            </a:r>
            <a:endParaRPr b="1" sz="1400"/>
          </a:p>
        </p:txBody>
      </p:sp>
      <p:pic>
        <p:nvPicPr>
          <p:cNvPr id="168" name="Shape 168"/>
          <p:cNvPicPr preferRelativeResize="0"/>
          <p:nvPr/>
        </p:nvPicPr>
        <p:blipFill rotWithShape="1">
          <a:blip r:embed="rId3">
            <a:alphaModFix/>
          </a:blip>
          <a:srcRect b="-15114" l="0" r="-4646" t="0"/>
          <a:stretch/>
        </p:blipFill>
        <p:spPr>
          <a:xfrm>
            <a:off x="6565067" y="4851354"/>
            <a:ext cx="48004" cy="12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311800" y="173825"/>
            <a:ext cx="8625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Plot of Day of week against Demand</a:t>
            </a:r>
            <a:endParaRPr/>
          </a:p>
        </p:txBody>
      </p:sp>
      <p:sp>
        <p:nvSpPr>
          <p:cNvPr id="174" name="Shape 174"/>
          <p:cNvSpPr txBox="1"/>
          <p:nvPr>
            <p:ph idx="1" type="body"/>
          </p:nvPr>
        </p:nvSpPr>
        <p:spPr>
          <a:xfrm>
            <a:off x="311788" y="781625"/>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ggplot(Train_data2, aes( DayOfTheWeek,Demand)) + geom_point()</a:t>
            </a:r>
            <a:endParaRPr b="1" sz="1400"/>
          </a:p>
          <a:p>
            <a:pPr indent="0" lvl="0" marL="0">
              <a:spcBef>
                <a:spcPts val="1600"/>
              </a:spcBef>
              <a:spcAft>
                <a:spcPts val="0"/>
              </a:spcAft>
              <a:buNone/>
            </a:pPr>
            <a:r>
              <a:t/>
            </a:r>
            <a:endParaRPr/>
          </a:p>
          <a:p>
            <a:pPr indent="0" lvl="0" marL="0">
              <a:spcBef>
                <a:spcPts val="1600"/>
              </a:spcBef>
              <a:spcAft>
                <a:spcPts val="1600"/>
              </a:spcAft>
              <a:buNone/>
            </a:pPr>
            <a:r>
              <a:rPr lang="en"/>
              <a:t>           </a:t>
            </a:r>
            <a:endParaRPr/>
          </a:p>
        </p:txBody>
      </p:sp>
      <p:pic>
        <p:nvPicPr>
          <p:cNvPr id="175" name="Shape 175"/>
          <p:cNvPicPr preferRelativeResize="0"/>
          <p:nvPr/>
        </p:nvPicPr>
        <p:blipFill>
          <a:blip r:embed="rId3">
            <a:alphaModFix/>
          </a:blip>
          <a:stretch>
            <a:fillRect/>
          </a:stretch>
        </p:blipFill>
        <p:spPr>
          <a:xfrm>
            <a:off x="848425" y="1270150"/>
            <a:ext cx="6866976" cy="3433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Regression Model for Training Data</a:t>
            </a:r>
            <a:endParaRPr/>
          </a:p>
        </p:txBody>
      </p:sp>
      <p:sp>
        <p:nvSpPr>
          <p:cNvPr id="181" name="Shape 181"/>
          <p:cNvSpPr txBox="1"/>
          <p:nvPr>
            <p:ph idx="1" type="body"/>
          </p:nvPr>
        </p:nvSpPr>
        <p:spPr>
          <a:xfrm>
            <a:off x="311700" y="959500"/>
            <a:ext cx="8520600" cy="39402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t/>
            </a:r>
            <a:endParaRPr b="1" sz="1400"/>
          </a:p>
          <a:p>
            <a:pPr indent="0" lvl="0" marL="0" rtl="0">
              <a:lnSpc>
                <a:spcPct val="100000"/>
              </a:lnSpc>
              <a:spcBef>
                <a:spcPts val="0"/>
              </a:spcBef>
              <a:spcAft>
                <a:spcPts val="0"/>
              </a:spcAft>
              <a:buNone/>
            </a:pPr>
            <a:r>
              <a:rPr b="1" lang="en" sz="1400"/>
              <a:t>   fit&lt;- lm(Demand~.,Train_data2)</a:t>
            </a:r>
            <a:endParaRPr b="1" sz="1400"/>
          </a:p>
          <a:p>
            <a:pPr indent="0" lvl="0" marL="0" rtl="0">
              <a:spcBef>
                <a:spcPts val="0"/>
              </a:spcBef>
              <a:spcAft>
                <a:spcPts val="1600"/>
              </a:spcAft>
              <a:buNone/>
            </a:pPr>
            <a:r>
              <a:t/>
            </a:r>
            <a:endParaRPr/>
          </a:p>
        </p:txBody>
      </p:sp>
      <p:pic>
        <p:nvPicPr>
          <p:cNvPr id="182" name="Shape 182"/>
          <p:cNvPicPr preferRelativeResize="0"/>
          <p:nvPr/>
        </p:nvPicPr>
        <p:blipFill>
          <a:blip r:embed="rId3">
            <a:alphaModFix/>
          </a:blip>
          <a:stretch>
            <a:fillRect/>
          </a:stretch>
        </p:blipFill>
        <p:spPr>
          <a:xfrm>
            <a:off x="418450" y="1536463"/>
            <a:ext cx="8139350" cy="900875"/>
          </a:xfrm>
          <a:prstGeom prst="rect">
            <a:avLst/>
          </a:prstGeom>
          <a:noFill/>
          <a:ln>
            <a:noFill/>
          </a:ln>
        </p:spPr>
      </p:pic>
      <p:pic>
        <p:nvPicPr>
          <p:cNvPr id="183" name="Shape 183"/>
          <p:cNvPicPr preferRelativeResize="0"/>
          <p:nvPr/>
        </p:nvPicPr>
        <p:blipFill>
          <a:blip r:embed="rId4">
            <a:alphaModFix/>
          </a:blip>
          <a:stretch>
            <a:fillRect/>
          </a:stretch>
        </p:blipFill>
        <p:spPr>
          <a:xfrm>
            <a:off x="594875" y="2717175"/>
            <a:ext cx="5687625" cy="1856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356400" y="186375"/>
            <a:ext cx="8431200" cy="54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2400"/>
              <a:t>J48 On </a:t>
            </a:r>
            <a:r>
              <a:rPr b="1" lang="en" sz="2400"/>
              <a:t>Training Data</a:t>
            </a:r>
            <a:r>
              <a:rPr b="1" lang="en" sz="2400"/>
              <a:t>: Using Stratified Cross-</a:t>
            </a:r>
            <a:r>
              <a:rPr b="1" lang="en" sz="2400"/>
              <a:t>V</a:t>
            </a:r>
            <a:r>
              <a:rPr b="1" lang="en" sz="2400"/>
              <a:t>alidation</a:t>
            </a:r>
            <a:endParaRPr b="1" sz="2400"/>
          </a:p>
          <a:p>
            <a:pPr indent="0" lvl="0" marL="0">
              <a:spcBef>
                <a:spcPts val="0"/>
              </a:spcBef>
              <a:spcAft>
                <a:spcPts val="0"/>
              </a:spcAft>
              <a:buNone/>
            </a:pPr>
            <a:r>
              <a:t/>
            </a:r>
            <a:endParaRPr b="1" sz="2400"/>
          </a:p>
        </p:txBody>
      </p:sp>
      <p:pic>
        <p:nvPicPr>
          <p:cNvPr id="189" name="Shape 189"/>
          <p:cNvPicPr preferRelativeResize="0"/>
          <p:nvPr/>
        </p:nvPicPr>
        <p:blipFill>
          <a:blip r:embed="rId3">
            <a:alphaModFix/>
          </a:blip>
          <a:stretch>
            <a:fillRect/>
          </a:stretch>
        </p:blipFill>
        <p:spPr>
          <a:xfrm>
            <a:off x="1288950" y="731775"/>
            <a:ext cx="5821249" cy="4047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293650" y="752900"/>
            <a:ext cx="27153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Result of J48</a:t>
            </a:r>
            <a:endParaRPr/>
          </a:p>
        </p:txBody>
      </p:sp>
      <p:pic>
        <p:nvPicPr>
          <p:cNvPr id="195" name="Shape 195"/>
          <p:cNvPicPr preferRelativeResize="0"/>
          <p:nvPr/>
        </p:nvPicPr>
        <p:blipFill>
          <a:blip r:embed="rId3">
            <a:alphaModFix/>
          </a:blip>
          <a:stretch>
            <a:fillRect/>
          </a:stretch>
        </p:blipFill>
        <p:spPr>
          <a:xfrm>
            <a:off x="3501750" y="865000"/>
            <a:ext cx="5480925" cy="2860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r>
              <a:rPr lang="en" sz="2400"/>
              <a:t>Comparison of models on Training and Validation Data</a:t>
            </a:r>
            <a:endParaRPr sz="2400"/>
          </a:p>
        </p:txBody>
      </p:sp>
      <p:graphicFrame>
        <p:nvGraphicFramePr>
          <p:cNvPr id="201" name="Shape 201"/>
          <p:cNvGraphicFramePr/>
          <p:nvPr/>
        </p:nvGraphicFramePr>
        <p:xfrm>
          <a:off x="776250" y="1649700"/>
          <a:ext cx="3000000" cy="3000000"/>
        </p:xfrm>
        <a:graphic>
          <a:graphicData uri="http://schemas.openxmlformats.org/drawingml/2006/table">
            <a:tbl>
              <a:tblPr>
                <a:noFill/>
                <a:tableStyleId>{BC85220D-D75E-42B3-A666-750DAD18B23C}</a:tableStyleId>
              </a:tblPr>
              <a:tblGrid>
                <a:gridCol w="3804925"/>
                <a:gridCol w="3375700"/>
              </a:tblGrid>
              <a:tr h="447550">
                <a:tc>
                  <a:txBody>
                    <a:bodyPr>
                      <a:noAutofit/>
                    </a:bodyPr>
                    <a:lstStyle/>
                    <a:p>
                      <a:pPr indent="-304800" lvl="0" marL="457200" rtl="0">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Coefficient of Determination (R Square): 89%</a:t>
                      </a:r>
                      <a:endParaRPr sz="1200"/>
                    </a:p>
                  </a:txBody>
                  <a:tcPr marT="91425" marB="91425" marR="91425" marL="91425"/>
                </a:tc>
                <a:tc>
                  <a:txBody>
                    <a:bodyPr>
                      <a:noAutofit/>
                    </a:bodyPr>
                    <a:lstStyle/>
                    <a:p>
                      <a:pPr indent="-304800" lvl="0" marL="457200" rtl="0">
                        <a:lnSpc>
                          <a:spcPct val="100000"/>
                        </a:lnSpc>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Correctly Classified Instances: 87.6%</a:t>
                      </a:r>
                      <a:endParaRPr sz="1200"/>
                    </a:p>
                  </a:txBody>
                  <a:tcPr marT="91425" marB="91425" marR="91425" marL="91425"/>
                </a:tc>
              </a:tr>
              <a:tr h="483350">
                <a:tc>
                  <a:txBody>
                    <a:bodyPr>
                      <a:noAutofit/>
                    </a:bodyPr>
                    <a:lstStyle/>
                    <a:p>
                      <a:pPr indent="-304800" lvl="0" marL="457200" rtl="0">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Root Mean Squared Error: 6.07</a:t>
                      </a:r>
                      <a:endParaRPr sz="1200"/>
                    </a:p>
                  </a:txBody>
                  <a:tcPr marT="91425" marB="91425" marR="91425" marL="91425"/>
                </a:tc>
                <a:tc>
                  <a:txBody>
                    <a:bodyPr>
                      <a:noAutofit/>
                    </a:bodyPr>
                    <a:lstStyle/>
                    <a:p>
                      <a:pPr indent="-304800" lvl="0" marL="457200" rtl="0">
                        <a:lnSpc>
                          <a:spcPct val="200000"/>
                        </a:lnSpc>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Root Mean Squared Error: 0.1313</a:t>
                      </a:r>
                      <a:endParaRPr sz="1200"/>
                    </a:p>
                  </a:txBody>
                  <a:tcPr marT="91425" marB="91425" marR="91425" marL="91425"/>
                </a:tc>
              </a:tr>
            </a:tbl>
          </a:graphicData>
        </a:graphic>
      </p:graphicFrame>
      <p:sp>
        <p:nvSpPr>
          <p:cNvPr id="202" name="Shape 202"/>
          <p:cNvSpPr txBox="1"/>
          <p:nvPr/>
        </p:nvSpPr>
        <p:spPr>
          <a:xfrm>
            <a:off x="521225" y="1169800"/>
            <a:ext cx="7182900" cy="327900"/>
          </a:xfrm>
          <a:prstGeom prst="rect">
            <a:avLst/>
          </a:prstGeom>
          <a:noFill/>
          <a:ln>
            <a:noFill/>
          </a:ln>
        </p:spPr>
        <p:txBody>
          <a:bodyPr anchorCtr="0" anchor="t" bIns="91425" lIns="91425" spcFirstLastPara="1" rIns="91425" wrap="square" tIns="91425">
            <a:noAutofit/>
          </a:bodyPr>
          <a:lstStyle/>
          <a:p>
            <a:pPr indent="457200" lvl="0" marL="0">
              <a:spcBef>
                <a:spcPts val="0"/>
              </a:spcBef>
              <a:spcAft>
                <a:spcPts val="0"/>
              </a:spcAft>
              <a:buNone/>
            </a:pPr>
            <a:r>
              <a:rPr lang="en"/>
              <a:t>          </a:t>
            </a:r>
            <a:r>
              <a:rPr b="1" lang="en"/>
              <a:t>REGRESSION</a:t>
            </a:r>
            <a:r>
              <a:rPr lang="en"/>
              <a:t>							       </a:t>
            </a:r>
            <a:r>
              <a:rPr b="1" lang="en"/>
              <a:t>J48 </a:t>
            </a:r>
            <a:r>
              <a:rPr b="1" lang="en"/>
              <a:t>decision</a:t>
            </a:r>
            <a:r>
              <a:rPr b="1" lang="en"/>
              <a:t> tree</a:t>
            </a:r>
            <a:endParaRPr b="1"/>
          </a:p>
        </p:txBody>
      </p:sp>
      <p:graphicFrame>
        <p:nvGraphicFramePr>
          <p:cNvPr id="203" name="Shape 203"/>
          <p:cNvGraphicFramePr/>
          <p:nvPr/>
        </p:nvGraphicFramePr>
        <p:xfrm>
          <a:off x="776250" y="3064750"/>
          <a:ext cx="3000000" cy="3000000"/>
        </p:xfrm>
        <a:graphic>
          <a:graphicData uri="http://schemas.openxmlformats.org/drawingml/2006/table">
            <a:tbl>
              <a:tblPr>
                <a:noFill/>
                <a:tableStyleId>{BC85220D-D75E-42B3-A666-750DAD18B23C}</a:tableStyleId>
              </a:tblPr>
              <a:tblGrid>
                <a:gridCol w="3804925"/>
                <a:gridCol w="3375700"/>
              </a:tblGrid>
              <a:tr h="537450">
                <a:tc>
                  <a:txBody>
                    <a:bodyPr>
                      <a:noAutofit/>
                    </a:bodyPr>
                    <a:lstStyle/>
                    <a:p>
                      <a:pPr indent="-304800" lvl="0" marL="457200" rtl="0">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Coefficient of Determination (R Square): 82.5</a:t>
                      </a:r>
                      <a:endParaRPr sz="1200"/>
                    </a:p>
                  </a:txBody>
                  <a:tcPr marT="91425" marB="91425" marR="91425" marL="91425"/>
                </a:tc>
                <a:tc>
                  <a:txBody>
                    <a:bodyPr>
                      <a:noAutofit/>
                    </a:bodyPr>
                    <a:lstStyle/>
                    <a:p>
                      <a:pPr indent="-304800" lvl="0" marL="457200" rtl="0">
                        <a:lnSpc>
                          <a:spcPct val="100000"/>
                        </a:lnSpc>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Correctly Classified Instances: 66.9%</a:t>
                      </a:r>
                      <a:endParaRPr sz="1200"/>
                    </a:p>
                  </a:txBody>
                  <a:tcPr marT="91425" marB="91425" marR="91425" marL="91425"/>
                </a:tc>
              </a:tr>
              <a:tr h="559475">
                <a:tc>
                  <a:txBody>
                    <a:bodyPr>
                      <a:noAutofit/>
                    </a:bodyPr>
                    <a:lstStyle/>
                    <a:p>
                      <a:pPr indent="-304800" lvl="0" marL="457200" rtl="0">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Root Mean Squared Error: 3.014</a:t>
                      </a:r>
                      <a:endParaRPr sz="1200"/>
                    </a:p>
                  </a:txBody>
                  <a:tcPr marT="91425" marB="91425" marR="91425" marL="91425"/>
                </a:tc>
                <a:tc>
                  <a:txBody>
                    <a:bodyPr>
                      <a:noAutofit/>
                    </a:bodyPr>
                    <a:lstStyle/>
                    <a:p>
                      <a:pPr indent="-304800" lvl="0" marL="457200" rtl="0">
                        <a:lnSpc>
                          <a:spcPct val="200000"/>
                        </a:lnSpc>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Root Mean Squared Error: 0.0182</a:t>
                      </a:r>
                      <a:endParaRPr sz="1200"/>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143875"/>
            <a:ext cx="8520600" cy="6078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Problem Description</a:t>
            </a:r>
            <a:endParaRPr/>
          </a:p>
        </p:txBody>
      </p:sp>
      <p:sp>
        <p:nvSpPr>
          <p:cNvPr id="92" name="Shape 92"/>
          <p:cNvSpPr txBox="1"/>
          <p:nvPr>
            <p:ph idx="1" type="body"/>
          </p:nvPr>
        </p:nvSpPr>
        <p:spPr>
          <a:xfrm>
            <a:off x="241725" y="751675"/>
            <a:ext cx="8520600" cy="4298400"/>
          </a:xfrm>
          <a:prstGeom prst="rect">
            <a:avLst/>
          </a:prstGeom>
        </p:spPr>
        <p:txBody>
          <a:bodyPr anchorCtr="0" anchor="t" bIns="91425" lIns="91425" spcFirstLastPara="1" rIns="91425" wrap="square" tIns="91425">
            <a:noAutofit/>
          </a:bodyPr>
          <a:lstStyle/>
          <a:p>
            <a:pPr indent="0" lvl="0" marL="0" rtl="0">
              <a:lnSpc>
                <a:spcPct val="100000"/>
              </a:lnSpc>
              <a:spcBef>
                <a:spcPts val="1000"/>
              </a:spcBef>
              <a:spcAft>
                <a:spcPts val="0"/>
              </a:spcAft>
              <a:buNone/>
            </a:pPr>
            <a:r>
              <a:rPr lang="en" sz="1400" u="sng">
                <a:solidFill>
                  <a:srgbClr val="000000"/>
                </a:solidFill>
              </a:rPr>
              <a:t>DATA:</a:t>
            </a:r>
            <a:endParaRPr sz="1400" u="sng">
              <a:solidFill>
                <a:srgbClr val="000000"/>
              </a:solidFill>
            </a:endParaRPr>
          </a:p>
          <a:p>
            <a:pPr indent="-317500" lvl="0" marL="457200" rtl="0">
              <a:lnSpc>
                <a:spcPct val="100000"/>
              </a:lnSpc>
              <a:spcBef>
                <a:spcPts val="1000"/>
              </a:spcBef>
              <a:spcAft>
                <a:spcPts val="0"/>
              </a:spcAft>
              <a:buSzPts val="1400"/>
              <a:buChar char="●"/>
            </a:pPr>
            <a:r>
              <a:rPr lang="en" sz="1400">
                <a:solidFill>
                  <a:srgbClr val="000000"/>
                </a:solidFill>
              </a:rPr>
              <a:t>Green Taxi data for year 2017 ( Jan, Feb, May and June) </a:t>
            </a:r>
            <a:r>
              <a:rPr lang="en" sz="1400" u="sng">
                <a:solidFill>
                  <a:schemeClr val="hlink"/>
                </a:solidFill>
                <a:hlinkClick r:id="rId3"/>
              </a:rPr>
              <a:t>NYC Taxi and Limousine Commission</a:t>
            </a:r>
            <a:r>
              <a:rPr lang="en" sz="1400">
                <a:solidFill>
                  <a:srgbClr val="000000"/>
                </a:solidFill>
              </a:rPr>
              <a:t>, </a:t>
            </a:r>
            <a:endParaRPr sz="1400">
              <a:solidFill>
                <a:srgbClr val="000000"/>
              </a:solidFill>
            </a:endParaRPr>
          </a:p>
          <a:p>
            <a:pPr indent="-317500" lvl="0" marL="457200" rtl="0">
              <a:lnSpc>
                <a:spcPct val="100000"/>
              </a:lnSpc>
              <a:spcBef>
                <a:spcPts val="0"/>
              </a:spcBef>
              <a:spcAft>
                <a:spcPts val="0"/>
              </a:spcAft>
              <a:buClr>
                <a:srgbClr val="000000"/>
              </a:buClr>
              <a:buSzPts val="1400"/>
              <a:buChar char="●"/>
            </a:pPr>
            <a:r>
              <a:rPr lang="en" sz="1400">
                <a:solidFill>
                  <a:srgbClr val="000000"/>
                </a:solidFill>
              </a:rPr>
              <a:t>Weather data for the months mentioned to see the effect it creates on the demands.</a:t>
            </a:r>
            <a:endParaRPr sz="1400">
              <a:solidFill>
                <a:srgbClr val="000000"/>
              </a:solidFill>
            </a:endParaRPr>
          </a:p>
          <a:p>
            <a:pPr indent="0" lvl="0" marL="0">
              <a:lnSpc>
                <a:spcPct val="100000"/>
              </a:lnSpc>
              <a:spcBef>
                <a:spcPts val="0"/>
              </a:spcBef>
              <a:spcAft>
                <a:spcPts val="0"/>
              </a:spcAft>
              <a:buNone/>
            </a:pPr>
            <a:r>
              <a:t/>
            </a:r>
            <a:endParaRPr sz="1400">
              <a:solidFill>
                <a:srgbClr val="000000"/>
              </a:solidFill>
            </a:endParaRPr>
          </a:p>
          <a:p>
            <a:pPr indent="0" lvl="0" marL="0" rtl="0">
              <a:lnSpc>
                <a:spcPct val="100000"/>
              </a:lnSpc>
              <a:spcBef>
                <a:spcPts val="0"/>
              </a:spcBef>
              <a:spcAft>
                <a:spcPts val="0"/>
              </a:spcAft>
              <a:buNone/>
            </a:pPr>
            <a:r>
              <a:rPr lang="en" sz="1400">
                <a:solidFill>
                  <a:srgbClr val="000000"/>
                </a:solidFill>
              </a:rPr>
              <a:t> </a:t>
            </a:r>
            <a:r>
              <a:rPr lang="en" sz="1400" u="sng">
                <a:solidFill>
                  <a:srgbClr val="000000"/>
                </a:solidFill>
              </a:rPr>
              <a:t>Prediction</a:t>
            </a:r>
            <a:r>
              <a:rPr lang="en" sz="1400">
                <a:solidFill>
                  <a:srgbClr val="000000"/>
                </a:solidFill>
              </a:rPr>
              <a:t>:</a:t>
            </a:r>
            <a:endParaRPr sz="1400">
              <a:solidFill>
                <a:srgbClr val="000000"/>
              </a:solidFill>
            </a:endParaRPr>
          </a:p>
          <a:p>
            <a:pPr indent="-317500" lvl="0" marL="457200" rtl="0">
              <a:lnSpc>
                <a:spcPct val="100000"/>
              </a:lnSpc>
              <a:spcBef>
                <a:spcPts val="1600"/>
              </a:spcBef>
              <a:spcAft>
                <a:spcPts val="0"/>
              </a:spcAft>
              <a:buClr>
                <a:srgbClr val="000000"/>
              </a:buClr>
              <a:buSzPts val="1400"/>
              <a:buChar char="●"/>
            </a:pPr>
            <a:r>
              <a:rPr lang="en" sz="1400">
                <a:solidFill>
                  <a:srgbClr val="000000"/>
                </a:solidFill>
              </a:rPr>
              <a:t>Taxi Demand on the basis of Passenger demand</a:t>
            </a:r>
            <a:endParaRPr sz="1400">
              <a:solidFill>
                <a:srgbClr val="000000"/>
              </a:solidFill>
            </a:endParaRPr>
          </a:p>
          <a:p>
            <a:pPr indent="-317500" lvl="0" marL="457200" rtl="0">
              <a:lnSpc>
                <a:spcPct val="100000"/>
              </a:lnSpc>
              <a:spcBef>
                <a:spcPts val="0"/>
              </a:spcBef>
              <a:spcAft>
                <a:spcPts val="0"/>
              </a:spcAft>
              <a:buClr>
                <a:srgbClr val="000000"/>
              </a:buClr>
              <a:buSzPts val="1400"/>
              <a:buChar char="●"/>
            </a:pPr>
            <a:r>
              <a:rPr lang="en" sz="1400">
                <a:solidFill>
                  <a:srgbClr val="000000"/>
                </a:solidFill>
              </a:rPr>
              <a:t>Passenger Demand at a Particular location on a particular time</a:t>
            </a:r>
            <a:endParaRPr sz="1400">
              <a:solidFill>
                <a:srgbClr val="000000"/>
              </a:solidFill>
            </a:endParaRPr>
          </a:p>
          <a:p>
            <a:pPr indent="0" lvl="0" marL="0" rtl="0">
              <a:lnSpc>
                <a:spcPct val="100000"/>
              </a:lnSpc>
              <a:spcBef>
                <a:spcPts val="1600"/>
              </a:spcBef>
              <a:spcAft>
                <a:spcPts val="0"/>
              </a:spcAft>
              <a:buNone/>
            </a:pPr>
            <a:r>
              <a:rPr lang="en" sz="1400" u="sng">
                <a:solidFill>
                  <a:srgbClr val="000000"/>
                </a:solidFill>
              </a:rPr>
              <a:t>Application</a:t>
            </a:r>
            <a:r>
              <a:rPr lang="en" sz="1400">
                <a:solidFill>
                  <a:srgbClr val="000000"/>
                </a:solidFill>
              </a:rPr>
              <a:t>:</a:t>
            </a:r>
            <a:endParaRPr sz="1400">
              <a:solidFill>
                <a:srgbClr val="000000"/>
              </a:solidFill>
            </a:endParaRPr>
          </a:p>
          <a:p>
            <a:pPr indent="-317500" lvl="0" marL="457200" rtl="0">
              <a:lnSpc>
                <a:spcPct val="100000"/>
              </a:lnSpc>
              <a:spcBef>
                <a:spcPts val="1600"/>
              </a:spcBef>
              <a:spcAft>
                <a:spcPts val="0"/>
              </a:spcAft>
              <a:buClr>
                <a:srgbClr val="000000"/>
              </a:buClr>
              <a:buSzPts val="1400"/>
              <a:buChar char="●"/>
            </a:pPr>
            <a:r>
              <a:rPr lang="en" sz="1400">
                <a:solidFill>
                  <a:srgbClr val="000000"/>
                </a:solidFill>
              </a:rPr>
              <a:t>Taxi companies can dispatch required number of taxis to different locations on the basis of predicted demand which will reduce cost for the taxi companies. It also helps in managing traffic as most of the people in  NYC depend on Hailing instead of Pre-Booking.</a:t>
            </a:r>
            <a:endParaRPr sz="1400">
              <a:solidFill>
                <a:srgbClr val="000000"/>
              </a:solidFill>
            </a:endParaRPr>
          </a:p>
          <a:p>
            <a:pPr indent="0" lvl="0" marL="0" rtl="0">
              <a:lnSpc>
                <a:spcPct val="100000"/>
              </a:lnSpc>
              <a:spcBef>
                <a:spcPts val="1600"/>
              </a:spcBef>
              <a:spcAft>
                <a:spcPts val="0"/>
              </a:spcAft>
              <a:buNone/>
            </a:pPr>
            <a:r>
              <a:rPr lang="en" sz="1400">
                <a:solidFill>
                  <a:srgbClr val="000000"/>
                </a:solidFill>
              </a:rPr>
              <a:t> </a:t>
            </a:r>
            <a:r>
              <a:rPr lang="en" sz="1400" u="sng">
                <a:solidFill>
                  <a:srgbClr val="000000"/>
                </a:solidFill>
              </a:rPr>
              <a:t>Tools used</a:t>
            </a:r>
            <a:r>
              <a:rPr lang="en" sz="1400">
                <a:solidFill>
                  <a:srgbClr val="000000"/>
                </a:solidFill>
              </a:rPr>
              <a:t>:    R and Weka</a:t>
            </a:r>
            <a:endParaRPr sz="1400">
              <a:solidFill>
                <a:srgbClr val="000000"/>
              </a:solidFill>
            </a:endParaRPr>
          </a:p>
          <a:p>
            <a:pPr indent="0" lvl="0" marL="0">
              <a:spcBef>
                <a:spcPts val="1600"/>
              </a:spcBef>
              <a:spcAft>
                <a:spcPts val="0"/>
              </a:spcAft>
              <a:buNone/>
            </a:pPr>
            <a:r>
              <a:t/>
            </a:r>
            <a:endParaRPr sz="1400">
              <a:solidFill>
                <a:srgbClr val="000000"/>
              </a:solidFill>
            </a:endParaRPr>
          </a:p>
          <a:p>
            <a:pPr indent="0" lvl="0" marL="0">
              <a:spcBef>
                <a:spcPts val="1600"/>
              </a:spcBef>
              <a:spcAft>
                <a:spcPts val="0"/>
              </a:spcAft>
              <a:buNone/>
            </a:pPr>
            <a:r>
              <a:t/>
            </a:r>
            <a:endParaRPr sz="1400">
              <a:solidFill>
                <a:srgbClr val="000000"/>
              </a:solidFill>
            </a:endParaRPr>
          </a:p>
          <a:p>
            <a:pPr indent="0" lvl="0" marL="0">
              <a:spcBef>
                <a:spcPts val="1600"/>
              </a:spcBef>
              <a:spcAft>
                <a:spcPts val="1600"/>
              </a:spcAft>
              <a:buNone/>
            </a:pPr>
            <a:r>
              <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Comparison of models on Test Data</a:t>
            </a:r>
            <a:endParaRPr sz="2400"/>
          </a:p>
        </p:txBody>
      </p:sp>
      <p:graphicFrame>
        <p:nvGraphicFramePr>
          <p:cNvPr id="209" name="Shape 209"/>
          <p:cNvGraphicFramePr/>
          <p:nvPr/>
        </p:nvGraphicFramePr>
        <p:xfrm>
          <a:off x="776250" y="1649700"/>
          <a:ext cx="3000000" cy="3000000"/>
        </p:xfrm>
        <a:graphic>
          <a:graphicData uri="http://schemas.openxmlformats.org/drawingml/2006/table">
            <a:tbl>
              <a:tblPr>
                <a:noFill/>
                <a:tableStyleId>{BC85220D-D75E-42B3-A666-750DAD18B23C}</a:tableStyleId>
              </a:tblPr>
              <a:tblGrid>
                <a:gridCol w="3804925"/>
                <a:gridCol w="3375700"/>
              </a:tblGrid>
              <a:tr h="447550">
                <a:tc>
                  <a:txBody>
                    <a:bodyPr>
                      <a:noAutofit/>
                    </a:bodyPr>
                    <a:lstStyle/>
                    <a:p>
                      <a:pPr indent="-304800" lvl="0" marL="457200" rtl="0">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Coefficient of Determination (R Square): 80.2%</a:t>
                      </a:r>
                      <a:endParaRPr sz="1200"/>
                    </a:p>
                  </a:txBody>
                  <a:tcPr marT="91425" marB="91425" marR="91425" marL="91425"/>
                </a:tc>
                <a:tc>
                  <a:txBody>
                    <a:bodyPr>
                      <a:noAutofit/>
                    </a:bodyPr>
                    <a:lstStyle/>
                    <a:p>
                      <a:pPr indent="-304800" lvl="0" marL="457200" rtl="0">
                        <a:lnSpc>
                          <a:spcPct val="100000"/>
                        </a:lnSpc>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Correctly Classified Instances:60%</a:t>
                      </a:r>
                      <a:endParaRPr sz="1200"/>
                    </a:p>
                  </a:txBody>
                  <a:tcPr marT="91425" marB="91425" marR="91425" marL="91425"/>
                </a:tc>
              </a:tr>
              <a:tr h="483350">
                <a:tc>
                  <a:txBody>
                    <a:bodyPr>
                      <a:noAutofit/>
                    </a:bodyPr>
                    <a:lstStyle/>
                    <a:p>
                      <a:pPr indent="-304800" lvl="0" marL="457200" rtl="0">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Root Mean Squared Error: 2.626</a:t>
                      </a:r>
                      <a:endParaRPr sz="1200"/>
                    </a:p>
                  </a:txBody>
                  <a:tcPr marT="91425" marB="91425" marR="91425" marL="91425"/>
                </a:tc>
                <a:tc>
                  <a:txBody>
                    <a:bodyPr>
                      <a:noAutofit/>
                    </a:bodyPr>
                    <a:lstStyle/>
                    <a:p>
                      <a:pPr indent="-304800" lvl="0" marL="457200" rtl="0">
                        <a:lnSpc>
                          <a:spcPct val="200000"/>
                        </a:lnSpc>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Root Mean Squared Error: 0.1049</a:t>
                      </a:r>
                      <a:endParaRPr sz="1200"/>
                    </a:p>
                  </a:txBody>
                  <a:tcPr marT="91425" marB="91425" marR="91425" marL="91425"/>
                </a:tc>
              </a:tr>
            </a:tbl>
          </a:graphicData>
        </a:graphic>
      </p:graphicFrame>
      <p:sp>
        <p:nvSpPr>
          <p:cNvPr id="210" name="Shape 210"/>
          <p:cNvSpPr txBox="1"/>
          <p:nvPr/>
        </p:nvSpPr>
        <p:spPr>
          <a:xfrm>
            <a:off x="521225" y="1169800"/>
            <a:ext cx="7182900" cy="327900"/>
          </a:xfrm>
          <a:prstGeom prst="rect">
            <a:avLst/>
          </a:prstGeom>
          <a:noFill/>
          <a:ln>
            <a:noFill/>
          </a:ln>
        </p:spPr>
        <p:txBody>
          <a:bodyPr anchorCtr="0" anchor="t" bIns="91425" lIns="91425" spcFirstLastPara="1" rIns="91425" wrap="square" tIns="91425">
            <a:noAutofit/>
          </a:bodyPr>
          <a:lstStyle/>
          <a:p>
            <a:pPr indent="457200" lvl="0" marL="0" rtl="0">
              <a:spcBef>
                <a:spcPts val="0"/>
              </a:spcBef>
              <a:spcAft>
                <a:spcPts val="0"/>
              </a:spcAft>
              <a:buNone/>
            </a:pPr>
            <a:r>
              <a:rPr lang="en"/>
              <a:t>          </a:t>
            </a:r>
            <a:r>
              <a:rPr b="1" lang="en"/>
              <a:t>REGRESSION</a:t>
            </a:r>
            <a:r>
              <a:rPr lang="en"/>
              <a:t>							       </a:t>
            </a:r>
            <a:r>
              <a:rPr b="1" lang="en"/>
              <a:t>J48 </a:t>
            </a:r>
            <a:r>
              <a:rPr b="1" lang="en"/>
              <a:t>decision</a:t>
            </a:r>
            <a:r>
              <a:rPr b="1" lang="en"/>
              <a:t> tree</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nvSpPr>
        <p:spPr>
          <a:xfrm>
            <a:off x="451575" y="140500"/>
            <a:ext cx="7351200" cy="85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800"/>
              <a:t>Validation and Test Data Results for J48</a:t>
            </a:r>
            <a:endParaRPr b="1" sz="1800"/>
          </a:p>
        </p:txBody>
      </p:sp>
      <p:pic>
        <p:nvPicPr>
          <p:cNvPr id="216" name="Shape 216"/>
          <p:cNvPicPr preferRelativeResize="0"/>
          <p:nvPr/>
        </p:nvPicPr>
        <p:blipFill rotWithShape="1">
          <a:blip r:embed="rId3">
            <a:alphaModFix/>
          </a:blip>
          <a:srcRect b="-6224" l="-1780" r="1779" t="0"/>
          <a:stretch/>
        </p:blipFill>
        <p:spPr>
          <a:xfrm>
            <a:off x="355450" y="2962575"/>
            <a:ext cx="5257800" cy="2084200"/>
          </a:xfrm>
          <a:prstGeom prst="rect">
            <a:avLst/>
          </a:prstGeom>
          <a:noFill/>
          <a:ln>
            <a:noFill/>
          </a:ln>
        </p:spPr>
      </p:pic>
      <p:pic>
        <p:nvPicPr>
          <p:cNvPr id="217" name="Shape 217"/>
          <p:cNvPicPr preferRelativeResize="0"/>
          <p:nvPr/>
        </p:nvPicPr>
        <p:blipFill>
          <a:blip r:embed="rId4">
            <a:alphaModFix/>
          </a:blip>
          <a:stretch>
            <a:fillRect/>
          </a:stretch>
        </p:blipFill>
        <p:spPr>
          <a:xfrm>
            <a:off x="451575" y="886300"/>
            <a:ext cx="4849150" cy="1906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FUTURE WORK</a:t>
            </a:r>
            <a:endParaRPr/>
          </a:p>
        </p:txBody>
      </p:sp>
      <p:sp>
        <p:nvSpPr>
          <p:cNvPr id="223" name="Shape 2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 are planning to use </a:t>
            </a:r>
            <a:r>
              <a:rPr b="1" lang="en"/>
              <a:t>Ensemble Learning methods</a:t>
            </a:r>
            <a:r>
              <a:rPr lang="en"/>
              <a:t> like Random Forest to evaluate which can avoid the problem of Overfitting.</a:t>
            </a:r>
            <a:endParaRPr/>
          </a:p>
          <a:p>
            <a:pPr indent="0" lvl="0" marL="0">
              <a:spcBef>
                <a:spcPts val="1600"/>
              </a:spcBef>
              <a:spcAft>
                <a:spcPts val="0"/>
              </a:spcAft>
              <a:buNone/>
            </a:pPr>
            <a:r>
              <a:rPr lang="en"/>
              <a:t>Also using </a:t>
            </a:r>
            <a:r>
              <a:rPr b="1" lang="en"/>
              <a:t>Neural Network regression</a:t>
            </a:r>
            <a:r>
              <a:rPr lang="en"/>
              <a:t> could fetch better results as Neural Networks perform Feature extractions automatically which is better than manually combining features.</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206750" y="134450"/>
            <a:ext cx="8520600" cy="6078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Attributes</a:t>
            </a:r>
            <a:endParaRPr/>
          </a:p>
        </p:txBody>
      </p:sp>
      <p:sp>
        <p:nvSpPr>
          <p:cNvPr id="98" name="Shape 98"/>
          <p:cNvSpPr txBox="1"/>
          <p:nvPr>
            <p:ph idx="1" type="body"/>
          </p:nvPr>
        </p:nvSpPr>
        <p:spPr>
          <a:xfrm>
            <a:off x="206750" y="679775"/>
            <a:ext cx="4605900" cy="4354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t>	                        </a:t>
            </a:r>
            <a:r>
              <a:rPr b="1" lang="en" sz="1400"/>
              <a:t>  </a:t>
            </a:r>
            <a:r>
              <a:rPr b="1" lang="en" sz="1400" u="sng">
                <a:solidFill>
                  <a:srgbClr val="000000"/>
                </a:solidFill>
              </a:rPr>
              <a:t>TAXI DATA</a:t>
            </a:r>
            <a:endParaRPr b="1" sz="1400" u="sng">
              <a:solidFill>
                <a:srgbClr val="000000"/>
              </a:solidFill>
            </a:endParaRPr>
          </a:p>
          <a:p>
            <a:pPr indent="-317500" lvl="0" marL="457200" rtl="0">
              <a:spcBef>
                <a:spcPts val="1600"/>
              </a:spcBef>
              <a:spcAft>
                <a:spcPts val="0"/>
              </a:spcAft>
              <a:buSzPts val="1400"/>
              <a:buChar char="●"/>
            </a:pPr>
            <a:r>
              <a:rPr lang="en" sz="1400"/>
              <a:t>VendorID    </a:t>
            </a:r>
            <a:endParaRPr sz="1400"/>
          </a:p>
          <a:p>
            <a:pPr indent="-317500" lvl="0" marL="457200" rtl="0">
              <a:spcBef>
                <a:spcPts val="0"/>
              </a:spcBef>
              <a:spcAft>
                <a:spcPts val="0"/>
              </a:spcAft>
              <a:buSzPts val="1400"/>
              <a:buChar char="●"/>
            </a:pPr>
            <a:r>
              <a:rPr b="1" lang="en" sz="1400"/>
              <a:t>Lpep_pickup_datetime : </a:t>
            </a:r>
            <a:r>
              <a:rPr lang="en" sz="1400"/>
              <a:t>PickupDate, PickupTime, and HourOfTheDay</a:t>
            </a:r>
            <a:endParaRPr sz="1400"/>
          </a:p>
          <a:p>
            <a:pPr indent="-317500" lvl="0" marL="457200" rtl="0">
              <a:spcBef>
                <a:spcPts val="0"/>
              </a:spcBef>
              <a:spcAft>
                <a:spcPts val="0"/>
              </a:spcAft>
              <a:buSzPts val="1400"/>
              <a:buChar char="●"/>
            </a:pPr>
            <a:r>
              <a:rPr b="1" lang="en" sz="1400"/>
              <a:t>Lpep_dropoff_datetime</a:t>
            </a:r>
            <a:endParaRPr b="1" sz="1400"/>
          </a:p>
          <a:p>
            <a:pPr indent="-317500" lvl="0" marL="457200" rtl="0">
              <a:spcBef>
                <a:spcPts val="0"/>
              </a:spcBef>
              <a:spcAft>
                <a:spcPts val="0"/>
              </a:spcAft>
              <a:buSzPts val="1400"/>
              <a:buChar char="●"/>
            </a:pPr>
            <a:r>
              <a:rPr b="1" lang="en" sz="1400"/>
              <a:t>Passenger_count</a:t>
            </a:r>
            <a:endParaRPr b="1" sz="1400"/>
          </a:p>
          <a:p>
            <a:pPr indent="-317500" lvl="0" marL="457200" rtl="0">
              <a:spcBef>
                <a:spcPts val="0"/>
              </a:spcBef>
              <a:spcAft>
                <a:spcPts val="0"/>
              </a:spcAft>
              <a:buSzPts val="1400"/>
              <a:buChar char="●"/>
            </a:pPr>
            <a:r>
              <a:rPr b="1" lang="en" sz="1400"/>
              <a:t>Trip_distance</a:t>
            </a:r>
            <a:endParaRPr b="1" sz="1400"/>
          </a:p>
          <a:p>
            <a:pPr indent="-317500" lvl="0" marL="457200" rtl="0">
              <a:spcBef>
                <a:spcPts val="0"/>
              </a:spcBef>
              <a:spcAft>
                <a:spcPts val="0"/>
              </a:spcAft>
              <a:buSzPts val="1400"/>
              <a:buChar char="●"/>
            </a:pPr>
            <a:r>
              <a:rPr b="1" lang="en" sz="1400"/>
              <a:t>POLocationID</a:t>
            </a:r>
            <a:endParaRPr b="1" sz="1400"/>
          </a:p>
          <a:p>
            <a:pPr indent="-317500" lvl="0" marL="457200" rtl="0">
              <a:spcBef>
                <a:spcPts val="0"/>
              </a:spcBef>
              <a:spcAft>
                <a:spcPts val="0"/>
              </a:spcAft>
              <a:buSzPts val="1400"/>
              <a:buChar char="●"/>
            </a:pPr>
            <a:r>
              <a:rPr b="1" lang="en" sz="1400"/>
              <a:t>DOLocationID</a:t>
            </a:r>
            <a:endParaRPr b="1" sz="1400"/>
          </a:p>
          <a:p>
            <a:pPr indent="-317500" lvl="0" marL="457200" rtl="0">
              <a:spcBef>
                <a:spcPts val="0"/>
              </a:spcBef>
              <a:spcAft>
                <a:spcPts val="0"/>
              </a:spcAft>
              <a:buSzPts val="1400"/>
              <a:buChar char="●"/>
            </a:pPr>
            <a:r>
              <a:rPr lang="en" sz="1400"/>
              <a:t>RateCodeID</a:t>
            </a:r>
            <a:endParaRPr sz="1400"/>
          </a:p>
          <a:p>
            <a:pPr indent="-317500" lvl="0" marL="457200" rtl="0">
              <a:spcBef>
                <a:spcPts val="0"/>
              </a:spcBef>
              <a:spcAft>
                <a:spcPts val="0"/>
              </a:spcAft>
              <a:buSzPts val="1400"/>
              <a:buChar char="●"/>
            </a:pPr>
            <a:r>
              <a:rPr lang="en" sz="1400"/>
              <a:t>Store_and_fwd_flag</a:t>
            </a:r>
            <a:endParaRPr sz="1400"/>
          </a:p>
          <a:p>
            <a:pPr indent="-317500" lvl="0" marL="457200" rtl="0">
              <a:spcBef>
                <a:spcPts val="0"/>
              </a:spcBef>
              <a:spcAft>
                <a:spcPts val="0"/>
              </a:spcAft>
              <a:buSzPts val="1400"/>
              <a:buChar char="●"/>
            </a:pPr>
            <a:r>
              <a:rPr lang="en" sz="1400"/>
              <a:t>Payment_type</a:t>
            </a:r>
            <a:endParaRPr sz="1400"/>
          </a:p>
          <a:p>
            <a:pPr indent="-317500" lvl="0" marL="457200" rtl="0">
              <a:spcBef>
                <a:spcPts val="0"/>
              </a:spcBef>
              <a:spcAft>
                <a:spcPts val="0"/>
              </a:spcAft>
              <a:buSzPts val="1400"/>
              <a:buChar char="●"/>
            </a:pPr>
            <a:r>
              <a:rPr b="1" lang="en" sz="1400"/>
              <a:t>Fare_amount,</a:t>
            </a:r>
            <a:r>
              <a:rPr lang="en" sz="1400"/>
              <a:t>Extra, MTA_tax</a:t>
            </a:r>
            <a:endParaRPr sz="1400"/>
          </a:p>
          <a:p>
            <a:pPr indent="-317500" lvl="0" marL="457200" rtl="0">
              <a:spcBef>
                <a:spcPts val="0"/>
              </a:spcBef>
              <a:spcAft>
                <a:spcPts val="0"/>
              </a:spcAft>
              <a:buSzPts val="1400"/>
              <a:buChar char="●"/>
            </a:pPr>
            <a:r>
              <a:rPr lang="en" sz="1400"/>
              <a:t>Trip_type</a:t>
            </a:r>
            <a:endParaRPr sz="1400"/>
          </a:p>
          <a:p>
            <a:pPr indent="-317500" lvl="0" marL="457200" rtl="0">
              <a:spcBef>
                <a:spcPts val="0"/>
              </a:spcBef>
              <a:spcAft>
                <a:spcPts val="0"/>
              </a:spcAft>
              <a:buSzPts val="1400"/>
              <a:buChar char="●"/>
            </a:pPr>
            <a:r>
              <a:rPr lang="en" sz="1400"/>
              <a:t>Tip_amount</a:t>
            </a:r>
            <a:endParaRPr sz="1400"/>
          </a:p>
          <a:p>
            <a:pPr indent="-317500" lvl="0" marL="457200">
              <a:spcBef>
                <a:spcPts val="0"/>
              </a:spcBef>
              <a:spcAft>
                <a:spcPts val="0"/>
              </a:spcAft>
              <a:buSzPts val="1400"/>
              <a:buChar char="●"/>
            </a:pPr>
            <a:r>
              <a:rPr lang="en" sz="1400"/>
              <a:t>Total_amount</a:t>
            </a:r>
            <a:endParaRPr sz="1400"/>
          </a:p>
          <a:p>
            <a:pPr indent="0" lvl="0" marL="0">
              <a:spcBef>
                <a:spcPts val="1600"/>
              </a:spcBef>
              <a:spcAft>
                <a:spcPts val="1600"/>
              </a:spcAft>
              <a:buNone/>
            </a:pPr>
            <a:r>
              <a:t/>
            </a:r>
            <a:endParaRPr sz="1400"/>
          </a:p>
        </p:txBody>
      </p:sp>
      <p:sp>
        <p:nvSpPr>
          <p:cNvPr id="99" name="Shape 99"/>
          <p:cNvSpPr txBox="1"/>
          <p:nvPr/>
        </p:nvSpPr>
        <p:spPr>
          <a:xfrm>
            <a:off x="5182875" y="679775"/>
            <a:ext cx="3039600" cy="3385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                </a:t>
            </a:r>
            <a:r>
              <a:rPr b="1" lang="en" u="sng"/>
              <a:t>WEATHER DATA</a:t>
            </a:r>
            <a:endParaRPr b="1" u="sng"/>
          </a:p>
          <a:p>
            <a:pPr indent="0" lvl="0" marL="0" rtl="0">
              <a:spcBef>
                <a:spcPts val="0"/>
              </a:spcBef>
              <a:spcAft>
                <a:spcPts val="0"/>
              </a:spcAft>
              <a:buNone/>
            </a:pPr>
            <a:r>
              <a:t/>
            </a:r>
            <a:endParaRPr/>
          </a:p>
          <a:p>
            <a:pPr indent="-317500" lvl="0" marL="457200" rtl="0">
              <a:spcBef>
                <a:spcPts val="0"/>
              </a:spcBef>
              <a:spcAft>
                <a:spcPts val="0"/>
              </a:spcAft>
              <a:buSzPts val="1400"/>
              <a:buChar char="●"/>
            </a:pPr>
            <a:r>
              <a:rPr lang="en"/>
              <a:t>Date</a:t>
            </a:r>
            <a:endParaRPr/>
          </a:p>
          <a:p>
            <a:pPr indent="-317500" lvl="0" marL="457200" rtl="0">
              <a:spcBef>
                <a:spcPts val="0"/>
              </a:spcBef>
              <a:spcAft>
                <a:spcPts val="0"/>
              </a:spcAft>
              <a:buSzPts val="1400"/>
              <a:buChar char="●"/>
            </a:pPr>
            <a:r>
              <a:rPr lang="en"/>
              <a:t>Maximum temperature</a:t>
            </a:r>
            <a:endParaRPr/>
          </a:p>
          <a:p>
            <a:pPr indent="-317500" lvl="0" marL="457200" rtl="0">
              <a:spcBef>
                <a:spcPts val="0"/>
              </a:spcBef>
              <a:spcAft>
                <a:spcPts val="0"/>
              </a:spcAft>
              <a:buSzPts val="1400"/>
              <a:buChar char="●"/>
            </a:pPr>
            <a:r>
              <a:rPr lang="en"/>
              <a:t>Minimum </a:t>
            </a:r>
            <a:r>
              <a:rPr lang="en"/>
              <a:t>Temperature</a:t>
            </a:r>
            <a:endParaRPr/>
          </a:p>
          <a:p>
            <a:pPr indent="-317500" lvl="0" marL="457200" rtl="0">
              <a:spcBef>
                <a:spcPts val="0"/>
              </a:spcBef>
              <a:spcAft>
                <a:spcPts val="0"/>
              </a:spcAft>
              <a:buSzPts val="1400"/>
              <a:buChar char="●"/>
            </a:pPr>
            <a:r>
              <a:rPr lang="en"/>
              <a:t>Average Temperature</a:t>
            </a:r>
            <a:endParaRPr/>
          </a:p>
          <a:p>
            <a:pPr indent="-317500" lvl="0" marL="457200" rtl="0">
              <a:spcBef>
                <a:spcPts val="0"/>
              </a:spcBef>
              <a:spcAft>
                <a:spcPts val="0"/>
              </a:spcAft>
              <a:buSzPts val="1400"/>
              <a:buChar char="●"/>
            </a:pPr>
            <a:r>
              <a:rPr lang="en"/>
              <a:t>Precipitation</a:t>
            </a:r>
            <a:endParaRPr/>
          </a:p>
          <a:p>
            <a:pPr indent="-317500" lvl="0" marL="457200" rtl="0">
              <a:spcBef>
                <a:spcPts val="0"/>
              </a:spcBef>
              <a:spcAft>
                <a:spcPts val="0"/>
              </a:spcAft>
              <a:buSzPts val="1400"/>
              <a:buChar char="●"/>
            </a:pPr>
            <a:r>
              <a:rPr lang="en"/>
              <a:t>Snowfall</a:t>
            </a:r>
            <a:endParaRPr/>
          </a:p>
          <a:p>
            <a:pPr indent="-317500" lvl="0" marL="457200">
              <a:spcBef>
                <a:spcPts val="0"/>
              </a:spcBef>
              <a:spcAft>
                <a:spcPts val="0"/>
              </a:spcAft>
              <a:buSzPts val="1400"/>
              <a:buChar char="●"/>
            </a:pPr>
            <a:r>
              <a:rPr lang="en"/>
              <a:t>Snow Depth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230025" y="3167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Loading Data in R (Green Taxi Data)</a:t>
            </a:r>
            <a:endParaRPr/>
          </a:p>
        </p:txBody>
      </p:sp>
      <p:sp>
        <p:nvSpPr>
          <p:cNvPr id="105" name="Shape 105"/>
          <p:cNvSpPr txBox="1"/>
          <p:nvPr>
            <p:ph idx="1" type="body"/>
          </p:nvPr>
        </p:nvSpPr>
        <p:spPr>
          <a:xfrm>
            <a:off x="230025" y="1087750"/>
            <a:ext cx="9144000" cy="3804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#Loading Jan,Feb,May,June Data Into R</a:t>
            </a:r>
            <a:endParaRPr/>
          </a:p>
          <a:p>
            <a:pPr indent="0" lvl="0" marL="0">
              <a:lnSpc>
                <a:spcPct val="115000"/>
              </a:lnSpc>
              <a:spcBef>
                <a:spcPts val="1600"/>
              </a:spcBef>
              <a:spcAft>
                <a:spcPts val="0"/>
              </a:spcAft>
              <a:buNone/>
            </a:pPr>
            <a:r>
              <a:rPr lang="en" sz="1400">
                <a:solidFill>
                  <a:srgbClr val="000000"/>
                </a:solidFill>
              </a:rPr>
              <a:t>library(dplyr), library(ISLR)</a:t>
            </a:r>
            <a:endParaRPr sz="1400">
              <a:solidFill>
                <a:srgbClr val="000000"/>
              </a:solidFill>
            </a:endParaRPr>
          </a:p>
          <a:p>
            <a:pPr indent="0" lvl="0" marL="0">
              <a:lnSpc>
                <a:spcPct val="115000"/>
              </a:lnSpc>
              <a:spcBef>
                <a:spcPts val="0"/>
              </a:spcBef>
              <a:spcAft>
                <a:spcPts val="0"/>
              </a:spcAft>
              <a:buNone/>
            </a:pPr>
            <a:r>
              <a:rPr lang="en" sz="1400">
                <a:solidFill>
                  <a:srgbClr val="000000"/>
                </a:solidFill>
              </a:rPr>
              <a:t>Jan_Data &lt;- read.csv("D:/UniversityData/Allstdydata/Datamining/Project/data/green_tripdata_2017Jan.csv")</a:t>
            </a:r>
            <a:endParaRPr sz="1400">
              <a:solidFill>
                <a:srgbClr val="000000"/>
              </a:solidFill>
            </a:endParaRPr>
          </a:p>
          <a:p>
            <a:pPr indent="0" lvl="0" marL="0">
              <a:lnSpc>
                <a:spcPct val="115000"/>
              </a:lnSpc>
              <a:spcBef>
                <a:spcPts val="0"/>
              </a:spcBef>
              <a:spcAft>
                <a:spcPts val="0"/>
              </a:spcAft>
              <a:buNone/>
            </a:pPr>
            <a:r>
              <a:rPr lang="en" sz="1400">
                <a:solidFill>
                  <a:srgbClr val="000000"/>
                </a:solidFill>
              </a:rPr>
              <a:t>Feb_Data &lt;- read.csv("D:/UniversityData/Allstdydata/Datamining/Project/data/green_tripdata_2017Feb.csv")</a:t>
            </a:r>
            <a:endParaRPr sz="1400">
              <a:solidFill>
                <a:srgbClr val="000000"/>
              </a:solidFill>
            </a:endParaRPr>
          </a:p>
          <a:p>
            <a:pPr indent="0" lvl="0" marL="0">
              <a:lnSpc>
                <a:spcPct val="115000"/>
              </a:lnSpc>
              <a:spcBef>
                <a:spcPts val="0"/>
              </a:spcBef>
              <a:spcAft>
                <a:spcPts val="0"/>
              </a:spcAft>
              <a:buNone/>
            </a:pPr>
            <a:r>
              <a:rPr lang="en" sz="1400">
                <a:solidFill>
                  <a:srgbClr val="000000"/>
                </a:solidFill>
              </a:rPr>
              <a:t>May_Data &lt;- read.csv("D:/UniversityData/Allstdydata/Datamining/Project/data/green_tripdata_2017May.csv")</a:t>
            </a:r>
            <a:endParaRPr sz="1400">
              <a:solidFill>
                <a:srgbClr val="000000"/>
              </a:solidFill>
            </a:endParaRPr>
          </a:p>
          <a:p>
            <a:pPr indent="0" lvl="0" marL="0" rtl="0">
              <a:lnSpc>
                <a:spcPct val="115000"/>
              </a:lnSpc>
              <a:spcBef>
                <a:spcPts val="0"/>
              </a:spcBef>
              <a:spcAft>
                <a:spcPts val="0"/>
              </a:spcAft>
              <a:buNone/>
            </a:pPr>
            <a:r>
              <a:rPr lang="en" sz="1400">
                <a:solidFill>
                  <a:srgbClr val="000000"/>
                </a:solidFill>
              </a:rPr>
              <a:t>June_Data &lt;- read.csv("D:/UniversityData/Allstdydata/Datamining/Project/data/green_tripdata_2017June.csv")</a:t>
            </a:r>
            <a:endParaRPr sz="1400">
              <a:solidFill>
                <a:srgbClr val="000000"/>
              </a:solidFill>
            </a:endParaRPr>
          </a:p>
          <a:p>
            <a:pPr indent="0" lvl="0" marL="0" rtl="0">
              <a:lnSpc>
                <a:spcPct val="115000"/>
              </a:lnSpc>
              <a:spcBef>
                <a:spcPts val="0"/>
              </a:spcBef>
              <a:spcAft>
                <a:spcPts val="0"/>
              </a:spcAft>
              <a:buNone/>
            </a:pPr>
            <a:r>
              <a:t/>
            </a:r>
            <a:endParaRPr sz="1200">
              <a:solidFill>
                <a:srgbClr val="000000"/>
              </a:solidFill>
            </a:endParaRPr>
          </a:p>
          <a:p>
            <a:pPr indent="0" lvl="0" marL="0" rtl="0">
              <a:lnSpc>
                <a:spcPct val="115000"/>
              </a:lnSpc>
              <a:spcBef>
                <a:spcPts val="0"/>
              </a:spcBef>
              <a:spcAft>
                <a:spcPts val="0"/>
              </a:spcAft>
              <a:buNone/>
            </a:pPr>
            <a:r>
              <a:t/>
            </a:r>
            <a:endParaRPr sz="1200">
              <a:solidFill>
                <a:srgbClr val="000000"/>
              </a:solidFill>
            </a:endParaRPr>
          </a:p>
          <a:p>
            <a:pPr indent="0" lvl="0" marL="0" rtl="0">
              <a:lnSpc>
                <a:spcPct val="115000"/>
              </a:lnSpc>
              <a:spcBef>
                <a:spcPts val="0"/>
              </a:spcBef>
              <a:spcAft>
                <a:spcPts val="0"/>
              </a:spcAft>
              <a:buNone/>
            </a:pPr>
            <a:r>
              <a:rPr lang="en">
                <a:solidFill>
                  <a:srgbClr val="000000"/>
                </a:solidFill>
              </a:rPr>
              <a:t># Combining all the Data</a:t>
            </a:r>
            <a:endParaRPr>
              <a:solidFill>
                <a:srgbClr val="000000"/>
              </a:solidFill>
            </a:endParaRPr>
          </a:p>
          <a:p>
            <a:pPr indent="0" lvl="0" marL="0" rtl="0">
              <a:lnSpc>
                <a:spcPct val="115000"/>
              </a:lnSpc>
              <a:spcBef>
                <a:spcPts val="0"/>
              </a:spcBef>
              <a:spcAft>
                <a:spcPts val="0"/>
              </a:spcAft>
              <a:buNone/>
            </a:pPr>
            <a:r>
              <a:rPr lang="en" sz="1400">
                <a:solidFill>
                  <a:srgbClr val="000000"/>
                </a:solidFill>
              </a:rPr>
              <a:t>Combined_Data &lt;- rbind(Jan_Data,Feb_Data,May_Data,June_Data)</a:t>
            </a:r>
            <a:endParaRPr sz="1400">
              <a:solidFill>
                <a:srgbClr val="000000"/>
              </a:solidFill>
            </a:endParaRPr>
          </a:p>
          <a:p>
            <a:pPr indent="0" lvl="0" marL="0">
              <a:spcBef>
                <a:spcPts val="0"/>
              </a:spcBef>
              <a:spcAft>
                <a:spcPts val="0"/>
              </a:spcAft>
              <a:buNone/>
            </a:pPr>
            <a:r>
              <a:t/>
            </a:r>
            <a:endParaRPr sz="1400">
              <a:solidFill>
                <a:srgbClr val="000000"/>
              </a:solidFill>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176725"/>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Loading Weather Data</a:t>
            </a:r>
            <a:endParaRPr/>
          </a:p>
        </p:txBody>
      </p:sp>
      <p:sp>
        <p:nvSpPr>
          <p:cNvPr id="111" name="Shape 111"/>
          <p:cNvSpPr txBox="1"/>
          <p:nvPr>
            <p:ph idx="1" type="body"/>
          </p:nvPr>
        </p:nvSpPr>
        <p:spPr>
          <a:xfrm>
            <a:off x="311700" y="839750"/>
            <a:ext cx="8520600" cy="408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#Loading the weather data in r</a:t>
            </a:r>
            <a:endParaRPr b="1"/>
          </a:p>
          <a:p>
            <a:pPr indent="0" lvl="0" marL="0" rtl="0">
              <a:spcBef>
                <a:spcPts val="0"/>
              </a:spcBef>
              <a:spcAft>
                <a:spcPts val="0"/>
              </a:spcAft>
              <a:buNone/>
            </a:pPr>
            <a:r>
              <a:rPr lang="en"/>
              <a:t>Weather_data=read.csv("C:/Users/shiva/Documents/DataMining/Project Materials/Data/weather_data_nyc.csv")</a:t>
            </a:r>
            <a:endParaRPr/>
          </a:p>
          <a:p>
            <a:pPr indent="0" lvl="0" marL="0">
              <a:spcBef>
                <a:spcPts val="0"/>
              </a:spcBef>
              <a:spcAft>
                <a:spcPts val="0"/>
              </a:spcAft>
              <a:buNone/>
            </a:pPr>
            <a:r>
              <a:t/>
            </a:r>
            <a:endParaRPr/>
          </a:p>
          <a:p>
            <a:pPr indent="0" lvl="0" marL="0">
              <a:spcBef>
                <a:spcPts val="0"/>
              </a:spcBef>
              <a:spcAft>
                <a:spcPts val="0"/>
              </a:spcAft>
              <a:buNone/>
            </a:pPr>
            <a:r>
              <a:rPr b="1" lang="en"/>
              <a:t>#Creating a column called Month_of_year</a:t>
            </a:r>
            <a:endParaRPr b="1"/>
          </a:p>
          <a:p>
            <a:pPr indent="0" lvl="0" marL="0">
              <a:spcBef>
                <a:spcPts val="0"/>
              </a:spcBef>
              <a:spcAft>
                <a:spcPts val="0"/>
              </a:spcAft>
              <a:buNone/>
            </a:pPr>
            <a:r>
              <a:rPr lang="en"/>
              <a:t>Temp=strptime(Weather_data$date,format='%m/%d/%Y',tz='America/New_York')</a:t>
            </a:r>
            <a:endParaRPr/>
          </a:p>
          <a:p>
            <a:pPr indent="0" lvl="0" marL="0" rtl="0">
              <a:spcBef>
                <a:spcPts val="0"/>
              </a:spcBef>
              <a:spcAft>
                <a:spcPts val="0"/>
              </a:spcAft>
              <a:buNone/>
            </a:pPr>
            <a:r>
              <a:rPr lang="en"/>
              <a:t>Weather_data$Month_of_year = as.numeric(format(Temp, "%m"))</a:t>
            </a:r>
            <a:endParaRPr/>
          </a:p>
          <a:p>
            <a:pPr indent="0" lvl="0" marL="0">
              <a:spcBef>
                <a:spcPts val="0"/>
              </a:spcBef>
              <a:spcAft>
                <a:spcPts val="0"/>
              </a:spcAft>
              <a:buNone/>
            </a:pPr>
            <a:r>
              <a:t/>
            </a:r>
            <a:endParaRPr/>
          </a:p>
          <a:p>
            <a:pPr indent="0" lvl="0" marL="0">
              <a:spcBef>
                <a:spcPts val="0"/>
              </a:spcBef>
              <a:spcAft>
                <a:spcPts val="0"/>
              </a:spcAft>
              <a:buNone/>
            </a:pPr>
            <a:r>
              <a:rPr b="1" lang="en"/>
              <a:t># Filtering the Jan,Feb,May,June data</a:t>
            </a:r>
            <a:endParaRPr b="1"/>
          </a:p>
          <a:p>
            <a:pPr indent="0" lvl="0" marL="0">
              <a:spcBef>
                <a:spcPts val="0"/>
              </a:spcBef>
              <a:spcAft>
                <a:spcPts val="0"/>
              </a:spcAft>
              <a:buNone/>
            </a:pPr>
            <a:r>
              <a:rPr lang="en"/>
              <a:t> Weather_data_Filtered=filter(Weather_data,(Month_of_year==1) |(Month_of_year==2) | (Month_of_year==5)| (Month_of_year==6))</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2400">
                <a:solidFill>
                  <a:schemeClr val="dk2"/>
                </a:solidFill>
              </a:rPr>
              <a:t>Cleaning Weather Data and Imputing values</a:t>
            </a:r>
            <a:endParaRPr b="1" sz="2400"/>
          </a:p>
        </p:txBody>
      </p:sp>
      <p:sp>
        <p:nvSpPr>
          <p:cNvPr id="117" name="Shape 117"/>
          <p:cNvSpPr txBox="1"/>
          <p:nvPr>
            <p:ph idx="1" type="body"/>
          </p:nvPr>
        </p:nvSpPr>
        <p:spPr>
          <a:xfrm>
            <a:off x="311700" y="1241550"/>
            <a:ext cx="8520600" cy="3587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en"/>
              <a:t>#Cleaning Weather_Data</a:t>
            </a:r>
            <a:endParaRPr b="1"/>
          </a:p>
          <a:p>
            <a:pPr indent="0" lvl="0" marL="0" rtl="0">
              <a:lnSpc>
                <a:spcPct val="100000"/>
              </a:lnSpc>
              <a:spcBef>
                <a:spcPts val="0"/>
              </a:spcBef>
              <a:spcAft>
                <a:spcPts val="0"/>
              </a:spcAft>
              <a:buNone/>
            </a:pPr>
            <a:r>
              <a:rPr lang="en"/>
              <a:t>library(scales)</a:t>
            </a:r>
            <a:endParaRPr/>
          </a:p>
          <a:p>
            <a:pPr indent="0" lvl="0" marL="0">
              <a:lnSpc>
                <a:spcPct val="100000"/>
              </a:lnSpc>
              <a:spcBef>
                <a:spcPts val="0"/>
              </a:spcBef>
              <a:spcAft>
                <a:spcPts val="0"/>
              </a:spcAft>
              <a:buNone/>
            </a:pPr>
            <a:r>
              <a:t/>
            </a:r>
            <a:endParaRPr/>
          </a:p>
          <a:p>
            <a:pPr indent="0" lvl="0" marL="0">
              <a:lnSpc>
                <a:spcPct val="100000"/>
              </a:lnSpc>
              <a:spcBef>
                <a:spcPts val="0"/>
              </a:spcBef>
              <a:spcAft>
                <a:spcPts val="0"/>
              </a:spcAft>
              <a:buNone/>
            </a:pPr>
            <a:r>
              <a:rPr lang="en" sz="1400"/>
              <a:t>Weather_data$date &lt;- dmy(Weather_data$date)</a:t>
            </a:r>
            <a:endParaRPr sz="1400"/>
          </a:p>
          <a:p>
            <a:pPr indent="0" lvl="0" marL="0" rtl="0">
              <a:lnSpc>
                <a:spcPct val="100000"/>
              </a:lnSpc>
              <a:spcBef>
                <a:spcPts val="0"/>
              </a:spcBef>
              <a:spcAft>
                <a:spcPts val="0"/>
              </a:spcAft>
              <a:buNone/>
            </a:pPr>
            <a:r>
              <a:rPr lang="en" sz="1400"/>
              <a:t>Weather_data$date &lt;- format(as.Date(Weather_data$date),"%m/%d/%y")</a:t>
            </a:r>
            <a:endParaRPr sz="1400"/>
          </a:p>
          <a:p>
            <a:pPr indent="0" lvl="0" marL="0">
              <a:lnSpc>
                <a:spcPct val="100000"/>
              </a:lnSpc>
              <a:spcBef>
                <a:spcPts val="0"/>
              </a:spcBef>
              <a:spcAft>
                <a:spcPts val="0"/>
              </a:spcAft>
              <a:buNone/>
            </a:pPr>
            <a:r>
              <a:t/>
            </a:r>
            <a:endParaRPr sz="1400"/>
          </a:p>
          <a:p>
            <a:pPr indent="0" lvl="0" marL="0">
              <a:lnSpc>
                <a:spcPct val="100000"/>
              </a:lnSpc>
              <a:spcBef>
                <a:spcPts val="0"/>
              </a:spcBef>
              <a:spcAft>
                <a:spcPts val="0"/>
              </a:spcAft>
              <a:buNone/>
            </a:pPr>
            <a:r>
              <a:rPr lang="en" sz="1400"/>
              <a:t>Weather_data$precipitation_NEW &lt;- as.numeric(gsub("T",0.01,Weather_data$precipitation))</a:t>
            </a:r>
            <a:endParaRPr sz="1400"/>
          </a:p>
          <a:p>
            <a:pPr indent="0" lvl="0" marL="0">
              <a:lnSpc>
                <a:spcPct val="100000"/>
              </a:lnSpc>
              <a:spcBef>
                <a:spcPts val="0"/>
              </a:spcBef>
              <a:spcAft>
                <a:spcPts val="0"/>
              </a:spcAft>
              <a:buNone/>
            </a:pPr>
            <a:r>
              <a:rPr lang="en" sz="1400"/>
              <a:t>Weather_data$snow.fall_NEW &lt;- as.numeric(gsub("T",0.01,Weather_data$snow.fall))</a:t>
            </a:r>
            <a:endParaRPr sz="1400"/>
          </a:p>
          <a:p>
            <a:pPr indent="0" lvl="0" marL="0">
              <a:lnSpc>
                <a:spcPct val="100000"/>
              </a:lnSpc>
              <a:spcBef>
                <a:spcPts val="0"/>
              </a:spcBef>
              <a:spcAft>
                <a:spcPts val="0"/>
              </a:spcAft>
              <a:buNone/>
            </a:pPr>
            <a:r>
              <a:rPr lang="en" sz="1400"/>
              <a:t>Weather_data$snow.depth_NEW &lt;- as.numeric(gsub("T",0.01,Weather_data$snow.depth))</a:t>
            </a:r>
            <a:endParaRPr sz="1400"/>
          </a:p>
          <a:p>
            <a:pPr indent="0" lvl="0" marL="0" rtl="0">
              <a:lnSpc>
                <a:spcPct val="100000"/>
              </a:lnSpc>
              <a:spcBef>
                <a:spcPts val="0"/>
              </a:spcBef>
              <a:spcAft>
                <a:spcPts val="0"/>
              </a:spcAft>
              <a:buNone/>
            </a:pPr>
            <a:r>
              <a:t/>
            </a:r>
            <a:endParaRPr sz="1400"/>
          </a:p>
          <a:p>
            <a:pPr indent="0" lvl="0" marL="0" rtl="0">
              <a:lnSpc>
                <a:spcPct val="100000"/>
              </a:lnSpc>
              <a:spcBef>
                <a:spcPts val="0"/>
              </a:spcBef>
              <a:spcAft>
                <a:spcPts val="0"/>
              </a:spcAft>
              <a:buNone/>
            </a:pPr>
            <a:r>
              <a:rPr b="1" lang="en" sz="1400"/>
              <a:t>#Changing Date Column </a:t>
            </a:r>
            <a:endParaRPr b="1" sz="1400"/>
          </a:p>
          <a:p>
            <a:pPr indent="0" lvl="0" marL="0" rtl="0">
              <a:lnSpc>
                <a:spcPct val="100000"/>
              </a:lnSpc>
              <a:spcBef>
                <a:spcPts val="0"/>
              </a:spcBef>
              <a:spcAft>
                <a:spcPts val="0"/>
              </a:spcAft>
              <a:buNone/>
            </a:pPr>
            <a:r>
              <a:rPr lang="en" sz="1400"/>
              <a:t>Weather_data$lpep_pickup_date &lt;- Weather_data$date</a:t>
            </a:r>
            <a:endParaRPr sz="1400"/>
          </a:p>
          <a:p>
            <a:pPr indent="0" lvl="0" marL="0" rtl="0">
              <a:lnSpc>
                <a:spcPct val="100000"/>
              </a:lnSpc>
              <a:spcBef>
                <a:spcPts val="0"/>
              </a:spcBef>
              <a:spcAft>
                <a:spcPts val="0"/>
              </a:spcAft>
              <a:buNone/>
            </a:pPr>
            <a:r>
              <a:t/>
            </a:r>
            <a:endParaRPr sz="1400"/>
          </a:p>
          <a:p>
            <a:pPr indent="0" lvl="0" marL="0" rtl="0">
              <a:lnSpc>
                <a:spcPct val="100000"/>
              </a:lnSpc>
              <a:spcBef>
                <a:spcPts val="0"/>
              </a:spcBef>
              <a:spcAft>
                <a:spcPts val="0"/>
              </a:spcAft>
              <a:buNone/>
            </a:pPr>
            <a:r>
              <a:t/>
            </a:r>
            <a:endParaRPr sz="1400"/>
          </a:p>
          <a:p>
            <a:pPr indent="0" lvl="0" marL="0">
              <a:lnSpc>
                <a:spcPct val="100000"/>
              </a:lnSpc>
              <a:spcBef>
                <a:spcPts val="0"/>
              </a:spcBef>
              <a:spcAft>
                <a:spcPts val="0"/>
              </a:spcAft>
              <a:buNone/>
            </a:pPr>
            <a:r>
              <a:t/>
            </a:r>
            <a:endParaRPr sz="1400"/>
          </a:p>
          <a:p>
            <a:pPr indent="0" lvl="0" marL="0">
              <a:lnSpc>
                <a:spcPct val="100000"/>
              </a:lnSpc>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246725"/>
            <a:ext cx="8520600" cy="60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Filtering Rows for Peak hours</a:t>
            </a:r>
            <a:endParaRPr/>
          </a:p>
        </p:txBody>
      </p:sp>
      <p:sp>
        <p:nvSpPr>
          <p:cNvPr id="123" name="Shape 123"/>
          <p:cNvSpPr txBox="1"/>
          <p:nvPr>
            <p:ph idx="1" type="body"/>
          </p:nvPr>
        </p:nvSpPr>
        <p:spPr>
          <a:xfrm>
            <a:off x="311700" y="903325"/>
            <a:ext cx="8520600" cy="3498600"/>
          </a:xfrm>
          <a:prstGeom prst="rect">
            <a:avLst/>
          </a:prstGeom>
        </p:spPr>
        <p:txBody>
          <a:bodyPr anchorCtr="0" anchor="t" bIns="91425" lIns="91425" spcFirstLastPara="1" rIns="91425" wrap="square" tIns="91425">
            <a:noAutofit/>
          </a:bodyPr>
          <a:lstStyle/>
          <a:p>
            <a:pPr indent="0" lvl="0" marL="0">
              <a:lnSpc>
                <a:spcPct val="100000"/>
              </a:lnSpc>
              <a:spcBef>
                <a:spcPts val="0"/>
              </a:spcBef>
              <a:spcAft>
                <a:spcPts val="0"/>
              </a:spcAft>
              <a:buNone/>
            </a:pPr>
            <a:r>
              <a:rPr b="1" lang="en">
                <a:solidFill>
                  <a:srgbClr val="38761D"/>
                </a:solidFill>
              </a:rPr>
              <a:t># Adding an hour column</a:t>
            </a:r>
            <a:endParaRPr b="1">
              <a:solidFill>
                <a:srgbClr val="38761D"/>
              </a:solidFill>
            </a:endParaRPr>
          </a:p>
          <a:p>
            <a:pPr indent="0" lvl="0" marL="0" rtl="0">
              <a:lnSpc>
                <a:spcPct val="100000"/>
              </a:lnSpc>
              <a:spcBef>
                <a:spcPts val="0"/>
              </a:spcBef>
              <a:spcAft>
                <a:spcPts val="0"/>
              </a:spcAft>
              <a:buNone/>
            </a:pPr>
            <a:r>
              <a:rPr lang="en"/>
              <a:t>Combined_Data$Hour_of_the_day = format(as.POSIXct(Combined_Data$lpep_pickup_time,format="%H:%M"),"%H")</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rPr b="1" lang="en">
                <a:solidFill>
                  <a:srgbClr val="38761D"/>
                </a:solidFill>
              </a:rPr>
              <a:t># Finding hour of the day with highest frequency of cabs</a:t>
            </a:r>
            <a:endParaRPr b="1">
              <a:solidFill>
                <a:srgbClr val="38761D"/>
              </a:solidFill>
            </a:endParaRPr>
          </a:p>
          <a:p>
            <a:pPr indent="0" lvl="0" marL="0">
              <a:lnSpc>
                <a:spcPct val="100000"/>
              </a:lnSpc>
              <a:spcBef>
                <a:spcPts val="0"/>
              </a:spcBef>
              <a:spcAft>
                <a:spcPts val="0"/>
              </a:spcAft>
              <a:buNone/>
            </a:pPr>
            <a:r>
              <a:rPr lang="en"/>
              <a:t>Combined_Data %&gt;% group_by(Hour_of_the_day) %&gt;% summarise(no=n()) %&gt;% arrange(desc(no))</a:t>
            </a:r>
            <a:endParaRPr/>
          </a:p>
        </p:txBody>
      </p:sp>
      <p:pic>
        <p:nvPicPr>
          <p:cNvPr id="124" name="Shape 124"/>
          <p:cNvPicPr preferRelativeResize="0"/>
          <p:nvPr/>
        </p:nvPicPr>
        <p:blipFill>
          <a:blip r:embed="rId3">
            <a:alphaModFix/>
          </a:blip>
          <a:stretch>
            <a:fillRect/>
          </a:stretch>
        </p:blipFill>
        <p:spPr>
          <a:xfrm>
            <a:off x="3055775" y="2847239"/>
            <a:ext cx="2165575" cy="190018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440000" y="246675"/>
            <a:ext cx="8520600" cy="607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Attribute Selection for Prediction of Pickups</a:t>
            </a:r>
            <a:endParaRPr/>
          </a:p>
          <a:p>
            <a:pPr indent="0" lvl="0" marL="0" rtl="0">
              <a:spcBef>
                <a:spcPts val="0"/>
              </a:spcBef>
              <a:spcAft>
                <a:spcPts val="0"/>
              </a:spcAft>
              <a:buNone/>
            </a:pPr>
            <a:r>
              <a:t/>
            </a:r>
            <a:endParaRPr/>
          </a:p>
        </p:txBody>
      </p:sp>
      <p:sp>
        <p:nvSpPr>
          <p:cNvPr id="130" name="Shape 130"/>
          <p:cNvSpPr txBox="1"/>
          <p:nvPr>
            <p:ph idx="1" type="body"/>
          </p:nvPr>
        </p:nvSpPr>
        <p:spPr>
          <a:xfrm>
            <a:off x="311700" y="959450"/>
            <a:ext cx="8520600" cy="4265700"/>
          </a:xfrm>
          <a:prstGeom prst="rect">
            <a:avLst/>
          </a:prstGeom>
        </p:spPr>
        <p:txBody>
          <a:bodyPr anchorCtr="0" anchor="t" bIns="91425" lIns="91425" spcFirstLastPara="1" rIns="91425" wrap="square" tIns="91425">
            <a:noAutofit/>
          </a:bodyPr>
          <a:lstStyle/>
          <a:p>
            <a:pPr indent="-342900" lvl="0" marL="457200" rtl="0">
              <a:lnSpc>
                <a:spcPct val="115000"/>
              </a:lnSpc>
              <a:spcBef>
                <a:spcPts val="0"/>
              </a:spcBef>
              <a:spcAft>
                <a:spcPts val="0"/>
              </a:spcAft>
              <a:buSzPts val="1800"/>
              <a:buChar char="●"/>
            </a:pPr>
            <a:r>
              <a:rPr lang="en"/>
              <a:t>Based on Near Zero Variance , Removed store_and_fwd_flag, RatecodeID, fare_amount,Mta_tax,tolls_amount,ehail_fee,improvement_surcharge, trip_type </a:t>
            </a:r>
            <a:endParaRPr/>
          </a:p>
          <a:p>
            <a:pPr indent="0" lvl="0" marL="0" rtl="0">
              <a:lnSpc>
                <a:spcPct val="115000"/>
              </a:lnSpc>
              <a:spcBef>
                <a:spcPts val="0"/>
              </a:spcBef>
              <a:spcAft>
                <a:spcPts val="0"/>
              </a:spcAft>
              <a:buNone/>
            </a:pPr>
            <a:r>
              <a:rPr lang="en"/>
              <a:t>        </a:t>
            </a:r>
            <a:r>
              <a:rPr lang="en"/>
              <a:t>nzv &lt;- nearZeroVar(Filtered_Time_Data)</a:t>
            </a:r>
            <a:endParaRPr/>
          </a:p>
          <a:p>
            <a:pPr indent="0" lvl="0" marL="0" rtl="0">
              <a:lnSpc>
                <a:spcPct val="115000"/>
              </a:lnSpc>
              <a:spcBef>
                <a:spcPts val="0"/>
              </a:spcBef>
              <a:spcAft>
                <a:spcPts val="0"/>
              </a:spcAft>
              <a:buNone/>
            </a:pPr>
            <a:r>
              <a:t/>
            </a:r>
            <a:endParaRPr/>
          </a:p>
          <a:p>
            <a:pPr indent="0" lvl="0" marL="457200" rtl="0">
              <a:lnSpc>
                <a:spcPct val="115000"/>
              </a:lnSpc>
              <a:spcBef>
                <a:spcPts val="0"/>
              </a:spcBef>
              <a:spcAft>
                <a:spcPts val="0"/>
              </a:spcAft>
              <a:buNone/>
            </a:pPr>
            <a:r>
              <a:rPr lang="en"/>
              <a:t>NZV_Removed_Data&lt;-subset(Filtered_Time_Data, ,-c(store_and_fwd_flag, RatecodeID,fare_amount,mta_tax,tolls_amount,ehail_fee,improvement_surcharge, trip_type))</a:t>
            </a:r>
            <a:endParaRPr/>
          </a:p>
          <a:p>
            <a:pPr indent="0" lvl="0" marL="457200" rtl="0">
              <a:lnSpc>
                <a:spcPct val="100000"/>
              </a:lnSpc>
              <a:spcBef>
                <a:spcPts val="0"/>
              </a:spcBef>
              <a:spcAft>
                <a:spcPts val="0"/>
              </a:spcAft>
              <a:buNone/>
            </a:pPr>
            <a:r>
              <a:t/>
            </a:r>
            <a:endParaRPr/>
          </a:p>
          <a:p>
            <a:pPr indent="-342900" lvl="0" marL="457200" rtl="0">
              <a:lnSpc>
                <a:spcPct val="100000"/>
              </a:lnSpc>
              <a:spcBef>
                <a:spcPts val="0"/>
              </a:spcBef>
              <a:spcAft>
                <a:spcPts val="0"/>
              </a:spcAft>
              <a:buSzPts val="1800"/>
              <a:buChar char="●"/>
            </a:pPr>
            <a:r>
              <a:rPr lang="en"/>
              <a:t>Calculating information gain:</a:t>
            </a:r>
            <a:endParaRPr/>
          </a:p>
          <a:p>
            <a:pPr indent="0" lvl="0" marL="0" rtl="0">
              <a:lnSpc>
                <a:spcPct val="100000"/>
              </a:lnSpc>
              <a:spcBef>
                <a:spcPts val="0"/>
              </a:spcBef>
              <a:spcAft>
                <a:spcPts val="0"/>
              </a:spcAft>
              <a:buNone/>
            </a:pPr>
            <a:r>
              <a:rPr lang="en"/>
              <a:t>        library(FSelector)</a:t>
            </a:r>
            <a:endParaRPr/>
          </a:p>
          <a:p>
            <a:pPr indent="0" lvl="0" marL="0" rtl="0">
              <a:lnSpc>
                <a:spcPct val="100000"/>
              </a:lnSpc>
              <a:spcBef>
                <a:spcPts val="0"/>
              </a:spcBef>
              <a:spcAft>
                <a:spcPts val="0"/>
              </a:spcAft>
              <a:buNone/>
            </a:pPr>
            <a:r>
              <a:rPr lang="en"/>
              <a:t>        information.gain(Filtered_Time_Data) </a:t>
            </a:r>
            <a:endParaRPr/>
          </a:p>
          <a:p>
            <a:pPr indent="0" lvl="0" marL="0" rtl="0">
              <a:lnSpc>
                <a:spcPct val="100000"/>
              </a:lnSpc>
              <a:spcBef>
                <a:spcPts val="0"/>
              </a:spcBef>
              <a:spcAft>
                <a:spcPts val="0"/>
              </a:spcAft>
              <a:buNone/>
            </a:pPr>
            <a:r>
              <a:rPr lang="en"/>
              <a:t>       </a:t>
            </a:r>
            <a:endParaRPr/>
          </a:p>
          <a:p>
            <a:pPr indent="0" lvl="0" marL="0" rtl="0">
              <a:lnSpc>
                <a:spcPct val="100000"/>
              </a:lnSpc>
              <a:spcBef>
                <a:spcPts val="0"/>
              </a:spcBef>
              <a:spcAft>
                <a:spcPts val="0"/>
              </a:spcAft>
              <a:buNone/>
            </a:pPr>
            <a:r>
              <a:t/>
            </a:r>
            <a:endParaRPr/>
          </a:p>
          <a:p>
            <a:pPr indent="0" lvl="0" marL="0" rtl="0">
              <a:lnSpc>
                <a:spcPct val="100000"/>
              </a:lnSpc>
              <a:spcBef>
                <a:spcPts val="1600"/>
              </a:spcBef>
              <a:spcAft>
                <a:spcPts val="0"/>
              </a:spcAft>
              <a:buNone/>
            </a:pPr>
            <a:r>
              <a:rPr lang="en"/>
              <a:t>        </a:t>
            </a:r>
            <a:endParaRPr/>
          </a:p>
          <a:p>
            <a:pPr indent="0" lvl="0" marL="0" rtl="0">
              <a:lnSpc>
                <a:spcPct val="100000"/>
              </a:lnSpc>
              <a:spcBef>
                <a:spcPts val="1600"/>
              </a:spcBef>
              <a:spcAft>
                <a:spcPts val="0"/>
              </a:spcAft>
              <a:buNone/>
            </a:pPr>
            <a:r>
              <a:t/>
            </a:r>
            <a:endParaRPr/>
          </a:p>
          <a:p>
            <a:pPr indent="0" lvl="0" marL="457200" rtl="0">
              <a:lnSpc>
                <a:spcPct val="100000"/>
              </a:lnSpc>
              <a:spcBef>
                <a:spcPts val="1600"/>
              </a:spcBef>
              <a:spcAft>
                <a:spcPts val="0"/>
              </a:spcAft>
              <a:buNone/>
            </a:pPr>
            <a:r>
              <a:t/>
            </a:r>
            <a:endParaRPr/>
          </a:p>
          <a:p>
            <a:pPr indent="0" lvl="0" marL="50800" marR="50800" rtl="0">
              <a:spcBef>
                <a:spcPts val="1600"/>
              </a:spcBef>
              <a:spcAft>
                <a:spcPts val="0"/>
              </a:spcAft>
              <a:buNone/>
            </a:pPr>
            <a:r>
              <a:t/>
            </a:r>
            <a:endParaRPr sz="1000">
              <a:solidFill>
                <a:srgbClr val="303336"/>
              </a:solidFill>
              <a:highlight>
                <a:srgbClr val="EFF0F1"/>
              </a:highlight>
              <a:latin typeface="Courier New"/>
              <a:ea typeface="Courier New"/>
              <a:cs typeface="Courier New"/>
              <a:sym typeface="Courier New"/>
            </a:endParaRPr>
          </a:p>
          <a:p>
            <a:pPr indent="0" lvl="0" marL="0" rtl="0">
              <a:lnSpc>
                <a:spcPct val="100000"/>
              </a:lnSpc>
              <a:spcBef>
                <a:spcPts val="1100"/>
              </a:spcBef>
              <a:spcAft>
                <a:spcPts val="1600"/>
              </a:spcAft>
              <a:buNone/>
            </a:pPr>
            <a:r>
              <a:t/>
            </a:r>
            <a:endParaRPr/>
          </a:p>
        </p:txBody>
      </p:sp>
      <p:pic>
        <p:nvPicPr>
          <p:cNvPr id="131" name="Shape 131"/>
          <p:cNvPicPr preferRelativeResize="0"/>
          <p:nvPr/>
        </p:nvPicPr>
        <p:blipFill>
          <a:blip r:embed="rId3">
            <a:alphaModFix/>
          </a:blip>
          <a:stretch>
            <a:fillRect/>
          </a:stretch>
        </p:blipFill>
        <p:spPr>
          <a:xfrm>
            <a:off x="885725" y="2318075"/>
            <a:ext cx="1657350" cy="276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0"/>
            <a:ext cx="8520600" cy="1015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Filtering Rows for Peak hours &amp; Adding day of the week</a:t>
            </a:r>
            <a:endParaRPr/>
          </a:p>
        </p:txBody>
      </p:sp>
      <p:sp>
        <p:nvSpPr>
          <p:cNvPr id="137" name="Shape 137"/>
          <p:cNvSpPr txBox="1"/>
          <p:nvPr>
            <p:ph idx="1" type="body"/>
          </p:nvPr>
        </p:nvSpPr>
        <p:spPr>
          <a:xfrm>
            <a:off x="136750" y="1015800"/>
            <a:ext cx="8520600" cy="3729300"/>
          </a:xfrm>
          <a:prstGeom prst="rect">
            <a:avLst/>
          </a:prstGeom>
        </p:spPr>
        <p:txBody>
          <a:bodyPr anchorCtr="0" anchor="t" bIns="91425" lIns="91425" spcFirstLastPara="1" rIns="91425" wrap="square" tIns="91425">
            <a:noAutofit/>
          </a:bodyPr>
          <a:lstStyle/>
          <a:p>
            <a:pPr indent="-317500" lvl="0" marL="457200" rtl="0">
              <a:lnSpc>
                <a:spcPct val="150000"/>
              </a:lnSpc>
              <a:spcBef>
                <a:spcPts val="0"/>
              </a:spcBef>
              <a:spcAft>
                <a:spcPts val="0"/>
              </a:spcAft>
              <a:buSzPts val="1400"/>
              <a:buChar char="●"/>
            </a:pPr>
            <a:r>
              <a:rPr b="1" lang="en" sz="1400"/>
              <a:t>Selecting an 9:00-10:00, 15:00-16:00, 18:00-19:00</a:t>
            </a:r>
            <a:endParaRPr b="1" sz="1400"/>
          </a:p>
          <a:p>
            <a:pPr indent="0" lvl="0" marL="0" rtl="0">
              <a:lnSpc>
                <a:spcPct val="115000"/>
              </a:lnSpc>
              <a:spcBef>
                <a:spcPts val="0"/>
              </a:spcBef>
              <a:spcAft>
                <a:spcPts val="0"/>
              </a:spcAft>
              <a:buNone/>
            </a:pPr>
            <a:r>
              <a:rPr lang="en" sz="1400"/>
              <a:t>         Filtered_Time_Data &lt;-   filter(Combined_Data, (Hour_of_the_day==15) | (Hour_of_the_day==18 ) |     </a:t>
            </a:r>
            <a:endParaRPr sz="1400"/>
          </a:p>
          <a:p>
            <a:pPr indent="0" lvl="0" marL="0" rtl="0">
              <a:lnSpc>
                <a:spcPct val="115000"/>
              </a:lnSpc>
              <a:spcBef>
                <a:spcPts val="0"/>
              </a:spcBef>
              <a:spcAft>
                <a:spcPts val="0"/>
              </a:spcAft>
              <a:buNone/>
            </a:pPr>
            <a:r>
              <a:rPr lang="en" sz="1400"/>
              <a:t>         (Hour_of_the_day=='09') )</a:t>
            </a:r>
            <a:endParaRPr sz="1400"/>
          </a:p>
          <a:p>
            <a:pPr indent="0" lvl="0" marL="0" rtl="0">
              <a:spcBef>
                <a:spcPts val="0"/>
              </a:spcBef>
              <a:spcAft>
                <a:spcPts val="0"/>
              </a:spcAft>
              <a:buNone/>
            </a:pPr>
            <a:r>
              <a:t/>
            </a:r>
            <a:endParaRPr sz="1400"/>
          </a:p>
          <a:p>
            <a:pPr indent="0" lvl="0" marL="0" rtl="0">
              <a:spcBef>
                <a:spcPts val="0"/>
              </a:spcBef>
              <a:spcAft>
                <a:spcPts val="0"/>
              </a:spcAft>
              <a:buNone/>
            </a:pPr>
            <a:r>
              <a:t/>
            </a:r>
            <a:endParaRPr sz="1400"/>
          </a:p>
          <a:p>
            <a:pPr indent="-317500" lvl="0" marL="457200" rtl="0">
              <a:spcBef>
                <a:spcPts val="0"/>
              </a:spcBef>
              <a:spcAft>
                <a:spcPts val="0"/>
              </a:spcAft>
              <a:buSzPts val="1400"/>
              <a:buChar char="●"/>
            </a:pPr>
            <a:r>
              <a:rPr b="1" lang="en" sz="1400"/>
              <a:t>Creating a new Column day of the week: As we expect traffic to be dependent on week days and weekends</a:t>
            </a:r>
            <a:endParaRPr b="1" sz="1400"/>
          </a:p>
          <a:p>
            <a:pPr indent="0" lvl="0" marL="0" rtl="0">
              <a:lnSpc>
                <a:spcPct val="100000"/>
              </a:lnSpc>
              <a:spcBef>
                <a:spcPts val="1600"/>
              </a:spcBef>
              <a:spcAft>
                <a:spcPts val="0"/>
              </a:spcAft>
              <a:buNone/>
            </a:pPr>
            <a:r>
              <a:rPr lang="en" sz="1400"/>
              <a:t>          library(lubridate),library(base)</a:t>
            </a:r>
            <a:endParaRPr sz="1400"/>
          </a:p>
          <a:p>
            <a:pPr indent="0" lvl="0" marL="0" rtl="0">
              <a:lnSpc>
                <a:spcPct val="100000"/>
              </a:lnSpc>
              <a:spcBef>
                <a:spcPts val="0"/>
              </a:spcBef>
              <a:spcAft>
                <a:spcPts val="0"/>
              </a:spcAft>
              <a:buNone/>
            </a:pPr>
            <a:r>
              <a:rPr lang="en" sz="1400"/>
              <a:t>          NZV_Removed_Data$DayOfTheWeek&lt;-as.Date( NZV_Removed_Data$lpep_pickup_date ,  </a:t>
            </a:r>
            <a:endParaRPr sz="1400"/>
          </a:p>
          <a:p>
            <a:pPr indent="0" lvl="0" marL="0" rtl="0">
              <a:lnSpc>
                <a:spcPct val="100000"/>
              </a:lnSpc>
              <a:spcBef>
                <a:spcPts val="0"/>
              </a:spcBef>
              <a:spcAft>
                <a:spcPts val="0"/>
              </a:spcAft>
              <a:buNone/>
            </a:pPr>
            <a:r>
              <a:rPr lang="en" sz="1400"/>
              <a:t>          '%m/%d/%y')</a:t>
            </a:r>
            <a:endParaRPr sz="1400"/>
          </a:p>
          <a:p>
            <a:pPr indent="0" lvl="0" marL="0" rtl="0">
              <a:lnSpc>
                <a:spcPct val="100000"/>
              </a:lnSpc>
              <a:spcBef>
                <a:spcPts val="0"/>
              </a:spcBef>
              <a:spcAft>
                <a:spcPts val="0"/>
              </a:spcAft>
              <a:buNone/>
            </a:pPr>
            <a:r>
              <a:rPr lang="en" sz="1400"/>
              <a:t>          NZV_Removed_Data$DayOfTheWeek &lt;- wday(NZV_Removed_Data$DayOfTheWeek,label = TRUE)</a:t>
            </a:r>
            <a:endParaRPr sz="1400"/>
          </a:p>
          <a:p>
            <a:pPr indent="0" lvl="0" marL="0" rtl="0">
              <a:spcBef>
                <a:spcPts val="0"/>
              </a:spcBef>
              <a:spcAft>
                <a:spcPts val="1600"/>
              </a:spcAft>
              <a:buNone/>
            </a:pP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