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ven Pro" charset="0"/>
      <p:regular r:id="rId12"/>
      <p:bold r:id="rId13"/>
    </p:embeddedFont>
    <p:embeddedFont>
      <p:font typeface="Nunit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Prediction of responsive companies based on consumer complaints </a:t>
            </a: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11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62626"/>
                </a:solidFill>
              </a:rPr>
              <a:t>Chinmay Patane</a:t>
            </a:r>
            <a:endParaRPr sz="1400">
              <a:solidFill>
                <a:srgbClr val="262626"/>
              </a:solidFill>
            </a:endParaRPr>
          </a:p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62626"/>
                </a:solidFill>
              </a:rPr>
              <a:t>Monalisa Singh</a:t>
            </a:r>
            <a:endParaRPr sz="1400">
              <a:solidFill>
                <a:srgbClr val="262626"/>
              </a:solidFill>
            </a:endParaRPr>
          </a:p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62626"/>
                </a:solidFill>
              </a:rPr>
              <a:t>Zi Yang</a:t>
            </a:r>
            <a:endParaRPr sz="1400">
              <a:solidFill>
                <a:srgbClr val="262626"/>
              </a:solidFill>
            </a:endParaRPr>
          </a:p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62626"/>
                </a:solidFill>
              </a:rPr>
              <a:t>Rishi Sai reddy Sudireddy</a:t>
            </a:r>
            <a:endParaRPr sz="1400">
              <a:solidFill>
                <a:srgbClr val="262626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Index</a:t>
            </a: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•Context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•Who, What and How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•Three Minutes Sto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•The Big Idea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Context</a:t>
            </a: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Finding the companies with best customer satisfaction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Understanding financial institution behaviour 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 Visualizations</a:t>
            </a:r>
            <a:endParaRPr sz="20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43000" y="361950"/>
            <a:ext cx="70305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and attributes</a:t>
            </a: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066800" y="6667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>
                <a:solidFill>
                  <a:schemeClr val="dk1"/>
                </a:solidFill>
              </a:rPr>
              <a:t>•Collected </a:t>
            </a:r>
            <a:r>
              <a:rPr lang="en" sz="1200" b="1" dirty="0">
                <a:solidFill>
                  <a:schemeClr val="dk1"/>
                </a:solidFill>
              </a:rPr>
              <a:t>this dataset from</a:t>
            </a:r>
            <a:r>
              <a:rPr lang="en" sz="1200" b="1" dirty="0">
                <a:solidFill>
                  <a:schemeClr val="dk1"/>
                </a:solidFill>
                <a:hlinkClick r:id="rId3"/>
              </a:rPr>
              <a:t> </a:t>
            </a:r>
            <a:r>
              <a:rPr lang="en" sz="1200" b="1" u="sng" dirty="0">
                <a:solidFill>
                  <a:schemeClr val="hlink"/>
                </a:solidFill>
                <a:hlinkClick r:id="rId3"/>
              </a:rPr>
              <a:t>https://catalog.data.gov/dataset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•Total number of instances in this dataset was around 1 million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•following are the attributes included in dataset</a:t>
            </a:r>
            <a:r>
              <a:rPr lang="en" sz="1200" b="1" dirty="0" smtClean="0">
                <a:solidFill>
                  <a:schemeClr val="dk1"/>
                </a:solidFill>
              </a:rPr>
              <a:t>:</a:t>
            </a:r>
            <a:endParaRPr sz="1200" b="1">
              <a:solidFill>
                <a:schemeClr val="dk1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chemeClr val="dk1"/>
                </a:solidFill>
              </a:rPr>
              <a:t>1.Date received </a:t>
            </a:r>
            <a:r>
              <a:rPr lang="en" sz="1200" b="1" dirty="0" smtClean="0">
                <a:solidFill>
                  <a:schemeClr val="dk1"/>
                </a:solidFill>
              </a:rPr>
              <a:t>                                                  </a:t>
            </a:r>
            <a:r>
              <a:rPr lang="en" sz="1200" b="1" dirty="0" smtClean="0">
                <a:solidFill>
                  <a:schemeClr val="dk1"/>
                </a:solidFill>
              </a:rPr>
              <a:t>10.Date </a:t>
            </a:r>
            <a:r>
              <a:rPr lang="en" sz="1200" b="1" dirty="0" smtClean="0">
                <a:solidFill>
                  <a:schemeClr val="dk1"/>
                </a:solidFill>
              </a:rPr>
              <a:t>sent to company </a:t>
            </a:r>
            <a:r>
              <a:rPr lang="en" sz="1200" b="1" dirty="0" smtClean="0">
                <a:solidFill>
                  <a:schemeClr val="dk1"/>
                </a:solidFill>
              </a:rPr>
              <a:t>narrative</a:t>
            </a:r>
            <a:endParaRPr sz="1200" b="1">
              <a:solidFill>
                <a:schemeClr val="dk1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chemeClr val="dk1"/>
                </a:solidFill>
              </a:rPr>
              <a:t>2.Product </a:t>
            </a:r>
            <a:r>
              <a:rPr lang="en" sz="1200" b="1" dirty="0" smtClean="0">
                <a:solidFill>
                  <a:schemeClr val="dk1"/>
                </a:solidFill>
              </a:rPr>
              <a:t>                                                            </a:t>
            </a:r>
            <a:r>
              <a:rPr lang="en" sz="1200" b="1" dirty="0" smtClean="0">
                <a:solidFill>
                  <a:schemeClr val="dk1"/>
                </a:solidFill>
              </a:rPr>
              <a:t>11</a:t>
            </a:r>
            <a:r>
              <a:rPr lang="en" sz="1200" b="1" dirty="0" smtClean="0">
                <a:solidFill>
                  <a:schemeClr val="dk1"/>
                </a:solidFill>
              </a:rPr>
              <a:t>. consumer </a:t>
            </a:r>
            <a:r>
              <a:rPr lang="en" sz="1200" b="1" dirty="0" smtClean="0">
                <a:solidFill>
                  <a:schemeClr val="dk1"/>
                </a:solidFill>
              </a:rPr>
              <a:t>complaint</a:t>
            </a:r>
            <a:endParaRPr sz="1200" b="1">
              <a:solidFill>
                <a:schemeClr val="dk1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chemeClr val="dk1"/>
                </a:solidFill>
              </a:rPr>
              <a:t>3.Sub-product </a:t>
            </a:r>
            <a:r>
              <a:rPr lang="en" sz="1200" b="1" dirty="0" smtClean="0">
                <a:solidFill>
                  <a:schemeClr val="dk1"/>
                </a:solidFill>
              </a:rPr>
              <a:t>                                                    </a:t>
            </a:r>
            <a:r>
              <a:rPr lang="en" sz="1200" b="1" dirty="0" smtClean="0">
                <a:solidFill>
                  <a:schemeClr val="dk1"/>
                </a:solidFill>
              </a:rPr>
              <a:t>12</a:t>
            </a:r>
            <a:r>
              <a:rPr lang="en" sz="1200" b="1" dirty="0" smtClean="0">
                <a:solidFill>
                  <a:schemeClr val="dk1"/>
                </a:solidFill>
              </a:rPr>
              <a:t>. company public response </a:t>
            </a:r>
            <a:r>
              <a:rPr lang="en" sz="1200" b="1" dirty="0">
                <a:solidFill>
                  <a:schemeClr val="dk1"/>
                </a:solidFill>
              </a:rPr>
              <a:t>	</a:t>
            </a:r>
            <a:endParaRPr sz="1200" b="1">
              <a:solidFill>
                <a:schemeClr val="dk1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chemeClr val="dk1"/>
                </a:solidFill>
              </a:rPr>
              <a:t>4.Issue </a:t>
            </a:r>
            <a:r>
              <a:rPr lang="en" sz="1200" b="1" dirty="0" smtClean="0">
                <a:solidFill>
                  <a:schemeClr val="dk1"/>
                </a:solidFill>
              </a:rPr>
              <a:t>                                                                 </a:t>
            </a:r>
            <a:r>
              <a:rPr lang="en" sz="1200" b="1" dirty="0" smtClean="0">
                <a:solidFill>
                  <a:schemeClr val="dk1"/>
                </a:solidFill>
              </a:rPr>
              <a:t>13 </a:t>
            </a:r>
            <a:r>
              <a:rPr lang="en" sz="1200" b="1" dirty="0" smtClean="0">
                <a:solidFill>
                  <a:schemeClr val="dk1"/>
                </a:solidFill>
              </a:rPr>
              <a:t>company 	</a:t>
            </a:r>
            <a:endParaRPr sz="1200" b="1">
              <a:solidFill>
                <a:schemeClr val="dk1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chemeClr val="dk1"/>
                </a:solidFill>
              </a:rPr>
              <a:t>5.Sub-issue </a:t>
            </a:r>
            <a:r>
              <a:rPr lang="en" sz="1200" b="1" dirty="0" smtClean="0">
                <a:solidFill>
                  <a:schemeClr val="dk1"/>
                </a:solidFill>
              </a:rPr>
              <a:t>                                                         </a:t>
            </a:r>
            <a:r>
              <a:rPr lang="en" sz="1200" b="1" dirty="0" smtClean="0">
                <a:solidFill>
                  <a:schemeClr val="dk1"/>
                </a:solidFill>
              </a:rPr>
              <a:t>14</a:t>
            </a:r>
            <a:r>
              <a:rPr lang="en" sz="1200" b="1" dirty="0" smtClean="0">
                <a:solidFill>
                  <a:schemeClr val="dk1"/>
                </a:solidFill>
              </a:rPr>
              <a:t>. </a:t>
            </a:r>
            <a:r>
              <a:rPr lang="en" sz="1200" b="1" dirty="0" smtClean="0">
                <a:solidFill>
                  <a:schemeClr val="dk1"/>
                </a:solidFill>
              </a:rPr>
              <a:t>state</a:t>
            </a:r>
            <a:endParaRPr sz="1200" b="1">
              <a:solidFill>
                <a:schemeClr val="dk1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chemeClr val="dk1"/>
                </a:solidFill>
              </a:rPr>
              <a:t>6.zip code </a:t>
            </a:r>
            <a:r>
              <a:rPr lang="en" sz="1200" b="1" dirty="0" smtClean="0">
                <a:solidFill>
                  <a:schemeClr val="dk1"/>
                </a:solidFill>
              </a:rPr>
              <a:t>                                                            </a:t>
            </a:r>
            <a:r>
              <a:rPr lang="en" sz="1200" b="1" dirty="0" smtClean="0">
                <a:solidFill>
                  <a:schemeClr val="dk1"/>
                </a:solidFill>
              </a:rPr>
              <a:t>15</a:t>
            </a:r>
            <a:r>
              <a:rPr lang="en" sz="1200" b="1" dirty="0" smtClean="0">
                <a:solidFill>
                  <a:schemeClr val="dk1"/>
                </a:solidFill>
              </a:rPr>
              <a:t>. company response to </a:t>
            </a:r>
            <a:r>
              <a:rPr lang="en" sz="1200" b="1" dirty="0" smtClean="0">
                <a:solidFill>
                  <a:schemeClr val="dk1"/>
                </a:solidFill>
              </a:rPr>
              <a:t>consumer</a:t>
            </a:r>
            <a:endParaRPr sz="1200" b="1">
              <a:solidFill>
                <a:schemeClr val="dk1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chemeClr val="dk1"/>
                </a:solidFill>
              </a:rPr>
              <a:t>7.Tags </a:t>
            </a:r>
            <a:r>
              <a:rPr lang="en" sz="1200" b="1" dirty="0" smtClean="0">
                <a:solidFill>
                  <a:schemeClr val="dk1"/>
                </a:solidFill>
              </a:rPr>
              <a:t>                                                                  </a:t>
            </a:r>
            <a:r>
              <a:rPr lang="en" sz="1200" b="1" dirty="0" smtClean="0">
                <a:solidFill>
                  <a:schemeClr val="dk1"/>
                </a:solidFill>
              </a:rPr>
              <a:t>16</a:t>
            </a:r>
            <a:r>
              <a:rPr lang="en" sz="1200" b="1" dirty="0" smtClean="0">
                <a:solidFill>
                  <a:schemeClr val="dk1"/>
                </a:solidFill>
              </a:rPr>
              <a:t>. timely </a:t>
            </a:r>
            <a:r>
              <a:rPr lang="en" sz="1200" b="1" dirty="0" smtClean="0">
                <a:solidFill>
                  <a:schemeClr val="dk1"/>
                </a:solidFill>
              </a:rPr>
              <a:t>response</a:t>
            </a:r>
            <a:endParaRPr sz="1200" b="1">
              <a:solidFill>
                <a:schemeClr val="dk1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chemeClr val="dk1"/>
                </a:solidFill>
              </a:rPr>
              <a:t>8.Consumer consent </a:t>
            </a:r>
            <a:r>
              <a:rPr lang="en" sz="1200" b="1" dirty="0" smtClean="0">
                <a:solidFill>
                  <a:schemeClr val="dk1"/>
                </a:solidFill>
              </a:rPr>
              <a:t>provided                            </a:t>
            </a:r>
            <a:r>
              <a:rPr lang="en" sz="1200" b="1" dirty="0" smtClean="0">
                <a:solidFill>
                  <a:schemeClr val="dk1"/>
                </a:solidFill>
              </a:rPr>
              <a:t>17. consumer </a:t>
            </a:r>
            <a:r>
              <a:rPr lang="en" sz="1200" b="1" dirty="0" smtClean="0">
                <a:solidFill>
                  <a:schemeClr val="dk1"/>
                </a:solidFill>
              </a:rPr>
              <a:t>disputed</a:t>
            </a:r>
            <a:endParaRPr sz="1200" b="1">
              <a:solidFill>
                <a:schemeClr val="dk1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chemeClr val="dk1"/>
                </a:solidFill>
              </a:rPr>
              <a:t>9.Submitted </a:t>
            </a:r>
            <a:r>
              <a:rPr lang="en" sz="1200" b="1" dirty="0" smtClean="0">
                <a:solidFill>
                  <a:schemeClr val="dk1"/>
                </a:solidFill>
              </a:rPr>
              <a:t>via </a:t>
            </a:r>
            <a:r>
              <a:rPr lang="en" sz="1200" b="1" dirty="0" smtClean="0">
                <a:solidFill>
                  <a:schemeClr val="dk1"/>
                </a:solidFill>
              </a:rPr>
              <a:t>                                                   18</a:t>
            </a:r>
            <a:r>
              <a:rPr lang="en" sz="1200" b="1" dirty="0" smtClean="0">
                <a:solidFill>
                  <a:schemeClr val="dk1"/>
                </a:solidFill>
              </a:rPr>
              <a:t>. complaint ID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>
                <a:solidFill>
                  <a:schemeClr val="dk1"/>
                </a:solidFill>
              </a:rPr>
              <a:t>           </a:t>
            </a:r>
            <a:r>
              <a:rPr lang="en" sz="700" b="1" dirty="0" smtClean="0">
                <a:solidFill>
                  <a:schemeClr val="dk1"/>
                </a:solidFill>
              </a:rPr>
              <a:t>                                 </a:t>
            </a:r>
            <a:endParaRPr sz="7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b="1" dirty="0">
                <a:solidFill>
                  <a:schemeClr val="dk1"/>
                </a:solidFill>
              </a:rPr>
              <a:t>                                                                              </a:t>
            </a:r>
            <a:endParaRPr sz="7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b="1" dirty="0">
                <a:solidFill>
                  <a:schemeClr val="dk1"/>
                </a:solidFill>
              </a:rPr>
              <a:t>                                                               </a:t>
            </a:r>
            <a:endParaRPr sz="700" b="1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1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149" y="0"/>
            <a:ext cx="67637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What and How </a:t>
            </a: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219200" y="15811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Whom are we targeting?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banks/financial institutions who have poor performance </a:t>
            </a:r>
            <a:r>
              <a:rPr lang="en" b="1" i="1" dirty="0"/>
              <a:t>compared</a:t>
            </a:r>
            <a:r>
              <a:rPr lang="en" dirty="0"/>
              <a:t> to industry leaders</a:t>
            </a:r>
            <a:endParaRPr/>
          </a:p>
          <a:p>
            <a:pPr marL="457200" lvl="0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What are we going to solve?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Approach the companies with strategies used by best performing companies and help them reach their potential with minimum resources</a:t>
            </a:r>
            <a:endParaRPr/>
          </a:p>
          <a:p>
            <a:pPr marL="457200" lvl="0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How 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Using consumer complaints and the existing data , making models and back testing the approaches.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5639"/>
            <a:ext cx="9143999" cy="439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Idea</a:t>
            </a: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1303800" y="15439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Using Analytics to capture characteristics of successful companies for churn reduction in weaker companies and uplift customer satisfaction.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185</Words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Maven Pro</vt:lpstr>
      <vt:lpstr>Nunito</vt:lpstr>
      <vt:lpstr>Momentum</vt:lpstr>
      <vt:lpstr>Prediction of responsive companies based on consumer complaints </vt:lpstr>
      <vt:lpstr>Index</vt:lpstr>
      <vt:lpstr>Context</vt:lpstr>
      <vt:lpstr>Data and attributes</vt:lpstr>
      <vt:lpstr>Slide 5</vt:lpstr>
      <vt:lpstr>Who What and How </vt:lpstr>
      <vt:lpstr>Slide 7</vt:lpstr>
      <vt:lpstr>Slide 8</vt:lpstr>
      <vt:lpstr>The Big Idea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responsive companies based on consumer complaints </dc:title>
  <cp:lastModifiedBy>MONALISA</cp:lastModifiedBy>
  <cp:revision>4</cp:revision>
  <dcterms:modified xsi:type="dcterms:W3CDTF">2018-02-16T14:42:12Z</dcterms:modified>
</cp:coreProperties>
</file>