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4" r:id="rId5"/>
    <p:sldId id="266" r:id="rId6"/>
    <p:sldId id="265" r:id="rId7"/>
    <p:sldId id="267" r:id="rId8"/>
    <p:sldId id="268" r:id="rId9"/>
    <p:sldId id="263" r:id="rId10"/>
    <p:sldId id="269" r:id="rId11"/>
    <p:sldId id="270" r:id="rId12"/>
    <p:sldId id="279"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6" r:id="rId26"/>
    <p:sldId id="287" r:id="rId27"/>
    <p:sldId id="289" r:id="rId28"/>
    <p:sldId id="290"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BD1C367-722C-43E0-BF95-9434D3D14C81}" type="datetimeFigureOut">
              <a:rPr lang="en-US" smtClean="0"/>
              <a:pPr/>
              <a:t>11/11/2017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1DDFE69-3C76-4E0B-9D9B-BE44162142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D1C367-722C-43E0-BF95-9434D3D14C81}"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DFE69-3C76-4E0B-9D9B-BE44162142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D1C367-722C-43E0-BF95-9434D3D14C81}" type="datetimeFigureOut">
              <a:rPr lang="en-US" smtClean="0"/>
              <a:pPr/>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DFE69-3C76-4E0B-9D9B-BE44162142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BD1C367-722C-43E0-BF95-9434D3D14C81}" type="datetimeFigureOut">
              <a:rPr lang="en-US" smtClean="0"/>
              <a:pPr/>
              <a:t>11/11/2017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51DDFE69-3C76-4E0B-9D9B-BE44162142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BD1C367-722C-43E0-BF95-9434D3D14C81}" type="datetimeFigureOut">
              <a:rPr lang="en-US" smtClean="0"/>
              <a:pPr/>
              <a:t>11/11/2017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51DDFE69-3C76-4E0B-9D9B-BE4416214264}"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BD1C367-722C-43E0-BF95-9434D3D14C81}" type="datetimeFigureOut">
              <a:rPr lang="en-US" smtClean="0"/>
              <a:pPr/>
              <a:t>11/11/2017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51DDFE69-3C76-4E0B-9D9B-BE44162142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BD1C367-722C-43E0-BF95-9434D3D14C81}" type="datetimeFigureOut">
              <a:rPr lang="en-US" smtClean="0"/>
              <a:pPr/>
              <a:t>11/11/2017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1DDFE69-3C76-4E0B-9D9B-BE44162142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D1C367-722C-43E0-BF95-9434D3D14C81}" type="datetimeFigureOut">
              <a:rPr lang="en-US" smtClean="0"/>
              <a:pPr/>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DDFE69-3C76-4E0B-9D9B-BE44162142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BD1C367-722C-43E0-BF95-9434D3D14C81}" type="datetimeFigureOut">
              <a:rPr lang="en-US" smtClean="0"/>
              <a:pPr/>
              <a:t>11/11/2017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51DDFE69-3C76-4E0B-9D9B-BE44162142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BD1C367-722C-43E0-BF95-9434D3D14C81}" type="datetimeFigureOut">
              <a:rPr lang="en-US" smtClean="0"/>
              <a:pPr/>
              <a:t>11/11/2017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1DDFE69-3C76-4E0B-9D9B-BE44162142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BD1C367-722C-43E0-BF95-9434D3D14C81}" type="datetimeFigureOut">
              <a:rPr lang="en-US" smtClean="0"/>
              <a:pPr/>
              <a:t>11/11/2017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1DDFE69-3C76-4E0B-9D9B-BE44162142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BD1C367-722C-43E0-BF95-9434D3D14C81}" type="datetimeFigureOut">
              <a:rPr lang="en-US" smtClean="0"/>
              <a:pPr/>
              <a:t>11/11/2017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1DDFE69-3C76-4E0B-9D9B-BE441621426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r-tutor.com/elementary-statistics/hypothesis-testing" TargetMode="External"/><Relationship Id="rId2" Type="http://schemas.openxmlformats.org/officeDocument/2006/relationships/hyperlink" Target="https://oli.cmu.edu/jcourse/lms/students/syllabus.do?section=b2f85ba380020ca601f1e0bbe912d15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914400"/>
            <a:ext cx="8062912" cy="1470025"/>
          </a:xfrm>
        </p:spPr>
        <p:txBody>
          <a:bodyPr>
            <a:normAutofit/>
          </a:bodyPr>
          <a:lstStyle/>
          <a:p>
            <a:r>
              <a:rPr lang="en-US" sz="6000" b="1" dirty="0" smtClean="0"/>
              <a:t>HYPOTHESIS TESTING</a:t>
            </a:r>
            <a:endParaRPr lang="en-US" sz="6000" b="1" dirty="0"/>
          </a:p>
        </p:txBody>
      </p:sp>
      <p:sp>
        <p:nvSpPr>
          <p:cNvPr id="9" name="Subtitle 8"/>
          <p:cNvSpPr>
            <a:spLocks noGrp="1"/>
          </p:cNvSpPr>
          <p:nvPr>
            <p:ph type="subTitle" idx="1"/>
          </p:nvPr>
        </p:nvSpPr>
        <p:spPr>
          <a:xfrm>
            <a:off x="685800" y="2895600"/>
            <a:ext cx="8062912" cy="1752600"/>
          </a:xfrm>
        </p:spPr>
        <p:txBody>
          <a:bodyPr/>
          <a:lstStyle/>
          <a:p>
            <a:r>
              <a:rPr lang="en-US" b="1" dirty="0" smtClean="0"/>
              <a:t>PRESENTED BY:</a:t>
            </a:r>
          </a:p>
          <a:p>
            <a:r>
              <a:rPr lang="en-US" b="1" dirty="0" smtClean="0"/>
              <a:t>MONALISA SINGH</a:t>
            </a:r>
          </a:p>
          <a:p>
            <a:r>
              <a:rPr lang="en-US" b="1" dirty="0" smtClean="0"/>
              <a:t>(MSBA, KSU)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399032"/>
          </a:xfrm>
        </p:spPr>
        <p:txBody>
          <a:bodyPr>
            <a:normAutofit/>
          </a:bodyPr>
          <a:lstStyle/>
          <a:p>
            <a:r>
              <a:rPr lang="en-US" sz="3600" b="1" dirty="0" smtClean="0"/>
              <a:t>Hypothesis Tests for the population proportion</a:t>
            </a:r>
            <a:endParaRPr lang="en-US" sz="3600" b="1" dirty="0"/>
          </a:p>
        </p:txBody>
      </p:sp>
      <p:sp>
        <p:nvSpPr>
          <p:cNvPr id="3" name="Content Placeholder 2"/>
          <p:cNvSpPr>
            <a:spLocks noGrp="1"/>
          </p:cNvSpPr>
          <p:nvPr>
            <p:ph idx="1"/>
          </p:nvPr>
        </p:nvSpPr>
        <p:spPr>
          <a:xfrm>
            <a:off x="0" y="1295400"/>
            <a:ext cx="9144000" cy="5562600"/>
          </a:xfrm>
        </p:spPr>
        <p:txBody>
          <a:bodyPr>
            <a:normAutofit/>
          </a:bodyPr>
          <a:lstStyle/>
          <a:p>
            <a:r>
              <a:rPr lang="en-US" dirty="0" smtClean="0"/>
              <a:t>When we conduct a test about a population proportion, we are working with a categorical variable</a:t>
            </a:r>
            <a:r>
              <a:rPr lang="en-US" dirty="0" smtClean="0"/>
              <a:t>. This test is called the ‘</a:t>
            </a:r>
            <a:r>
              <a:rPr lang="en-US" b="1" dirty="0" smtClean="0"/>
              <a:t>z-test’.</a:t>
            </a:r>
          </a:p>
          <a:p>
            <a:pPr fontAlgn="base"/>
            <a:r>
              <a:rPr lang="en-US" dirty="0" smtClean="0"/>
              <a:t>H</a:t>
            </a:r>
            <a:r>
              <a:rPr lang="en-US" baseline="-25000" dirty="0" smtClean="0"/>
              <a:t>o</a:t>
            </a:r>
            <a:r>
              <a:rPr lang="en-US" dirty="0" smtClean="0"/>
              <a:t>: p = p</a:t>
            </a:r>
            <a:r>
              <a:rPr lang="en-US" baseline="-25000" dirty="0" smtClean="0"/>
              <a:t>o</a:t>
            </a:r>
            <a:endParaRPr lang="en-US" dirty="0" smtClean="0"/>
          </a:p>
          <a:p>
            <a:pPr fontAlgn="base">
              <a:buNone/>
            </a:pPr>
            <a:r>
              <a:rPr lang="en-US" dirty="0" smtClean="0"/>
              <a:t>    We </a:t>
            </a:r>
            <a:r>
              <a:rPr lang="en-US" dirty="0" smtClean="0"/>
              <a:t>write H</a:t>
            </a:r>
            <a:r>
              <a:rPr lang="en-US" baseline="-25000" dirty="0" smtClean="0"/>
              <a:t>o</a:t>
            </a:r>
            <a:r>
              <a:rPr lang="en-US" dirty="0" smtClean="0"/>
              <a:t>: p = p</a:t>
            </a:r>
            <a:r>
              <a:rPr lang="en-US" baseline="-25000" dirty="0" smtClean="0"/>
              <a:t>o</a:t>
            </a:r>
            <a:r>
              <a:rPr lang="en-US" dirty="0" smtClean="0"/>
              <a:t> to say that we are making the hypothesis that the population proportion has the value of p</a:t>
            </a:r>
            <a:r>
              <a:rPr lang="en-US" baseline="-25000" dirty="0" smtClean="0"/>
              <a:t>o</a:t>
            </a:r>
            <a:r>
              <a:rPr lang="en-US" dirty="0" smtClean="0"/>
              <a:t>. In other words, p is the unknown population proportion and p</a:t>
            </a:r>
            <a:r>
              <a:rPr lang="en-US" baseline="-25000" dirty="0" smtClean="0"/>
              <a:t>o</a:t>
            </a:r>
            <a:r>
              <a:rPr lang="en-US" dirty="0" smtClean="0"/>
              <a:t> is the number we think p might be for the given situation.</a:t>
            </a:r>
          </a:p>
          <a:p>
            <a:endParaRPr lang="en-US" b="1" dirty="0" smtClean="0"/>
          </a:p>
          <a:p>
            <a:endParaRPr lang="en-US" b="1" dirty="0" smtClean="0"/>
          </a:p>
          <a:p>
            <a:pPr>
              <a:buNone/>
            </a:pPr>
            <a:endParaRPr lang="en-US"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477000"/>
          </a:xfrm>
        </p:spPr>
        <p:txBody>
          <a:bodyPr>
            <a:normAutofit fontScale="92500"/>
          </a:bodyPr>
          <a:lstStyle/>
          <a:p>
            <a:pPr fontAlgn="base"/>
            <a:r>
              <a:rPr lang="en-US" dirty="0" smtClean="0"/>
              <a:t>H</a:t>
            </a:r>
            <a:r>
              <a:rPr lang="en-US" baseline="-25000" dirty="0" smtClean="0"/>
              <a:t>a</a:t>
            </a:r>
            <a:r>
              <a:rPr lang="en-US" dirty="0" smtClean="0"/>
              <a:t>: p &lt; p</a:t>
            </a:r>
            <a:r>
              <a:rPr lang="en-US" baseline="-25000" dirty="0" smtClean="0"/>
              <a:t>o</a:t>
            </a:r>
            <a:r>
              <a:rPr lang="en-US" dirty="0" smtClean="0"/>
              <a:t> </a:t>
            </a:r>
            <a:r>
              <a:rPr lang="en-US" b="1" dirty="0" smtClean="0"/>
              <a:t>(one-sided)</a:t>
            </a:r>
            <a:endParaRPr lang="en-US" dirty="0" smtClean="0"/>
          </a:p>
          <a:p>
            <a:pPr fontAlgn="base">
              <a:buNone/>
            </a:pPr>
            <a:r>
              <a:rPr lang="en-US" dirty="0" smtClean="0"/>
              <a:t>    H</a:t>
            </a:r>
            <a:r>
              <a:rPr lang="en-US" baseline="-25000" dirty="0" smtClean="0"/>
              <a:t>a</a:t>
            </a:r>
            <a:r>
              <a:rPr lang="en-US" dirty="0" smtClean="0"/>
              <a:t>: p &gt; p</a:t>
            </a:r>
            <a:r>
              <a:rPr lang="en-US" baseline="-25000" dirty="0" smtClean="0"/>
              <a:t>o</a:t>
            </a:r>
            <a:r>
              <a:rPr lang="en-US" dirty="0" smtClean="0"/>
              <a:t> </a:t>
            </a:r>
            <a:r>
              <a:rPr lang="en-US" b="1" dirty="0" smtClean="0"/>
              <a:t>(one-sided)</a:t>
            </a:r>
            <a:endParaRPr lang="en-US" dirty="0" smtClean="0"/>
          </a:p>
          <a:p>
            <a:pPr fontAlgn="base">
              <a:buNone/>
            </a:pPr>
            <a:r>
              <a:rPr lang="en-US" dirty="0" smtClean="0"/>
              <a:t>    H</a:t>
            </a:r>
            <a:r>
              <a:rPr lang="en-US" baseline="-25000" dirty="0" smtClean="0"/>
              <a:t>a</a:t>
            </a:r>
            <a:r>
              <a:rPr lang="en-US" dirty="0" smtClean="0"/>
              <a:t>: p ≠ p</a:t>
            </a:r>
            <a:r>
              <a:rPr lang="en-US" baseline="-25000" dirty="0" smtClean="0"/>
              <a:t>o</a:t>
            </a:r>
            <a:r>
              <a:rPr lang="en-US" dirty="0" smtClean="0"/>
              <a:t> </a:t>
            </a:r>
            <a:r>
              <a:rPr lang="en-US" b="1" dirty="0" smtClean="0"/>
              <a:t>(two-sided)</a:t>
            </a:r>
            <a:endParaRPr lang="en-US" dirty="0" smtClean="0"/>
          </a:p>
          <a:p>
            <a:pPr fontAlgn="base"/>
            <a:r>
              <a:rPr lang="en-US" dirty="0" smtClean="0"/>
              <a:t>The first two possible forms of the alternatives (where the = sign in H</a:t>
            </a:r>
            <a:r>
              <a:rPr lang="en-US" baseline="-25000" dirty="0" smtClean="0"/>
              <a:t>o</a:t>
            </a:r>
            <a:r>
              <a:rPr lang="en-US" dirty="0" smtClean="0"/>
              <a:t> is challenged by &lt; or &gt;) are called </a:t>
            </a:r>
            <a:r>
              <a:rPr lang="en-US" b="1" dirty="0" smtClean="0"/>
              <a:t>one-sided alternatives</a:t>
            </a:r>
            <a:r>
              <a:rPr lang="en-US" dirty="0" smtClean="0"/>
              <a:t>, and the third form of alternative (where the = sign in H</a:t>
            </a:r>
            <a:r>
              <a:rPr lang="en-US" baseline="-25000" dirty="0" smtClean="0"/>
              <a:t>o</a:t>
            </a:r>
            <a:r>
              <a:rPr lang="en-US" dirty="0" smtClean="0"/>
              <a:t> is challenged by ≠) is called a </a:t>
            </a:r>
            <a:r>
              <a:rPr lang="en-US" b="1" dirty="0" smtClean="0"/>
              <a:t>two-sided </a:t>
            </a:r>
            <a:r>
              <a:rPr lang="en-US" b="1" dirty="0" smtClean="0"/>
              <a:t>alternative.</a:t>
            </a:r>
            <a:endParaRPr lang="en-US" b="1" dirty="0" smtClean="0"/>
          </a:p>
          <a:p>
            <a:pPr fontAlgn="base"/>
            <a:r>
              <a:rPr lang="en-US" dirty="0" smtClean="0"/>
              <a:t>In </a:t>
            </a:r>
            <a:r>
              <a:rPr lang="en-US" dirty="0" smtClean="0"/>
              <a:t>the case of hypothesis testing for the population proportion (p), we will collect data on the relevant categorical variable from the individuals in the sample and start by calculating the sample proportion, p</a:t>
            </a:r>
            <a:r>
              <a:rPr lang="en-US" dirty="0" smtClean="0"/>
              <a:t>ˆ</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609600" y="533400"/>
            <a:ext cx="3581400" cy="258762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800600" y="533400"/>
            <a:ext cx="3686175" cy="2590800"/>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2362200" y="3352800"/>
            <a:ext cx="4438650" cy="3305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l="5634" t="13651" r="11268" b="10159"/>
          <a:stretch>
            <a:fillRect/>
          </a:stretch>
        </p:blipFill>
        <p:spPr bwMode="auto">
          <a:xfrm>
            <a:off x="1524000" y="3657600"/>
            <a:ext cx="6096000" cy="3200400"/>
          </a:xfrm>
          <a:prstGeom prst="rect">
            <a:avLst/>
          </a:prstGeom>
          <a:noFill/>
          <a:ln w="9525">
            <a:noFill/>
            <a:miter lim="800000"/>
            <a:headEnd/>
            <a:tailEnd/>
          </a:ln>
          <a:effectLst/>
        </p:spPr>
      </p:pic>
      <p:sp>
        <p:nvSpPr>
          <p:cNvPr id="5" name="Rectangle 4"/>
          <p:cNvSpPr/>
          <p:nvPr/>
        </p:nvSpPr>
        <p:spPr>
          <a:xfrm>
            <a:off x="0" y="914400"/>
            <a:ext cx="9144000" cy="2677656"/>
          </a:xfrm>
          <a:prstGeom prst="rect">
            <a:avLst/>
          </a:prstGeom>
        </p:spPr>
        <p:txBody>
          <a:bodyPr wrap="square">
            <a:spAutoFit/>
          </a:bodyPr>
          <a:lstStyle/>
          <a:p>
            <a:r>
              <a:rPr lang="en-US" sz="2400" dirty="0" smtClean="0"/>
              <a:t>A machine is known to produce 20% defective products, and is therefore sent for repair. After the machine is repaired, 400 products produced by the machine are chosen at random and 64 of them are found to be defective. Do the data provide enough evidence that the proportion of defective products produced by the machine (p) has been </a:t>
            </a:r>
            <a:r>
              <a:rPr lang="en-US" sz="2400" b="1" dirty="0" smtClean="0"/>
              <a:t>reduced</a:t>
            </a:r>
            <a:r>
              <a:rPr lang="en-US" sz="2400" dirty="0" smtClean="0"/>
              <a:t> as a result of the repair?</a:t>
            </a:r>
            <a:endParaRPr lang="en-US" sz="2400" dirty="0"/>
          </a:p>
        </p:txBody>
      </p:sp>
      <p:sp>
        <p:nvSpPr>
          <p:cNvPr id="6" name="Rectangle 5"/>
          <p:cNvSpPr/>
          <p:nvPr/>
        </p:nvSpPr>
        <p:spPr>
          <a:xfrm>
            <a:off x="0" y="152400"/>
            <a:ext cx="2492990" cy="707886"/>
          </a:xfrm>
          <a:prstGeom prst="rect">
            <a:avLst/>
          </a:prstGeom>
        </p:spPr>
        <p:txBody>
          <a:bodyPr wrap="none">
            <a:spAutoFit/>
          </a:bodyPr>
          <a:lstStyle/>
          <a:p>
            <a:r>
              <a:rPr lang="en-US" sz="4000" b="1" dirty="0" smtClean="0"/>
              <a:t>Example: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9144000" cy="6858000"/>
          </a:xfrm>
        </p:spPr>
        <p:txBody>
          <a:bodyPr>
            <a:normAutofit lnSpcReduction="10000"/>
          </a:bodyPr>
          <a:lstStyle/>
          <a:p>
            <a:r>
              <a:rPr lang="en-US" sz="2800" dirty="0" smtClean="0"/>
              <a:t>The test statistic is </a:t>
            </a:r>
            <a:r>
              <a:rPr lang="en-US" sz="2800" b="1" dirty="0" smtClean="0"/>
              <a:t>a measure</a:t>
            </a:r>
            <a:r>
              <a:rPr lang="en-US" sz="2800" dirty="0" smtClean="0"/>
              <a:t> of how far the sample proportion p</a:t>
            </a:r>
            <a:r>
              <a:rPr lang="en-US" sz="2800" dirty="0" smtClean="0"/>
              <a:t>ˆ</a:t>
            </a:r>
            <a:r>
              <a:rPr lang="en-US" sz="2800" dirty="0" smtClean="0"/>
              <a:t> is from the null value </a:t>
            </a:r>
            <a:r>
              <a:rPr lang="en-US" sz="2800" dirty="0" smtClean="0"/>
              <a:t>p0. In </a:t>
            </a:r>
            <a:r>
              <a:rPr lang="en-US" sz="2800" dirty="0" smtClean="0"/>
              <a:t>other words, since p</a:t>
            </a:r>
            <a:r>
              <a:rPr lang="en-US" sz="2800" dirty="0" smtClean="0"/>
              <a:t>ˆ</a:t>
            </a:r>
            <a:r>
              <a:rPr lang="en-US" sz="2800" dirty="0" smtClean="0"/>
              <a:t> is what the data estimates p to be, the test statistic can be viewed as a measure of the "distance" between what the data tells us about p and what the null hypothesis claims p to be</a:t>
            </a:r>
            <a:r>
              <a:rPr lang="en-US" sz="2800" dirty="0" smtClean="0"/>
              <a:t>.</a:t>
            </a:r>
          </a:p>
          <a:p>
            <a:pPr>
              <a:buNone/>
            </a:pPr>
            <a:endParaRPr lang="en-US" sz="2800" dirty="0" smtClean="0"/>
          </a:p>
          <a:p>
            <a:pPr fontAlgn="base"/>
            <a:r>
              <a:rPr lang="en-US" sz="2800" dirty="0" smtClean="0"/>
              <a:t>The parameter of interest is p, the proportion of defective products following the repair</a:t>
            </a:r>
            <a:r>
              <a:rPr lang="en-US" sz="2800" dirty="0" smtClean="0"/>
              <a:t>.</a:t>
            </a:r>
          </a:p>
          <a:p>
            <a:pPr fontAlgn="base">
              <a:buNone/>
            </a:pPr>
            <a:endParaRPr lang="en-US" sz="2800" dirty="0" smtClean="0"/>
          </a:p>
          <a:p>
            <a:pPr fontAlgn="base"/>
            <a:r>
              <a:rPr lang="en-US" sz="2800" dirty="0" smtClean="0"/>
              <a:t>The data estimate p to be pˆ=.16pˆ=.16</a:t>
            </a:r>
          </a:p>
          <a:p>
            <a:pPr fontAlgn="base"/>
            <a:r>
              <a:rPr lang="en-US" sz="2800" dirty="0" smtClean="0"/>
              <a:t>The null hypothesis claims that p = .20</a:t>
            </a:r>
          </a:p>
          <a:p>
            <a:pPr fontAlgn="base"/>
            <a:r>
              <a:rPr lang="en-US" sz="2800" dirty="0" smtClean="0"/>
              <a:t>The data are therefore .04 (or 4 percentage points) below the null hypothesis with respect to what they each tell us about p.</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304800"/>
            <a:ext cx="9144000" cy="6858000"/>
          </a:xfrm>
        </p:spPr>
        <p:txBody>
          <a:bodyPr>
            <a:normAutofit fontScale="92500" lnSpcReduction="20000"/>
          </a:bodyPr>
          <a:lstStyle/>
          <a:p>
            <a:pPr fontAlgn="base">
              <a:buNone/>
            </a:pPr>
            <a:r>
              <a:rPr lang="en-US" dirty="0" smtClean="0"/>
              <a:t>   1) </a:t>
            </a:r>
            <a:r>
              <a:rPr lang="en-US" dirty="0" smtClean="0"/>
              <a:t>When we take a random sample of size n from a population with population proportion p, the possible values of the sample proportion p</a:t>
            </a:r>
            <a:r>
              <a:rPr lang="en-US" dirty="0" smtClean="0"/>
              <a:t>ˆ</a:t>
            </a:r>
            <a:r>
              <a:rPr lang="en-US" dirty="0" smtClean="0"/>
              <a:t> (when certain conditions are met) have approximately a normal distribution with:</a:t>
            </a:r>
          </a:p>
          <a:p>
            <a:pPr fontAlgn="base">
              <a:buNone/>
            </a:pPr>
            <a:r>
              <a:rPr lang="en-US" dirty="0" smtClean="0"/>
              <a:t>    * </a:t>
            </a:r>
            <a:r>
              <a:rPr lang="en-US" dirty="0" smtClean="0"/>
              <a:t>mean: </a:t>
            </a:r>
            <a:r>
              <a:rPr lang="en-US" dirty="0" smtClean="0"/>
              <a:t>p</a:t>
            </a:r>
          </a:p>
          <a:p>
            <a:pPr fontAlgn="base">
              <a:buNone/>
            </a:pPr>
            <a:r>
              <a:rPr lang="en-US" dirty="0" smtClean="0"/>
              <a:t> </a:t>
            </a:r>
            <a:r>
              <a:rPr lang="en-US" dirty="0" smtClean="0"/>
              <a:t>   * </a:t>
            </a:r>
            <a:r>
              <a:rPr lang="en-US" dirty="0" smtClean="0"/>
              <a:t>standard deviation</a:t>
            </a:r>
            <a:r>
              <a:rPr lang="en-US" dirty="0" smtClean="0"/>
              <a:t>: </a:t>
            </a:r>
            <a:r>
              <a:rPr lang="en-US" dirty="0" smtClean="0"/>
              <a:t> </a:t>
            </a:r>
          </a:p>
          <a:p>
            <a:pPr fontAlgn="base">
              <a:buNone/>
            </a:pPr>
            <a:r>
              <a:rPr lang="en-US" dirty="0" smtClean="0"/>
              <a:t>    2</a:t>
            </a:r>
            <a:r>
              <a:rPr lang="en-US" dirty="0" smtClean="0"/>
              <a:t>. The z-score of a normal value (a value that comes from a normal distribution) is</a:t>
            </a:r>
            <a:r>
              <a:rPr lang="en-US" dirty="0" smtClean="0"/>
              <a:t>:</a:t>
            </a:r>
          </a:p>
          <a:p>
            <a:pPr fontAlgn="base">
              <a:buNone/>
            </a:pPr>
            <a:endParaRPr lang="en-US" dirty="0" smtClean="0"/>
          </a:p>
          <a:p>
            <a:pPr fontAlgn="base">
              <a:buNone/>
            </a:pPr>
            <a:r>
              <a:rPr lang="en-US" dirty="0" smtClean="0"/>
              <a:t>    and </a:t>
            </a:r>
            <a:r>
              <a:rPr lang="en-US" dirty="0" smtClean="0"/>
              <a:t>it represents how many standard deviations below or above the mean the value </a:t>
            </a:r>
            <a:r>
              <a:rPr lang="en-US" dirty="0" smtClean="0"/>
              <a:t>is.</a:t>
            </a:r>
            <a:r>
              <a:rPr lang="en-US" dirty="0" smtClean="0"/>
              <a:t> The test statistic for this test measures the difference</a:t>
            </a:r>
            <a:r>
              <a:rPr lang="en-US" dirty="0" smtClean="0"/>
              <a:t> between </a:t>
            </a:r>
            <a:r>
              <a:rPr lang="en-US" dirty="0" smtClean="0"/>
              <a:t>the sample proportion p</a:t>
            </a:r>
            <a:r>
              <a:rPr lang="en-US" dirty="0" smtClean="0"/>
              <a:t>ˆ</a:t>
            </a:r>
            <a:r>
              <a:rPr lang="en-US" dirty="0" smtClean="0"/>
              <a:t> and the </a:t>
            </a:r>
            <a:r>
              <a:rPr lang="en-US" dirty="0" smtClean="0"/>
              <a:t>null value</a:t>
            </a:r>
            <a:r>
              <a:rPr lang="en-US" dirty="0" smtClean="0"/>
              <a:t> </a:t>
            </a:r>
            <a:r>
              <a:rPr lang="en-US" dirty="0" smtClean="0"/>
              <a:t>p0 by </a:t>
            </a:r>
            <a:r>
              <a:rPr lang="en-US" dirty="0" smtClean="0"/>
              <a:t>the z-score (standardized score) of the sample proportion p</a:t>
            </a:r>
            <a:r>
              <a:rPr lang="en-US" dirty="0" smtClean="0"/>
              <a:t>ˆ, </a:t>
            </a:r>
            <a:r>
              <a:rPr lang="en-US" dirty="0" smtClean="0"/>
              <a:t>assuming that the null hypothesis is true (i.e., assuming that </a:t>
            </a:r>
            <a:r>
              <a:rPr lang="en-US" dirty="0" smtClean="0"/>
              <a:t>p=p0).</a:t>
            </a:r>
            <a:endParaRPr lang="en-US"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4343400" y="2286000"/>
            <a:ext cx="1143000" cy="609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2895600" y="3657600"/>
            <a:ext cx="3048000" cy="609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457200" y="5105400"/>
            <a:ext cx="8153400" cy="1447800"/>
          </a:xfrm>
        </p:spPr>
        <p:txBody>
          <a:bodyPr>
            <a:normAutofit/>
          </a:bodyPr>
          <a:lstStyle/>
          <a:p>
            <a:r>
              <a:rPr lang="en-US" sz="2000" dirty="0" smtClean="0"/>
              <a:t>This </a:t>
            </a:r>
            <a:r>
              <a:rPr lang="en-US" sz="2000" dirty="0" smtClean="0"/>
              <a:t>is a model of how p</a:t>
            </a:r>
            <a:r>
              <a:rPr lang="en-US" sz="2000" dirty="0" smtClean="0"/>
              <a:t>ˆs </a:t>
            </a:r>
            <a:r>
              <a:rPr lang="en-US" sz="2000" dirty="0" smtClean="0"/>
              <a:t>behave if we are drawing random samples from a population for which H</a:t>
            </a:r>
            <a:r>
              <a:rPr lang="en-US" sz="2000" baseline="-25000" dirty="0" smtClean="0"/>
              <a:t>0</a:t>
            </a:r>
            <a:r>
              <a:rPr lang="en-US" sz="2000" dirty="0" smtClean="0"/>
              <a:t> is true. </a:t>
            </a:r>
            <a:r>
              <a:rPr lang="en-US" sz="2000" dirty="0" smtClean="0"/>
              <a:t>(Notice </a:t>
            </a:r>
            <a:r>
              <a:rPr lang="en-US" sz="2000" dirty="0" smtClean="0"/>
              <a:t>the center of the sampling distribution is at p</a:t>
            </a:r>
            <a:r>
              <a:rPr lang="en-US" sz="2000" baseline="-25000" dirty="0" smtClean="0"/>
              <a:t>0</a:t>
            </a:r>
            <a:r>
              <a:rPr lang="en-US" sz="2000" dirty="0" smtClean="0"/>
              <a:t>, which is the hypothesized proportion given in the null hypothesis (H</a:t>
            </a:r>
            <a:r>
              <a:rPr lang="en-US" sz="2000" baseline="-25000" dirty="0" smtClean="0"/>
              <a:t>0</a:t>
            </a:r>
            <a:r>
              <a:rPr lang="en-US" sz="2000" dirty="0" smtClean="0"/>
              <a:t>: p = p</a:t>
            </a:r>
            <a:r>
              <a:rPr lang="en-US" sz="2000" baseline="-25000" dirty="0" smtClean="0"/>
              <a:t>0</a:t>
            </a:r>
            <a:r>
              <a:rPr lang="en-US" sz="2000" dirty="0" smtClean="0"/>
              <a:t>.)</a:t>
            </a:r>
            <a:endParaRPr lang="en-US" sz="2000" dirty="0"/>
          </a:p>
        </p:txBody>
      </p:sp>
      <p:pic>
        <p:nvPicPr>
          <p:cNvPr id="25602" name="Picture 2"/>
          <p:cNvPicPr>
            <a:picLocks noGrp="1" noChangeAspect="1" noChangeArrowheads="1"/>
          </p:cNvPicPr>
          <p:nvPr>
            <p:ph type="pic" idx="1"/>
          </p:nvPr>
        </p:nvPicPr>
        <p:blipFill>
          <a:blip r:embed="rId2"/>
          <a:srcRect l="1644" r="1644"/>
          <a:stretch>
            <a:fillRect/>
          </a:stretch>
        </p:blipFill>
        <p:spPr bwMode="auto">
          <a:xfrm>
            <a:off x="1138237" y="373966"/>
            <a:ext cx="7015163" cy="473143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533400" y="4648200"/>
            <a:ext cx="8153400" cy="1676400"/>
          </a:xfrm>
        </p:spPr>
        <p:txBody>
          <a:bodyPr>
            <a:noAutofit/>
          </a:bodyPr>
          <a:lstStyle/>
          <a:p>
            <a:r>
              <a:rPr lang="en-US" sz="2000" dirty="0" smtClean="0"/>
              <a:t>This z-score of −2 tells me that (assuming that H</a:t>
            </a:r>
            <a:r>
              <a:rPr lang="en-US" sz="2000" baseline="-25000" dirty="0" smtClean="0"/>
              <a:t>0</a:t>
            </a:r>
            <a:r>
              <a:rPr lang="en-US" sz="2000" dirty="0" smtClean="0"/>
              <a:t> is true) the sample proportion pˆ</a:t>
            </a:r>
            <a:r>
              <a:rPr lang="en-US" sz="2000" dirty="0" smtClean="0"/>
              <a:t>=.16 is 2 </a:t>
            </a:r>
            <a:r>
              <a:rPr lang="en-US" sz="2000" dirty="0" smtClean="0"/>
              <a:t>standard deviations below the null value (0.20</a:t>
            </a:r>
            <a:r>
              <a:rPr lang="en-US" sz="2000" dirty="0" smtClean="0"/>
              <a:t>).</a:t>
            </a:r>
          </a:p>
          <a:p>
            <a:r>
              <a:rPr lang="en-US" sz="2000" dirty="0" smtClean="0"/>
              <a:t>This </a:t>
            </a:r>
            <a:r>
              <a:rPr lang="en-US" sz="2000" dirty="0" smtClean="0"/>
              <a:t>test statistic </a:t>
            </a:r>
            <a:r>
              <a:rPr lang="en-US" sz="2000" dirty="0" smtClean="0"/>
              <a:t>is </a:t>
            </a:r>
            <a:r>
              <a:rPr lang="en-US" sz="2000" dirty="0" smtClean="0"/>
              <a:t>a measure of evidence in the data against H</a:t>
            </a:r>
            <a:r>
              <a:rPr lang="en-US" sz="2000" baseline="-25000" dirty="0" smtClean="0"/>
              <a:t>0</a:t>
            </a:r>
            <a:r>
              <a:rPr lang="en-US" sz="2000" dirty="0" smtClean="0"/>
              <a:t>. The larger the test statistic, the "further the data are from H</a:t>
            </a:r>
            <a:r>
              <a:rPr lang="en-US" sz="2000" baseline="-25000" dirty="0" smtClean="0"/>
              <a:t>0</a:t>
            </a:r>
            <a:r>
              <a:rPr lang="en-US" sz="2000" dirty="0" smtClean="0"/>
              <a:t>" and therefore the more evidence the data provide against H</a:t>
            </a:r>
            <a:r>
              <a:rPr lang="en-US" sz="2000" baseline="-25000" dirty="0" smtClean="0"/>
              <a:t>0</a:t>
            </a:r>
            <a:r>
              <a:rPr lang="en-US" sz="2000" dirty="0" smtClean="0"/>
              <a:t>.</a:t>
            </a:r>
            <a:endParaRPr lang="en-US" sz="2000" dirty="0"/>
          </a:p>
        </p:txBody>
      </p:sp>
      <p:pic>
        <p:nvPicPr>
          <p:cNvPr id="26626" name="Picture 2"/>
          <p:cNvPicPr>
            <a:picLocks noGrp="1" noChangeAspect="1" noChangeArrowheads="1"/>
          </p:cNvPicPr>
          <p:nvPr>
            <p:ph type="pic" idx="1"/>
          </p:nvPr>
        </p:nvPicPr>
        <p:blipFill>
          <a:blip r:embed="rId2"/>
          <a:srcRect l="-192" r="2063" b="-4167"/>
          <a:stretch>
            <a:fillRect/>
          </a:stretch>
        </p:blipFill>
        <p:spPr bwMode="auto">
          <a:xfrm>
            <a:off x="762000" y="228600"/>
            <a:ext cx="7543800" cy="4419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229600" cy="1399032"/>
          </a:xfrm>
        </p:spPr>
        <p:txBody>
          <a:bodyPr/>
          <a:lstStyle/>
          <a:p>
            <a:r>
              <a:rPr lang="en-US" b="1" dirty="0" smtClean="0"/>
              <a:t>Sampling</a:t>
            </a:r>
            <a:endParaRPr lang="en-US" b="1" dirty="0"/>
          </a:p>
        </p:txBody>
      </p:sp>
      <p:sp>
        <p:nvSpPr>
          <p:cNvPr id="6" name="Content Placeholder 5"/>
          <p:cNvSpPr>
            <a:spLocks noGrp="1"/>
          </p:cNvSpPr>
          <p:nvPr>
            <p:ph idx="1"/>
          </p:nvPr>
        </p:nvSpPr>
        <p:spPr>
          <a:xfrm>
            <a:off x="228600" y="914400"/>
            <a:ext cx="8610600" cy="5715000"/>
          </a:xfrm>
        </p:spPr>
        <p:txBody>
          <a:bodyPr>
            <a:normAutofit lnSpcReduction="10000"/>
          </a:bodyPr>
          <a:lstStyle/>
          <a:p>
            <a:r>
              <a:rPr lang="en-US" dirty="0" smtClean="0"/>
              <a:t>When we take a </a:t>
            </a:r>
            <a:r>
              <a:rPr lang="en-US" b="1" dirty="0" smtClean="0"/>
              <a:t>random</a:t>
            </a:r>
            <a:r>
              <a:rPr lang="en-US" dirty="0" smtClean="0"/>
              <a:t> sample of size n from a population with population proportion p, the possible values of the sample proportion (p</a:t>
            </a:r>
            <a:r>
              <a:rPr lang="en-US" dirty="0" smtClean="0"/>
              <a:t>ˆ) </a:t>
            </a:r>
            <a:r>
              <a:rPr lang="en-US" dirty="0" smtClean="0"/>
              <a:t>(</a:t>
            </a:r>
            <a:r>
              <a:rPr lang="en-US" b="1" dirty="0" smtClean="0"/>
              <a:t>when certain conditions are met</a:t>
            </a:r>
            <a:r>
              <a:rPr lang="en-US" dirty="0" smtClean="0"/>
              <a:t>) have approximately a normal distribution with a mean of ... and a standard deviation of </a:t>
            </a:r>
            <a:r>
              <a:rPr lang="en-US" dirty="0" smtClean="0"/>
              <a:t>....</a:t>
            </a:r>
          </a:p>
          <a:p>
            <a:pPr fontAlgn="base"/>
            <a:r>
              <a:rPr lang="en-US" dirty="0" smtClean="0"/>
              <a:t>These two conditions are:</a:t>
            </a:r>
          </a:p>
          <a:p>
            <a:pPr fontAlgn="base">
              <a:buNone/>
            </a:pPr>
            <a:r>
              <a:rPr lang="en-US" dirty="0" smtClean="0"/>
              <a:t> </a:t>
            </a:r>
            <a:r>
              <a:rPr lang="en-US" dirty="0" smtClean="0"/>
              <a:t>   1)The </a:t>
            </a:r>
            <a:r>
              <a:rPr lang="en-US" dirty="0" smtClean="0"/>
              <a:t>sample has to be random.</a:t>
            </a:r>
          </a:p>
          <a:p>
            <a:pPr fontAlgn="base"/>
            <a:r>
              <a:rPr lang="en-US" dirty="0" smtClean="0"/>
              <a:t>2)The </a:t>
            </a:r>
            <a:r>
              <a:rPr lang="en-US" dirty="0" smtClean="0"/>
              <a:t>conditions under which the sampling distribution of p</a:t>
            </a:r>
            <a:r>
              <a:rPr lang="en-US" dirty="0" smtClean="0"/>
              <a:t>ˆ</a:t>
            </a:r>
            <a:r>
              <a:rPr lang="en-US" dirty="0" smtClean="0"/>
              <a:t> is normal are met. In other words</a:t>
            </a:r>
            <a:r>
              <a:rPr lang="en-US" dirty="0" smtClean="0"/>
              <a:t>:</a:t>
            </a:r>
          </a:p>
          <a:p>
            <a:pPr fontAlgn="base"/>
            <a:endParaRPr lang="en-US" dirty="0" smtClean="0"/>
          </a:p>
          <a:p>
            <a:pPr fontAlgn="base"/>
            <a:endParaRPr lang="en-US" dirty="0" smtClean="0"/>
          </a:p>
          <a:p>
            <a:endParaRPr lang="en-US" dirty="0" smtClean="0"/>
          </a:p>
        </p:txBody>
      </p:sp>
      <p:pic>
        <p:nvPicPr>
          <p:cNvPr id="7" name="Picture 2"/>
          <p:cNvPicPr>
            <a:picLocks noChangeAspect="1" noChangeArrowheads="1"/>
          </p:cNvPicPr>
          <p:nvPr/>
        </p:nvPicPr>
        <p:blipFill>
          <a:blip r:embed="rId2"/>
          <a:srcRect/>
          <a:stretch>
            <a:fillRect/>
          </a:stretch>
        </p:blipFill>
        <p:spPr bwMode="auto">
          <a:xfrm>
            <a:off x="2133600" y="5791200"/>
            <a:ext cx="1676400" cy="781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
            <a:ext cx="8229600" cy="1399032"/>
          </a:xfrm>
        </p:spPr>
        <p:txBody>
          <a:bodyPr/>
          <a:lstStyle/>
          <a:p>
            <a:r>
              <a:rPr lang="en-US" b="1" dirty="0" smtClean="0"/>
              <a:t>Calculating p-value based on z-score</a:t>
            </a:r>
            <a:endParaRPr lang="en-US" b="1" dirty="0"/>
          </a:p>
        </p:txBody>
      </p:sp>
      <p:sp>
        <p:nvSpPr>
          <p:cNvPr id="5" name="Content Placeholder 4"/>
          <p:cNvSpPr>
            <a:spLocks noGrp="1"/>
          </p:cNvSpPr>
          <p:nvPr>
            <p:ph idx="1"/>
          </p:nvPr>
        </p:nvSpPr>
        <p:spPr>
          <a:xfrm>
            <a:off x="381000" y="1600200"/>
            <a:ext cx="8229600" cy="4975192"/>
          </a:xfrm>
        </p:spPr>
        <p:txBody>
          <a:bodyPr>
            <a:normAutofit fontScale="85000" lnSpcReduction="20000"/>
          </a:bodyPr>
          <a:lstStyle/>
          <a:p>
            <a:pPr fontAlgn="base">
              <a:buNone/>
            </a:pPr>
            <a:r>
              <a:rPr lang="en-US" dirty="0" smtClean="0"/>
              <a:t>     In reference to the example, The </a:t>
            </a:r>
            <a:r>
              <a:rPr lang="en-US" dirty="0" smtClean="0"/>
              <a:t>p-value </a:t>
            </a:r>
            <a:r>
              <a:rPr lang="en-US" dirty="0" smtClean="0"/>
              <a:t>is:</a:t>
            </a:r>
          </a:p>
          <a:p>
            <a:pPr fontAlgn="base">
              <a:buNone/>
            </a:pPr>
            <a:r>
              <a:rPr lang="en-US" dirty="0" smtClean="0"/>
              <a:t>     * </a:t>
            </a:r>
            <a:r>
              <a:rPr lang="en-US" dirty="0" smtClean="0"/>
              <a:t>The probability of observing a test statistic as small as -2 or smaller, assuming that H</a:t>
            </a:r>
            <a:r>
              <a:rPr lang="en-US" baseline="-25000" dirty="0" smtClean="0"/>
              <a:t>o</a:t>
            </a:r>
            <a:r>
              <a:rPr lang="en-US" dirty="0" smtClean="0"/>
              <a:t> is true.</a:t>
            </a:r>
          </a:p>
          <a:p>
            <a:pPr fontAlgn="base">
              <a:buNone/>
            </a:pPr>
            <a:r>
              <a:rPr lang="en-US" b="1" dirty="0" smtClean="0"/>
              <a:t>     OR </a:t>
            </a:r>
            <a:r>
              <a:rPr lang="en-US" b="1" dirty="0" smtClean="0"/>
              <a:t>(recalling what the test statistic actually means in this case),</a:t>
            </a:r>
            <a:endParaRPr lang="en-US" dirty="0" smtClean="0"/>
          </a:p>
          <a:p>
            <a:pPr fontAlgn="base">
              <a:buNone/>
            </a:pPr>
            <a:r>
              <a:rPr lang="en-US" dirty="0" smtClean="0"/>
              <a:t>   * </a:t>
            </a:r>
            <a:r>
              <a:rPr lang="en-US" dirty="0" smtClean="0"/>
              <a:t>The probability of observing a sample proportion that is 2 standard deviations or more below </a:t>
            </a:r>
            <a:r>
              <a:rPr lang="en-US" dirty="0" smtClean="0"/>
              <a:t>p0=.</a:t>
            </a:r>
            <a:r>
              <a:rPr lang="en-US" dirty="0" smtClean="0"/>
              <a:t>20, assuming that </a:t>
            </a:r>
            <a:r>
              <a:rPr lang="en-US" dirty="0" smtClean="0"/>
              <a:t>p0</a:t>
            </a:r>
            <a:r>
              <a:rPr lang="en-US" dirty="0" smtClean="0"/>
              <a:t> is the true population proportion.</a:t>
            </a:r>
          </a:p>
          <a:p>
            <a:pPr fontAlgn="base">
              <a:buNone/>
            </a:pPr>
            <a:r>
              <a:rPr lang="en-US" b="1" dirty="0" smtClean="0"/>
              <a:t>     OR</a:t>
            </a:r>
            <a:r>
              <a:rPr lang="en-US" b="1" dirty="0" smtClean="0"/>
              <a:t>, more specifically,</a:t>
            </a:r>
            <a:endParaRPr lang="en-US" dirty="0" smtClean="0"/>
          </a:p>
          <a:p>
            <a:pPr fontAlgn="base">
              <a:buNone/>
            </a:pPr>
            <a:r>
              <a:rPr lang="en-US" dirty="0" smtClean="0"/>
              <a:t>   * </a:t>
            </a:r>
            <a:r>
              <a:rPr lang="en-US" dirty="0" smtClean="0"/>
              <a:t>The probability of observing a sample proportion of .16 or lower in a random sample of size 400, when the true population proportion is p0=.</a:t>
            </a:r>
            <a:r>
              <a:rPr lang="en-US" dirty="0" smtClean="0"/>
              <a:t>20</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399032"/>
          </a:xfrm>
        </p:spPr>
        <p:txBody>
          <a:bodyPr/>
          <a:lstStyle/>
          <a:p>
            <a:r>
              <a:rPr lang="en-US" b="1" dirty="0" smtClean="0"/>
              <a:t>What is </a:t>
            </a:r>
            <a:r>
              <a:rPr lang="en-US" b="1" dirty="0" smtClean="0"/>
              <a:t>Hypothesis Testing?</a:t>
            </a:r>
            <a:endParaRPr lang="en-US" b="1" dirty="0"/>
          </a:p>
        </p:txBody>
      </p:sp>
      <p:sp>
        <p:nvSpPr>
          <p:cNvPr id="3" name="Content Placeholder 2"/>
          <p:cNvSpPr>
            <a:spLocks noGrp="1"/>
          </p:cNvSpPr>
          <p:nvPr>
            <p:ph idx="1"/>
          </p:nvPr>
        </p:nvSpPr>
        <p:spPr>
          <a:xfrm>
            <a:off x="0" y="1219200"/>
            <a:ext cx="9144000" cy="5791200"/>
          </a:xfrm>
        </p:spPr>
        <p:txBody>
          <a:bodyPr>
            <a:normAutofit/>
          </a:bodyPr>
          <a:lstStyle/>
          <a:p>
            <a:r>
              <a:rPr lang="en-US" sz="2800" dirty="0" smtClean="0"/>
              <a:t>A hypothesis test is a statistical test that is used to determine whether there is </a:t>
            </a:r>
            <a:r>
              <a:rPr lang="en-US" sz="2800" b="1" dirty="0" smtClean="0"/>
              <a:t>enough evidence</a:t>
            </a:r>
            <a:r>
              <a:rPr lang="en-US" sz="2800" dirty="0" smtClean="0"/>
              <a:t> in a sample of data to infer that a certain condition is </a:t>
            </a:r>
            <a:r>
              <a:rPr lang="en-US" sz="2800" b="1" dirty="0" smtClean="0"/>
              <a:t>true for the entire population</a:t>
            </a:r>
            <a:r>
              <a:rPr lang="en-US" sz="2800" dirty="0" smtClean="0"/>
              <a:t>.</a:t>
            </a:r>
          </a:p>
          <a:p>
            <a:r>
              <a:rPr lang="en-US" sz="2800" dirty="0" smtClean="0"/>
              <a:t>A hypothesis test examines two </a:t>
            </a:r>
            <a:r>
              <a:rPr lang="en-US" sz="2800" b="1" dirty="0" smtClean="0"/>
              <a:t>opposing</a:t>
            </a:r>
            <a:r>
              <a:rPr lang="en-US" sz="2800" dirty="0" smtClean="0"/>
              <a:t> hypotheses about a population: the </a:t>
            </a:r>
            <a:r>
              <a:rPr lang="en-US" sz="2800" b="1" dirty="0" smtClean="0"/>
              <a:t>null hypothesis</a:t>
            </a:r>
            <a:r>
              <a:rPr lang="en-US" sz="2800" dirty="0" smtClean="0"/>
              <a:t> and the </a:t>
            </a:r>
            <a:r>
              <a:rPr lang="en-US" sz="2800" b="1" dirty="0" smtClean="0"/>
              <a:t>alternative hypothesis</a:t>
            </a:r>
            <a:r>
              <a:rPr lang="en-US" sz="2800" dirty="0" smtClean="0"/>
              <a:t>. The null hypothesis is the statement being tested. Usually the null hypothesis is a statement of "</a:t>
            </a:r>
            <a:r>
              <a:rPr lang="en-US" sz="2800" b="1" dirty="0" smtClean="0"/>
              <a:t>no effect</a:t>
            </a:r>
            <a:r>
              <a:rPr lang="en-US" sz="2800" dirty="0" smtClean="0"/>
              <a:t>" or "</a:t>
            </a:r>
            <a:r>
              <a:rPr lang="en-US" sz="2800" b="1" dirty="0" smtClean="0"/>
              <a:t>no difference</a:t>
            </a:r>
            <a:r>
              <a:rPr lang="en-US" sz="2800" dirty="0" smtClean="0"/>
              <a:t>". The alternative hypothesis is the statement you want to be able to conclude is </a:t>
            </a:r>
            <a:r>
              <a:rPr lang="en-US" sz="2800" b="1" dirty="0" smtClean="0"/>
              <a:t>true</a:t>
            </a:r>
            <a:r>
              <a:rPr lang="en-US" sz="2800" dirty="0" smtClean="0"/>
              <a:t>.</a:t>
            </a:r>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a:lstStyle/>
          <a:p>
            <a:r>
              <a:rPr lang="en-US" b="1" dirty="0" smtClean="0"/>
              <a:t>Conclusions based on p-value</a:t>
            </a:r>
            <a:endParaRPr lang="en-US" b="1" dirty="0"/>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pPr fontAlgn="base"/>
            <a:r>
              <a:rPr lang="en-US" dirty="0" smtClean="0"/>
              <a:t>Based on the p-value, determine whether or not the results are significant (i.e., the data present enough evidence to reject H</a:t>
            </a:r>
            <a:r>
              <a:rPr lang="en-US" baseline="-25000" dirty="0" smtClean="0"/>
              <a:t>o</a:t>
            </a:r>
            <a:r>
              <a:rPr lang="en-US" dirty="0" smtClean="0"/>
              <a:t>).</a:t>
            </a:r>
          </a:p>
          <a:p>
            <a:pPr fontAlgn="base"/>
            <a:r>
              <a:rPr lang="en-US" dirty="0" smtClean="0"/>
              <a:t>State your conclusions in the context of the </a:t>
            </a:r>
            <a:r>
              <a:rPr lang="en-US" dirty="0" smtClean="0"/>
              <a:t>problem. Let's </a:t>
            </a:r>
            <a:r>
              <a:rPr lang="en-US" dirty="0" smtClean="0"/>
              <a:t>go back to our </a:t>
            </a:r>
            <a:r>
              <a:rPr lang="en-US" dirty="0" smtClean="0"/>
              <a:t>problem and draw a conclusion</a:t>
            </a:r>
          </a:p>
          <a:p>
            <a:pPr fontAlgn="base">
              <a:buNone/>
            </a:pPr>
            <a:r>
              <a:rPr lang="en-US" dirty="0" smtClean="0"/>
              <a:t>    </a:t>
            </a:r>
          </a:p>
          <a:p>
            <a:pPr fontAlgn="base">
              <a:buNone/>
            </a:pPr>
            <a:r>
              <a:rPr lang="en-US" dirty="0" smtClean="0"/>
              <a:t> </a:t>
            </a:r>
            <a:r>
              <a:rPr lang="en-US" dirty="0" smtClean="0"/>
              <a:t>   (</a:t>
            </a:r>
            <a:r>
              <a:rPr lang="en-US" dirty="0" smtClean="0"/>
              <a:t>Has the proportion of defective products been reduced from 0.20 as a result of the repair</a:t>
            </a:r>
            <a:r>
              <a:rPr lang="en-US" dirty="0" smtClean="0"/>
              <a:t>?)</a:t>
            </a:r>
          </a:p>
          <a:p>
            <a:pPr fontAlgn="base">
              <a:buNone/>
            </a:pPr>
            <a:endParaRPr lang="en-US" dirty="0" smtClean="0"/>
          </a:p>
          <a:p>
            <a:pPr fontAlgn="base">
              <a:buNone/>
            </a:pPr>
            <a:r>
              <a:rPr lang="en-US" dirty="0" smtClean="0"/>
              <a:t> -&gt;We </a:t>
            </a:r>
            <a:r>
              <a:rPr lang="en-US" dirty="0" smtClean="0"/>
              <a:t>found that the p-value for this test was 0.023.</a:t>
            </a:r>
          </a:p>
          <a:p>
            <a:pPr fontAlgn="base">
              <a:buNone/>
            </a:pPr>
            <a:r>
              <a:rPr lang="en-US" dirty="0" smtClean="0"/>
              <a:t> -&gt;Since </a:t>
            </a:r>
            <a:r>
              <a:rPr lang="en-US" dirty="0" smtClean="0"/>
              <a:t>0.023 is small (in particular, 0.023 &lt; 0.05), the data provide enough evidence to reject H</a:t>
            </a:r>
            <a:r>
              <a:rPr lang="en-US" baseline="-25000" dirty="0" smtClean="0"/>
              <a:t>o</a:t>
            </a:r>
            <a:r>
              <a:rPr lang="en-US" dirty="0" smtClean="0"/>
              <a:t> and conclude that as a result of the repair the proportion of defective products has been reduced to below 0.20. The following figure is the complete story of this example, and includes all the steps we went through, starting from stating the hypotheses and ending with our conclusions</a:t>
            </a:r>
          </a:p>
          <a:p>
            <a:pPr fontAlgn="base"/>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2"/>
          <a:srcRect/>
          <a:stretch>
            <a:fillRect/>
          </a:stretch>
        </p:blipFill>
        <p:spPr bwMode="auto">
          <a:xfrm>
            <a:off x="304800" y="838200"/>
            <a:ext cx="8534400" cy="5257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229600" cy="1399032"/>
          </a:xfrm>
        </p:spPr>
        <p:txBody>
          <a:bodyPr/>
          <a:lstStyle/>
          <a:p>
            <a:r>
              <a:rPr lang="en-US" b="1" dirty="0" smtClean="0"/>
              <a:t>z</a:t>
            </a:r>
            <a:r>
              <a:rPr lang="en-US" b="1" dirty="0" smtClean="0"/>
              <a:t>-test with known S.D for the Population Mean</a:t>
            </a:r>
            <a:endParaRPr lang="en-US" b="1" dirty="0"/>
          </a:p>
        </p:txBody>
      </p:sp>
      <p:sp>
        <p:nvSpPr>
          <p:cNvPr id="6" name="Content Placeholder 5"/>
          <p:cNvSpPr>
            <a:spLocks noGrp="1"/>
          </p:cNvSpPr>
          <p:nvPr>
            <p:ph idx="1"/>
          </p:nvPr>
        </p:nvSpPr>
        <p:spPr>
          <a:xfrm>
            <a:off x="0" y="1905000"/>
            <a:ext cx="9144000" cy="3429000"/>
          </a:xfrm>
        </p:spPr>
        <p:txBody>
          <a:bodyPr>
            <a:normAutofit/>
          </a:bodyPr>
          <a:lstStyle/>
          <a:p>
            <a:pPr>
              <a:buNone/>
            </a:pPr>
            <a:r>
              <a:rPr lang="en-US" sz="2000" b="1" dirty="0" smtClean="0"/>
              <a:t>Example</a:t>
            </a:r>
            <a:r>
              <a:rPr lang="en-US" sz="2000" dirty="0" smtClean="0"/>
              <a:t>: </a:t>
            </a:r>
            <a:r>
              <a:rPr lang="en-US" sz="2000" dirty="0" smtClean="0"/>
              <a:t>The SAT is constructed so that scores in each portion have a national average of 500 and standard deviation of 100. The distribution is close to normal. The dean of students of Ross College suspects that in recent years the college attracts students who are more quantitatively inclined. A random sample of 4 students from a recent entering class at Ross College had an average math SAT (SAT-M) score of 550. Does this provide enough evidence for the dean to conclude that the mean SAT-M of all Ross college students is higher than the national mean of 500? Assume that the standard deviation of 100 applies also to all Ross College students.</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Grp="1" noChangeAspect="1" noChangeArrowheads="1"/>
          </p:cNvPicPr>
          <p:nvPr>
            <p:ph type="pic" idx="1"/>
          </p:nvPr>
        </p:nvPicPr>
        <p:blipFill>
          <a:blip r:embed="rId2"/>
          <a:srcRect l="-548" r="213" b="-1389"/>
          <a:stretch>
            <a:fillRect/>
          </a:stretch>
        </p:blipFill>
        <p:spPr bwMode="auto">
          <a:xfrm>
            <a:off x="152400" y="381000"/>
            <a:ext cx="8839200" cy="5334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8229600" cy="1399032"/>
          </a:xfrm>
        </p:spPr>
        <p:txBody>
          <a:bodyPr/>
          <a:lstStyle/>
          <a:p>
            <a:r>
              <a:rPr lang="en-US" b="1" dirty="0" smtClean="0"/>
              <a:t>t</a:t>
            </a:r>
            <a:r>
              <a:rPr lang="en-US" b="1" dirty="0" smtClean="0"/>
              <a:t>-test for Population Mean with unknown S.D</a:t>
            </a:r>
            <a:endParaRPr lang="en-US" b="1" dirty="0"/>
          </a:p>
        </p:txBody>
      </p:sp>
      <p:sp>
        <p:nvSpPr>
          <p:cNvPr id="6" name="Content Placeholder 5"/>
          <p:cNvSpPr>
            <a:spLocks noGrp="1"/>
          </p:cNvSpPr>
          <p:nvPr>
            <p:ph idx="1"/>
          </p:nvPr>
        </p:nvSpPr>
        <p:spPr>
          <a:xfrm>
            <a:off x="0" y="1371600"/>
            <a:ext cx="9144000" cy="5486400"/>
          </a:xfrm>
        </p:spPr>
        <p:txBody>
          <a:bodyPr>
            <a:normAutofit lnSpcReduction="10000"/>
          </a:bodyPr>
          <a:lstStyle/>
          <a:p>
            <a:r>
              <a:rPr lang="en-US" dirty="0" smtClean="0"/>
              <a:t>* </a:t>
            </a:r>
            <a:r>
              <a:rPr lang="en-US" sz="2600" dirty="0" smtClean="0"/>
              <a:t>The null hypothesis has the form</a:t>
            </a:r>
            <a:r>
              <a:rPr lang="en-US" sz="2600" dirty="0" smtClean="0"/>
              <a:t>:</a:t>
            </a:r>
          </a:p>
          <a:p>
            <a:pPr fontAlgn="base">
              <a:buNone/>
            </a:pPr>
            <a:r>
              <a:rPr lang="en-US" sz="2600" dirty="0" smtClean="0"/>
              <a:t>       H0:μ=μ0, (where</a:t>
            </a:r>
            <a:r>
              <a:rPr lang="en-US" sz="2600" dirty="0" smtClean="0"/>
              <a:t> </a:t>
            </a:r>
            <a:r>
              <a:rPr lang="en-US" sz="2600" dirty="0" smtClean="0"/>
              <a:t>μ0</a:t>
            </a:r>
            <a:r>
              <a:rPr lang="en-US" sz="2600" dirty="0" smtClean="0"/>
              <a:t> is the null value</a:t>
            </a:r>
            <a:r>
              <a:rPr lang="en-US" sz="2600" dirty="0" smtClean="0"/>
              <a:t>)</a:t>
            </a:r>
          </a:p>
          <a:p>
            <a:pPr fontAlgn="base"/>
            <a:r>
              <a:rPr lang="en-US" sz="2600" dirty="0" smtClean="0"/>
              <a:t>* The alternative hypothesis takes one of the following three forms (depending on the context):</a:t>
            </a:r>
          </a:p>
          <a:p>
            <a:pPr fontAlgn="base">
              <a:buNone/>
            </a:pPr>
            <a:r>
              <a:rPr lang="en-US" sz="2600" dirty="0" smtClean="0"/>
              <a:t>       Ha:μ&lt;μ0 (one-sided</a:t>
            </a:r>
            <a:r>
              <a:rPr lang="en-US" sz="2600" dirty="0" smtClean="0"/>
              <a:t>)</a:t>
            </a:r>
          </a:p>
          <a:p>
            <a:pPr fontAlgn="base">
              <a:buNone/>
            </a:pPr>
            <a:r>
              <a:rPr lang="en-US" sz="2600" dirty="0" smtClean="0"/>
              <a:t>       Ha:μ&gt;μ0</a:t>
            </a:r>
            <a:r>
              <a:rPr lang="en-US" sz="2600" dirty="0" smtClean="0"/>
              <a:t> (one-sided)</a:t>
            </a:r>
          </a:p>
          <a:p>
            <a:pPr fontAlgn="base">
              <a:buNone/>
            </a:pPr>
            <a:r>
              <a:rPr lang="en-US" sz="2600" dirty="0" smtClean="0"/>
              <a:t>      Ha:μ</a:t>
            </a:r>
            <a:r>
              <a:rPr lang="en-US" sz="2600" dirty="0" smtClean="0"/>
              <a:t>≠</a:t>
            </a:r>
            <a:r>
              <a:rPr lang="en-US" sz="2600" dirty="0" smtClean="0"/>
              <a:t>μ0</a:t>
            </a:r>
            <a:r>
              <a:rPr lang="en-US" sz="2600" dirty="0" smtClean="0"/>
              <a:t> (two-sided</a:t>
            </a:r>
            <a:r>
              <a:rPr lang="en-US" sz="2600" dirty="0" smtClean="0"/>
              <a:t>)</a:t>
            </a:r>
          </a:p>
          <a:p>
            <a:pPr fontAlgn="base"/>
            <a:r>
              <a:rPr lang="en-US" sz="2600" dirty="0" smtClean="0"/>
              <a:t>Assuming that the conditions </a:t>
            </a:r>
            <a:r>
              <a:rPr lang="en-US" sz="2600" dirty="0" smtClean="0"/>
              <a:t>are </a:t>
            </a:r>
            <a:r>
              <a:rPr lang="en-US" sz="2600" dirty="0" smtClean="0"/>
              <a:t>met, we calculate the sample mean x</a:t>
            </a:r>
            <a:r>
              <a:rPr lang="en-US" sz="2600" dirty="0" smtClean="0"/>
              <a:t>¯</a:t>
            </a:r>
            <a:r>
              <a:rPr lang="en-US" sz="2600" dirty="0" smtClean="0"/>
              <a:t> and the sample standard deviation, S (which replaces σ), and summarize the data with a test statistic. As in the z-test, our test statistic will be the standardized score of </a:t>
            </a:r>
            <a:r>
              <a:rPr lang="en-US" sz="2600" dirty="0" smtClean="0"/>
              <a:t>x¯</a:t>
            </a:r>
            <a:r>
              <a:rPr lang="en-US" sz="2600" dirty="0" smtClean="0"/>
              <a:t> assuming that </a:t>
            </a:r>
            <a:r>
              <a:rPr lang="en-US" sz="2600" dirty="0" smtClean="0"/>
              <a:t>μ=μ0</a:t>
            </a:r>
            <a:r>
              <a:rPr lang="en-US" sz="2600" dirty="0" smtClean="0"/>
              <a:t> (H</a:t>
            </a:r>
            <a:r>
              <a:rPr lang="en-US" sz="2600" baseline="-25000" dirty="0" smtClean="0"/>
              <a:t>o</a:t>
            </a:r>
            <a:r>
              <a:rPr lang="en-US" sz="2600" dirty="0" smtClean="0"/>
              <a:t> is true). </a:t>
            </a:r>
          </a:p>
          <a:p>
            <a:pPr fontAlgn="base">
              <a:buNone/>
            </a:pPr>
            <a:endParaRPr lang="en-US" dirty="0" smtClean="0"/>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553200"/>
          </a:xfrm>
        </p:spPr>
        <p:txBody>
          <a:bodyPr/>
          <a:lstStyle/>
          <a:p>
            <a:r>
              <a:rPr lang="en-US" sz="2400" dirty="0" smtClean="0"/>
              <a:t>The test statistic for the t-test for the population mean is therefore</a:t>
            </a:r>
            <a:r>
              <a:rPr lang="en-US" sz="2400" dirty="0" smtClean="0"/>
              <a:t>:</a:t>
            </a:r>
          </a:p>
          <a:p>
            <a:endParaRPr lang="en-US" sz="2400" dirty="0" smtClean="0"/>
          </a:p>
          <a:p>
            <a:pPr>
              <a:buNone/>
            </a:pPr>
            <a:r>
              <a:rPr lang="en-US" sz="2400" dirty="0" smtClean="0"/>
              <a:t> </a:t>
            </a:r>
            <a:r>
              <a:rPr lang="en-US" sz="2400" dirty="0" smtClean="0"/>
              <a:t>-&gt;The </a:t>
            </a:r>
            <a:r>
              <a:rPr lang="en-US" sz="2400" dirty="0" smtClean="0"/>
              <a:t>t-test statistic in the test for the mean does not follow a standard normal distribution. Rather, it follows another bell-shaped distribution called the t distribution</a:t>
            </a:r>
            <a:r>
              <a:rPr lang="en-US" sz="2400" dirty="0" smtClean="0"/>
              <a:t>. </a:t>
            </a:r>
            <a:r>
              <a:rPr lang="en-US" sz="2400" dirty="0" smtClean="0"/>
              <a:t> t distribution </a:t>
            </a:r>
            <a:r>
              <a:rPr lang="en-US" sz="2400" b="1" dirty="0" smtClean="0"/>
              <a:t>has a larger spread</a:t>
            </a:r>
            <a:r>
              <a:rPr lang="en-US" sz="2400" dirty="0" smtClean="0"/>
              <a:t> than the normal distribution</a:t>
            </a:r>
            <a:r>
              <a:rPr lang="en-US" dirty="0" smtClean="0"/>
              <a:t>.</a:t>
            </a:r>
            <a:endParaRPr lang="en-US" dirty="0"/>
          </a:p>
        </p:txBody>
      </p:sp>
      <p:pic>
        <p:nvPicPr>
          <p:cNvPr id="4" name="Picture 2"/>
          <p:cNvPicPr>
            <a:picLocks noChangeAspect="1" noChangeArrowheads="1"/>
          </p:cNvPicPr>
          <p:nvPr/>
        </p:nvPicPr>
        <p:blipFill>
          <a:blip r:embed="rId2"/>
          <a:srcRect/>
          <a:stretch>
            <a:fillRect/>
          </a:stretch>
        </p:blipFill>
        <p:spPr bwMode="auto">
          <a:xfrm>
            <a:off x="3733800" y="914400"/>
            <a:ext cx="1447800" cy="76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676400" y="4191000"/>
            <a:ext cx="5410200" cy="2438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399032"/>
          </a:xfrm>
        </p:spPr>
        <p:txBody>
          <a:bodyPr>
            <a:normAutofit/>
          </a:bodyPr>
          <a:lstStyle/>
          <a:p>
            <a:r>
              <a:rPr lang="en-US" sz="2400" b="1" dirty="0" smtClean="0">
                <a:solidFill>
                  <a:schemeClr val="tx1"/>
                </a:solidFill>
              </a:rPr>
              <a:t>Using the previous example, assuming SD for population is unknown and SD for sample set is 100</a:t>
            </a:r>
            <a:endParaRPr lang="en-US" sz="2400" b="1" dirty="0">
              <a:solidFill>
                <a:schemeClr val="tx1"/>
              </a:solidFill>
            </a:endParaRPr>
          </a:p>
        </p:txBody>
      </p:sp>
      <p:pic>
        <p:nvPicPr>
          <p:cNvPr id="33794" name="Picture 2"/>
          <p:cNvPicPr>
            <a:picLocks noGrp="1" noChangeAspect="1" noChangeArrowheads="1"/>
          </p:cNvPicPr>
          <p:nvPr>
            <p:ph idx="1"/>
          </p:nvPr>
        </p:nvPicPr>
        <p:blipFill>
          <a:blip r:embed="rId2"/>
          <a:srcRect/>
          <a:stretch>
            <a:fillRect/>
          </a:stretch>
        </p:blipFill>
        <p:spPr bwMode="auto">
          <a:xfrm>
            <a:off x="762000" y="1752600"/>
            <a:ext cx="7620000" cy="4876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Hypothesis Testing using R</a:t>
            </a:r>
            <a:endParaRPr lang="en-US" b="1" dirty="0"/>
          </a:p>
        </p:txBody>
      </p:sp>
      <p:sp>
        <p:nvSpPr>
          <p:cNvPr id="3" name="Content Placeholder 2"/>
          <p:cNvSpPr>
            <a:spLocks noGrp="1"/>
          </p:cNvSpPr>
          <p:nvPr>
            <p:ph idx="1"/>
          </p:nvPr>
        </p:nvSpPr>
        <p:spPr>
          <a:xfrm>
            <a:off x="0" y="990600"/>
            <a:ext cx="9144000" cy="5867400"/>
          </a:xfrm>
        </p:spPr>
        <p:txBody>
          <a:bodyPr>
            <a:normAutofit/>
          </a:bodyPr>
          <a:lstStyle/>
          <a:p>
            <a:r>
              <a:rPr lang="en-US" sz="1900" dirty="0" smtClean="0"/>
              <a:t>1)</a:t>
            </a:r>
            <a:r>
              <a:rPr lang="en-US" sz="1900" dirty="0" smtClean="0"/>
              <a:t> Suppose 60% of citizens voted in last election. 85 out of 148 people in a telephone survey said that they voted in current election. At </a:t>
            </a:r>
            <a:r>
              <a:rPr lang="en-US" sz="1900" dirty="0" smtClean="0"/>
              <a:t>0.05 </a:t>
            </a:r>
            <a:r>
              <a:rPr lang="en-US" sz="1900" dirty="0" smtClean="0"/>
              <a:t>significance level, can we reject the null hypothesis that the proportion of voters in the population is above 60% this year</a:t>
            </a:r>
            <a:r>
              <a:rPr lang="en-US" sz="1900" dirty="0" smtClean="0"/>
              <a:t>?</a:t>
            </a:r>
          </a:p>
          <a:p>
            <a:pPr>
              <a:buNone/>
            </a:pPr>
            <a:endParaRPr lang="en-US" sz="1900" dirty="0" smtClean="0"/>
          </a:p>
          <a:p>
            <a:pPr>
              <a:buNone/>
            </a:pPr>
            <a:endParaRPr lang="en-US" sz="1900" dirty="0" smtClean="0"/>
          </a:p>
          <a:p>
            <a:r>
              <a:rPr lang="en-US" sz="1900" dirty="0" smtClean="0"/>
              <a:t>2)Suppose </a:t>
            </a:r>
            <a:r>
              <a:rPr lang="en-US" sz="1900" dirty="0" smtClean="0"/>
              <a:t>the food label on a cookie bag states that there is at most 2 grams of saturated fat in a single cookie. In a sample of 35 cookies, it is found that the mean amount of saturated fat per cookie is 2.1 grams. Assume that the population standard deviation is 0.25 grams. At .05 significance level, can we reject the claim on food label</a:t>
            </a:r>
            <a:r>
              <a:rPr lang="en-US" sz="1900" dirty="0" smtClean="0"/>
              <a:t>?</a:t>
            </a:r>
          </a:p>
          <a:p>
            <a:endParaRPr lang="en-US" sz="1900" dirty="0" smtClean="0"/>
          </a:p>
          <a:p>
            <a:pPr>
              <a:buNone/>
            </a:pPr>
            <a:endParaRPr lang="en-US" sz="1900" dirty="0" smtClean="0"/>
          </a:p>
          <a:p>
            <a:r>
              <a:rPr lang="en-US" sz="1900" dirty="0" smtClean="0"/>
              <a:t>3</a:t>
            </a:r>
            <a:r>
              <a:rPr lang="en-US" sz="1900" dirty="0" smtClean="0"/>
              <a:t>) </a:t>
            </a:r>
            <a:r>
              <a:rPr lang="en-US" sz="1900" dirty="0" smtClean="0"/>
              <a:t>Suppose the food label on a cookie bag states that there is at most 2 grams of saturated fat in a single cookie. In a sample of 35 cookies, it is found that the mean amount of saturated fat per cookie is 2.1 grams. Assume that the sample standard deviation is 0.3 gram. At .05 significance level, can we reject the claim on food label</a:t>
            </a:r>
            <a:r>
              <a:rPr lang="en-US" sz="1900" dirty="0" smtClean="0"/>
              <a:t>?</a:t>
            </a:r>
          </a:p>
          <a:p>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b="1" dirty="0" smtClean="0"/>
              <a:t>ERROR in Hypothesis Testing</a:t>
            </a:r>
            <a:endParaRPr lang="en-US" b="1"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143000"/>
            <a:ext cx="7467600" cy="3505200"/>
          </a:xfrm>
          <a:prstGeom prst="rect">
            <a:avLst/>
          </a:prstGeom>
          <a:noFill/>
          <a:ln w="9525">
            <a:noFill/>
            <a:miter lim="800000"/>
            <a:headEnd/>
            <a:tailEnd/>
          </a:ln>
          <a:effectLst/>
        </p:spPr>
      </p:pic>
      <p:sp>
        <p:nvSpPr>
          <p:cNvPr id="5" name="Rectangle 4"/>
          <p:cNvSpPr/>
          <p:nvPr/>
        </p:nvSpPr>
        <p:spPr>
          <a:xfrm>
            <a:off x="533400" y="4800600"/>
            <a:ext cx="8229600" cy="1938992"/>
          </a:xfrm>
          <a:prstGeom prst="rect">
            <a:avLst/>
          </a:prstGeom>
        </p:spPr>
        <p:txBody>
          <a:bodyPr wrap="square">
            <a:spAutoFit/>
          </a:bodyPr>
          <a:lstStyle/>
          <a:p>
            <a:r>
              <a:rPr lang="en-US" sz="2000" b="1" dirty="0" smtClean="0"/>
              <a:t>Example</a:t>
            </a:r>
            <a:r>
              <a:rPr lang="en-US" sz="2000" dirty="0" smtClean="0"/>
              <a:t>: Suppose </a:t>
            </a:r>
            <a:r>
              <a:rPr lang="en-US" sz="2000" dirty="0" smtClean="0"/>
              <a:t>the manufacturer claims that the mean lifetime of a light bulb is more than 10,000 hours. Assume actual mean light bulb lifetime is 9,950 hours and the population standard deviation is 120 hours. At .05 significance level, what is the probability of having type II error for a sample size of 30 light bulb?</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399032"/>
          </a:xfrm>
        </p:spPr>
        <p:txBody>
          <a:bodyPr>
            <a:noAutofit/>
          </a:bodyPr>
          <a:lstStyle/>
          <a:p>
            <a:r>
              <a:rPr lang="en-US" sz="4800" b="1" u="sng" dirty="0" smtClean="0"/>
              <a:t>Reference</a:t>
            </a:r>
            <a:r>
              <a:rPr lang="en-US" sz="4800" b="1" dirty="0" smtClean="0"/>
              <a:t>:</a:t>
            </a:r>
            <a:r>
              <a:rPr lang="en-US" sz="4800" dirty="0" smtClean="0"/>
              <a:t/>
            </a:r>
            <a:br>
              <a:rPr lang="en-US" sz="4800" dirty="0" smtClean="0"/>
            </a:br>
            <a:endParaRPr lang="en-US" sz="4800" dirty="0"/>
          </a:p>
        </p:txBody>
      </p:sp>
      <p:sp>
        <p:nvSpPr>
          <p:cNvPr id="3" name="Content Placeholder 2"/>
          <p:cNvSpPr>
            <a:spLocks noGrp="1"/>
          </p:cNvSpPr>
          <p:nvPr>
            <p:ph idx="1"/>
          </p:nvPr>
        </p:nvSpPr>
        <p:spPr/>
        <p:txBody>
          <a:bodyPr/>
          <a:lstStyle/>
          <a:p>
            <a:pPr>
              <a:buNone/>
            </a:pPr>
            <a:r>
              <a:rPr lang="en-US" dirty="0" smtClean="0">
                <a:hlinkClick r:id="rId2"/>
              </a:rPr>
              <a:t>https://</a:t>
            </a:r>
            <a:r>
              <a:rPr lang="en-US" dirty="0" smtClean="0">
                <a:hlinkClick r:id="rId2"/>
              </a:rPr>
              <a:t>oli.cmu.edu/jcourse/lms/students/syllabus.do?section=b2f85ba380020ca601f1e0bbe912d158</a:t>
            </a:r>
            <a:endParaRPr lang="en-US" dirty="0" smtClean="0"/>
          </a:p>
          <a:p>
            <a:pPr>
              <a:buNone/>
            </a:pPr>
            <a:endParaRPr lang="en-US" dirty="0" smtClean="0"/>
          </a:p>
          <a:p>
            <a:pPr>
              <a:buNone/>
            </a:pPr>
            <a:r>
              <a:rPr lang="en-US" dirty="0" smtClean="0">
                <a:hlinkClick r:id="rId3"/>
              </a:rPr>
              <a:t>http://www.r-tutor.com/elementary-statistics/hypothesis-testing</a:t>
            </a:r>
            <a:endParaRPr lang="en-US" dirty="0" smtClean="0"/>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81000"/>
            <a:ext cx="914400" cy="6858000"/>
          </a:xfrm>
        </p:spPr>
        <p:txBody>
          <a:bodyPr>
            <a:noAutofit/>
          </a:bodyPr>
          <a:lstStyle/>
          <a:p>
            <a:r>
              <a:rPr lang="en-US" sz="2400" b="1" dirty="0" smtClean="0">
                <a:solidFill>
                  <a:schemeClr val="tx1"/>
                </a:solidFill>
              </a:rPr>
              <a:t>Hypothesis testing for a population</a:t>
            </a:r>
            <a:endParaRPr lang="en-US" sz="2400" b="1" dirty="0">
              <a:solidFill>
                <a:schemeClr val="tx1"/>
              </a:solidFill>
            </a:endParaRPr>
          </a:p>
        </p:txBody>
      </p:sp>
      <p:pic>
        <p:nvPicPr>
          <p:cNvPr id="7" name="Picture Placeholder 6" descr="8-testing-of-hypothesis-for-variable-amp-attribute-data-4-638.jpg"/>
          <p:cNvPicPr>
            <a:picLocks noGrp="1" noChangeAspect="1"/>
          </p:cNvPicPr>
          <p:nvPr>
            <p:ph type="pic" idx="1"/>
          </p:nvPr>
        </p:nvPicPr>
        <p:blipFill>
          <a:blip r:embed="rId2"/>
          <a:srcRect t="182" b="182"/>
          <a:stretch>
            <a:fillRect/>
          </a:stretch>
        </p:blipFill>
        <p:spPr/>
      </p:pic>
      <p:sp>
        <p:nvSpPr>
          <p:cNvPr id="6" name="Text Placeholder 5"/>
          <p:cNvSpPr>
            <a:spLocks noGrp="1"/>
          </p:cNvSpPr>
          <p:nvPr>
            <p:ph type="body" sz="half" idx="2"/>
          </p:nvPr>
        </p:nvSpPr>
        <p:spPr/>
        <p:txBody>
          <a:bodyPr>
            <a:noAutofit/>
          </a:bodyPr>
          <a:lstStyle/>
          <a:p>
            <a:r>
              <a:rPr lang="en-US" sz="4000" dirty="0" smtClean="0"/>
              <a:t>Rejecting the null Hypothesis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858000"/>
          </a:xfrm>
        </p:spPr>
        <p:txBody>
          <a:bodyPr>
            <a:normAutofit fontScale="77500" lnSpcReduction="20000"/>
          </a:bodyPr>
          <a:lstStyle/>
          <a:p>
            <a:pPr>
              <a:buNone/>
            </a:pPr>
            <a:r>
              <a:rPr lang="en-US" dirty="0" smtClean="0"/>
              <a:t>  </a:t>
            </a:r>
            <a:r>
              <a:rPr lang="en-US" sz="3600" b="1" dirty="0" smtClean="0">
                <a:solidFill>
                  <a:schemeClr val="accent2">
                    <a:lumMod val="20000"/>
                    <a:lumOff val="80000"/>
                  </a:schemeClr>
                </a:solidFill>
              </a:rPr>
              <a:t>EXAMPLE: </a:t>
            </a:r>
            <a:r>
              <a:rPr lang="en-US" sz="2900" b="1" dirty="0" smtClean="0">
                <a:solidFill>
                  <a:schemeClr val="accent2">
                    <a:lumMod val="20000"/>
                    <a:lumOff val="80000"/>
                  </a:schemeClr>
                </a:solidFill>
              </a:rPr>
              <a:t> </a:t>
            </a:r>
            <a:r>
              <a:rPr lang="en-US" sz="2900" dirty="0" smtClean="0"/>
              <a:t>A </a:t>
            </a:r>
            <a:r>
              <a:rPr lang="en-US" sz="2900" dirty="0" smtClean="0"/>
              <a:t>case of suspected cheating on an exam is brought in front of the disciplinary committee at a certain university</a:t>
            </a:r>
            <a:r>
              <a:rPr lang="en-US" sz="2900" dirty="0" smtClean="0"/>
              <a:t>.</a:t>
            </a:r>
          </a:p>
          <a:p>
            <a:pPr>
              <a:buNone/>
            </a:pPr>
            <a:endParaRPr lang="en-US" sz="2900" dirty="0" smtClean="0"/>
          </a:p>
          <a:p>
            <a:pPr fontAlgn="base">
              <a:buNone/>
            </a:pPr>
            <a:r>
              <a:rPr lang="en-US" sz="2900" dirty="0" smtClean="0"/>
              <a:t>   </a:t>
            </a:r>
            <a:r>
              <a:rPr lang="en-US" sz="2900" dirty="0" smtClean="0"/>
              <a:t> </a:t>
            </a:r>
            <a:r>
              <a:rPr lang="en-US" sz="2900" dirty="0" smtClean="0"/>
              <a:t>There are </a:t>
            </a:r>
            <a:r>
              <a:rPr lang="en-US" sz="2900" b="1" dirty="0" smtClean="0"/>
              <a:t>two</a:t>
            </a:r>
            <a:r>
              <a:rPr lang="en-US" sz="2900" dirty="0" smtClean="0"/>
              <a:t> opposing </a:t>
            </a:r>
            <a:r>
              <a:rPr lang="en-US" sz="2900" b="1" dirty="0" smtClean="0"/>
              <a:t>claims</a:t>
            </a:r>
            <a:r>
              <a:rPr lang="en-US" sz="2900" dirty="0" smtClean="0"/>
              <a:t> in this case:</a:t>
            </a:r>
          </a:p>
          <a:p>
            <a:pPr fontAlgn="base">
              <a:buNone/>
            </a:pPr>
            <a:r>
              <a:rPr lang="en-US" sz="2900" dirty="0" smtClean="0"/>
              <a:t>    1)The</a:t>
            </a:r>
            <a:r>
              <a:rPr lang="en-US" sz="2900" dirty="0" smtClean="0"/>
              <a:t> </a:t>
            </a:r>
            <a:r>
              <a:rPr lang="en-US" sz="2900" b="1" dirty="0" smtClean="0"/>
              <a:t>student's claim:</a:t>
            </a:r>
            <a:r>
              <a:rPr lang="en-US" sz="2900" dirty="0" smtClean="0"/>
              <a:t> I did not cheat on the exam</a:t>
            </a:r>
            <a:r>
              <a:rPr lang="en-US" sz="2900" dirty="0" smtClean="0"/>
              <a:t>.</a:t>
            </a:r>
            <a:endParaRPr lang="en-US" sz="2900" dirty="0" smtClean="0"/>
          </a:p>
          <a:p>
            <a:pPr fontAlgn="base">
              <a:buNone/>
            </a:pPr>
            <a:r>
              <a:rPr lang="en-US" sz="2900" dirty="0" smtClean="0"/>
              <a:t>    2)The</a:t>
            </a:r>
            <a:r>
              <a:rPr lang="en-US" sz="2900" dirty="0" smtClean="0"/>
              <a:t> </a:t>
            </a:r>
            <a:r>
              <a:rPr lang="en-US" sz="2900" b="1" dirty="0" smtClean="0"/>
              <a:t>instructor's claim:</a:t>
            </a:r>
            <a:r>
              <a:rPr lang="en-US" sz="2900" dirty="0" smtClean="0"/>
              <a:t> The student did cheat on the exam</a:t>
            </a:r>
            <a:r>
              <a:rPr lang="en-US" sz="2900" dirty="0" smtClean="0"/>
              <a:t>.</a:t>
            </a:r>
          </a:p>
          <a:p>
            <a:pPr fontAlgn="base">
              <a:buNone/>
            </a:pPr>
            <a:endParaRPr lang="en-US" sz="2900" dirty="0" smtClean="0"/>
          </a:p>
          <a:p>
            <a:pPr fontAlgn="base"/>
            <a:r>
              <a:rPr lang="en-US" sz="2900" dirty="0" smtClean="0"/>
              <a:t>Adhering to the principle </a:t>
            </a:r>
            <a:r>
              <a:rPr lang="en-US" sz="2900" b="1" dirty="0" smtClean="0"/>
              <a:t>"innocent until proven guilty,"</a:t>
            </a:r>
            <a:r>
              <a:rPr lang="en-US" sz="2900" dirty="0" smtClean="0"/>
              <a:t> the committee asks the instructor for </a:t>
            </a:r>
            <a:r>
              <a:rPr lang="en-US" sz="2900" b="1" dirty="0" smtClean="0"/>
              <a:t>evidence</a:t>
            </a:r>
            <a:r>
              <a:rPr lang="en-US" sz="2900" dirty="0" smtClean="0"/>
              <a:t> to support his claim. The instructor explains that the exam had two versions, and </a:t>
            </a:r>
            <a:r>
              <a:rPr lang="en-US" sz="2900" b="1" dirty="0" smtClean="0"/>
              <a:t>shows</a:t>
            </a:r>
            <a:r>
              <a:rPr lang="en-US" sz="2900" dirty="0" smtClean="0"/>
              <a:t> the committee members that on three separate exam questions, the student used in his solution numbers that were given in the other version of the exam</a:t>
            </a:r>
            <a:r>
              <a:rPr lang="en-US" sz="2900" dirty="0" smtClean="0"/>
              <a:t>.</a:t>
            </a:r>
          </a:p>
          <a:p>
            <a:pPr fontAlgn="base">
              <a:buNone/>
            </a:pPr>
            <a:endParaRPr lang="en-US" sz="2900" dirty="0" smtClean="0"/>
          </a:p>
          <a:p>
            <a:pPr fontAlgn="base"/>
            <a:r>
              <a:rPr lang="en-US" sz="2900" dirty="0" smtClean="0"/>
              <a:t>The committee members all agree that </a:t>
            </a:r>
            <a:r>
              <a:rPr lang="en-US" sz="2900" b="1" dirty="0" smtClean="0"/>
              <a:t>it would be extremely unlikely to get evidence like that if the student's claim of not cheating had been true.</a:t>
            </a:r>
            <a:r>
              <a:rPr lang="en-US" sz="2900" dirty="0" smtClean="0"/>
              <a:t> In other words, the committee members all agree that the instructor brought forward strong enough evidence to reject the student's claim, and conclude that the student did cheat on the exam.</a:t>
            </a:r>
          </a:p>
          <a:p>
            <a:pPr fontAlgn="base">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914400" y="914400"/>
            <a:ext cx="7010400" cy="5334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idx="1"/>
          </p:nvPr>
        </p:nvSpPr>
        <p:spPr>
          <a:xfrm>
            <a:off x="0" y="152400"/>
            <a:ext cx="9144000" cy="6858000"/>
          </a:xfrm>
        </p:spPr>
        <p:txBody>
          <a:bodyPr>
            <a:normAutofit fontScale="92500" lnSpcReduction="20000"/>
          </a:bodyPr>
          <a:lstStyle/>
          <a:p>
            <a:pPr fontAlgn="base">
              <a:buNone/>
            </a:pPr>
            <a:r>
              <a:rPr lang="en-US" dirty="0" smtClean="0"/>
              <a:t>Here is how the process of statistical </a:t>
            </a:r>
            <a:r>
              <a:rPr lang="en-US" dirty="0" smtClean="0"/>
              <a:t>hypothesis</a:t>
            </a:r>
          </a:p>
          <a:p>
            <a:pPr fontAlgn="base">
              <a:buNone/>
            </a:pPr>
            <a:r>
              <a:rPr lang="en-US" dirty="0" smtClean="0"/>
              <a:t>testing </a:t>
            </a:r>
            <a:r>
              <a:rPr lang="en-US" dirty="0" smtClean="0"/>
              <a:t>works:</a:t>
            </a:r>
          </a:p>
          <a:p>
            <a:pPr fontAlgn="base"/>
            <a:r>
              <a:rPr lang="en-US" sz="2400" dirty="0" smtClean="0"/>
              <a:t>We have </a:t>
            </a:r>
            <a:r>
              <a:rPr lang="en-US" sz="2400" b="1" dirty="0" smtClean="0"/>
              <a:t>two claims</a:t>
            </a:r>
            <a:r>
              <a:rPr lang="en-US" sz="2400" dirty="0" smtClean="0"/>
              <a:t> about what is going on in the population. </a:t>
            </a:r>
            <a:r>
              <a:rPr lang="en-US" sz="2400" dirty="0" smtClean="0"/>
              <a:t>Much </a:t>
            </a:r>
            <a:r>
              <a:rPr lang="en-US" sz="2400" dirty="0" smtClean="0"/>
              <a:t>like the story </a:t>
            </a:r>
            <a:r>
              <a:rPr lang="en-US" sz="2400" dirty="0" smtClean="0"/>
              <a:t>above, </a:t>
            </a:r>
            <a:r>
              <a:rPr lang="en-US" sz="2400" dirty="0" smtClean="0"/>
              <a:t>claim 1 is challenged by claim </a:t>
            </a:r>
            <a:r>
              <a:rPr lang="en-US" sz="2400" dirty="0" smtClean="0"/>
              <a:t>2. </a:t>
            </a:r>
          </a:p>
          <a:p>
            <a:pPr fontAlgn="base"/>
            <a:r>
              <a:rPr lang="en-US" sz="2400" dirty="0" smtClean="0"/>
              <a:t>We choose a sample, collect relevant data and summarize them </a:t>
            </a:r>
            <a:r>
              <a:rPr lang="en-US" sz="2400" dirty="0" smtClean="0"/>
              <a:t>(i.e. the instructor </a:t>
            </a:r>
            <a:r>
              <a:rPr lang="en-US" sz="2400" dirty="0" smtClean="0"/>
              <a:t>collecting evidence from the student's exam</a:t>
            </a:r>
            <a:r>
              <a:rPr lang="en-US" sz="2400" dirty="0" smtClean="0"/>
              <a:t>)</a:t>
            </a:r>
          </a:p>
          <a:p>
            <a:pPr fontAlgn="base"/>
            <a:r>
              <a:rPr lang="en-US" sz="2400" dirty="0" smtClean="0"/>
              <a:t>We figure out how likely it is to observe data like the data we got, had claim 1 been true. </a:t>
            </a:r>
            <a:r>
              <a:rPr lang="en-US" sz="2400" dirty="0" smtClean="0"/>
              <a:t>(i.e. the </a:t>
            </a:r>
            <a:r>
              <a:rPr lang="en-US" sz="2400" dirty="0" smtClean="0"/>
              <a:t>committee members assessed how likely it is to observe the evidence like that which the instructor provided, had the student's claim of not cheating been true</a:t>
            </a:r>
            <a:r>
              <a:rPr lang="en-US" sz="2400" dirty="0" smtClean="0"/>
              <a:t>.</a:t>
            </a:r>
          </a:p>
          <a:p>
            <a:pPr fontAlgn="base"/>
            <a:r>
              <a:rPr lang="en-US" sz="2400" dirty="0" smtClean="0"/>
              <a:t>Based on what we found in the previous step, we make our </a:t>
            </a:r>
            <a:r>
              <a:rPr lang="en-US" sz="2400" dirty="0" smtClean="0"/>
              <a:t>decision: If </a:t>
            </a:r>
            <a:r>
              <a:rPr lang="en-US" sz="2400" dirty="0" smtClean="0"/>
              <a:t>we find that if claim 1 were true it would be extremely unlikely to observe the data that we observed, then we have strong evidence against claim 1, and we reject it in favor of claim 2.</a:t>
            </a:r>
          </a:p>
          <a:p>
            <a:pPr fontAlgn="base"/>
            <a:r>
              <a:rPr lang="en-US" sz="2400" dirty="0" smtClean="0"/>
              <a:t>If we find that if claim 1 were true observing the data that we observed is not very unlikely, then we do not have enough evidence against claim 1, and therefore we cannot reject it in favor of claim 2.</a:t>
            </a:r>
          </a:p>
          <a:p>
            <a:pPr fontAlgn="base"/>
            <a:endParaRPr lang="en-US" sz="2400" dirty="0" smtClean="0"/>
          </a:p>
          <a:p>
            <a:pPr fontAlgn="base">
              <a:buNone/>
            </a:pPr>
            <a:endParaRPr lang="en-US" dirty="0" smtClean="0"/>
          </a:p>
          <a:p>
            <a:pPr fontAlgn="base"/>
            <a:endParaRPr lang="en-US" dirty="0" smtClean="0"/>
          </a:p>
          <a:p>
            <a:pPr fontAlgn="base"/>
            <a:endParaRPr lang="en-US" dirty="0" smtClean="0"/>
          </a:p>
          <a:p>
            <a:pPr fontAlgn="base"/>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normAutofit/>
          </a:bodyPr>
          <a:lstStyle/>
          <a:p>
            <a:r>
              <a:rPr lang="en-US" sz="3600" b="1" dirty="0" smtClean="0"/>
              <a:t>Terminologies for Hypothesis Testing</a:t>
            </a:r>
            <a:endParaRPr lang="en-US" sz="3600" b="1" dirty="0"/>
          </a:p>
        </p:txBody>
      </p:sp>
      <p:sp>
        <p:nvSpPr>
          <p:cNvPr id="3" name="Content Placeholder 2"/>
          <p:cNvSpPr>
            <a:spLocks noGrp="1"/>
          </p:cNvSpPr>
          <p:nvPr>
            <p:ph idx="1"/>
          </p:nvPr>
        </p:nvSpPr>
        <p:spPr>
          <a:xfrm>
            <a:off x="0" y="1143000"/>
            <a:ext cx="9144000" cy="5943600"/>
          </a:xfrm>
        </p:spPr>
        <p:txBody>
          <a:bodyPr/>
          <a:lstStyle/>
          <a:p>
            <a:pPr>
              <a:buNone/>
            </a:pPr>
            <a:r>
              <a:rPr lang="en-US" dirty="0" smtClean="0"/>
              <a:t>1) </a:t>
            </a:r>
            <a:r>
              <a:rPr lang="en-US" b="1" dirty="0" smtClean="0"/>
              <a:t>Claim </a:t>
            </a:r>
            <a:r>
              <a:rPr lang="en-US" b="1" dirty="0" smtClean="0"/>
              <a:t>1</a:t>
            </a:r>
            <a:r>
              <a:rPr lang="en-US" dirty="0" smtClean="0"/>
              <a:t> </a:t>
            </a:r>
            <a:r>
              <a:rPr lang="en-US" dirty="0" smtClean="0"/>
              <a:t>=</a:t>
            </a:r>
            <a:r>
              <a:rPr lang="en-US" dirty="0" smtClean="0"/>
              <a:t> </a:t>
            </a:r>
            <a:r>
              <a:rPr lang="en-US" b="1" dirty="0" smtClean="0"/>
              <a:t>Null </a:t>
            </a:r>
            <a:r>
              <a:rPr lang="en-US" b="1" dirty="0" smtClean="0"/>
              <a:t>hypothesis</a:t>
            </a:r>
            <a:r>
              <a:rPr lang="en-US" dirty="0" smtClean="0"/>
              <a:t> </a:t>
            </a:r>
            <a:r>
              <a:rPr lang="en-US" dirty="0" smtClean="0"/>
              <a:t>("</a:t>
            </a:r>
            <a:r>
              <a:rPr lang="en-US" b="1" dirty="0" smtClean="0"/>
              <a:t>H</a:t>
            </a:r>
            <a:r>
              <a:rPr lang="en-US" b="1" baseline="-25000" dirty="0" smtClean="0"/>
              <a:t>0</a:t>
            </a:r>
            <a:r>
              <a:rPr lang="en-US" dirty="0" smtClean="0"/>
              <a:t>"), </a:t>
            </a:r>
            <a:endParaRPr lang="en-US" dirty="0" smtClean="0"/>
          </a:p>
          <a:p>
            <a:pPr>
              <a:buNone/>
            </a:pPr>
            <a:r>
              <a:rPr lang="en-US" b="1" dirty="0" smtClean="0"/>
              <a:t> </a:t>
            </a:r>
            <a:r>
              <a:rPr lang="en-US" b="1" dirty="0" smtClean="0"/>
              <a:t>   Claim </a:t>
            </a:r>
            <a:r>
              <a:rPr lang="en-US" b="1" dirty="0" smtClean="0"/>
              <a:t>2</a:t>
            </a:r>
            <a:r>
              <a:rPr lang="en-US" dirty="0" smtClean="0"/>
              <a:t> </a:t>
            </a:r>
            <a:r>
              <a:rPr lang="en-US" dirty="0" smtClean="0"/>
              <a:t>= </a:t>
            </a:r>
            <a:r>
              <a:rPr lang="en-US" b="1" dirty="0" smtClean="0"/>
              <a:t>A</a:t>
            </a:r>
            <a:r>
              <a:rPr lang="en-US" b="1" dirty="0" smtClean="0"/>
              <a:t>lternative </a:t>
            </a:r>
            <a:r>
              <a:rPr lang="en-US" b="1" dirty="0" smtClean="0"/>
              <a:t>hypothesis</a:t>
            </a:r>
            <a:r>
              <a:rPr lang="en-US" dirty="0" smtClean="0"/>
              <a:t> </a:t>
            </a:r>
            <a:r>
              <a:rPr lang="en-US" dirty="0" smtClean="0"/>
              <a:t>("</a:t>
            </a:r>
            <a:r>
              <a:rPr lang="en-US" b="1" dirty="0" smtClean="0"/>
              <a:t>H</a:t>
            </a:r>
            <a:r>
              <a:rPr lang="en-US" b="1" baseline="-25000" dirty="0" smtClean="0"/>
              <a:t>a</a:t>
            </a:r>
            <a:r>
              <a:rPr lang="en-US" dirty="0" smtClean="0"/>
              <a:t>")</a:t>
            </a:r>
          </a:p>
          <a:p>
            <a:pPr>
              <a:buNone/>
            </a:pPr>
            <a:r>
              <a:rPr lang="en-US" dirty="0" smtClean="0"/>
              <a:t>   (In </a:t>
            </a:r>
            <a:r>
              <a:rPr lang="en-US" dirty="0" smtClean="0"/>
              <a:t>the case of hypothesis testing, based on the data, you draw conclusions about whether or not there is enough evidence to reject H</a:t>
            </a:r>
            <a:r>
              <a:rPr lang="en-US" baseline="-25000" dirty="0" smtClean="0"/>
              <a:t>o</a:t>
            </a:r>
            <a:r>
              <a:rPr lang="en-US" dirty="0" smtClean="0"/>
              <a:t>.)</a:t>
            </a:r>
          </a:p>
          <a:p>
            <a:pPr>
              <a:buNone/>
            </a:pPr>
            <a:r>
              <a:rPr lang="en-US" dirty="0" smtClean="0"/>
              <a:t> </a:t>
            </a:r>
            <a:r>
              <a:rPr lang="en-US" dirty="0" smtClean="0"/>
              <a:t>2)We </a:t>
            </a:r>
            <a:r>
              <a:rPr lang="en-US" dirty="0" smtClean="0"/>
              <a:t>calculate how likely is it to get data like that observed when H</a:t>
            </a:r>
            <a:r>
              <a:rPr lang="en-US" baseline="-25000" dirty="0" smtClean="0"/>
              <a:t>o</a:t>
            </a:r>
            <a:r>
              <a:rPr lang="en-US" dirty="0" smtClean="0"/>
              <a:t> true</a:t>
            </a:r>
            <a:r>
              <a:rPr lang="en-US" dirty="0" smtClean="0"/>
              <a:t>.</a:t>
            </a:r>
          </a:p>
          <a:p>
            <a:pPr>
              <a:buNone/>
            </a:pPr>
            <a:r>
              <a:rPr lang="en-US" dirty="0" smtClean="0"/>
              <a:t> </a:t>
            </a:r>
            <a:r>
              <a:rPr lang="en-US" dirty="0" smtClean="0"/>
              <a:t>   </a:t>
            </a:r>
          </a:p>
          <a:p>
            <a:pPr>
              <a:buNone/>
            </a:pPr>
            <a:r>
              <a:rPr lang="en-US" dirty="0" smtClean="0"/>
              <a:t> </a:t>
            </a:r>
            <a:endParaRPr lang="en-US" dirty="0" smtClean="0"/>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91600" cy="6683408"/>
          </a:xfrm>
        </p:spPr>
        <p:txBody>
          <a:bodyPr>
            <a:normAutofit/>
          </a:bodyPr>
          <a:lstStyle/>
          <a:p>
            <a:pPr>
              <a:buNone/>
            </a:pPr>
            <a:r>
              <a:rPr lang="en-US" dirty="0" smtClean="0"/>
              <a:t>    </a:t>
            </a:r>
            <a:r>
              <a:rPr lang="en-US" sz="2800" dirty="0" smtClean="0"/>
              <a:t>3)If </a:t>
            </a:r>
            <a:r>
              <a:rPr lang="en-US" sz="2800" dirty="0" smtClean="0"/>
              <a:t>this probability is very small </a:t>
            </a:r>
            <a:r>
              <a:rPr lang="en-US" sz="2800" dirty="0" smtClean="0"/>
              <a:t>then it </a:t>
            </a:r>
            <a:r>
              <a:rPr lang="en-US" sz="2800" dirty="0" smtClean="0"/>
              <a:t>would be </a:t>
            </a:r>
            <a:r>
              <a:rPr lang="en-US" sz="2800" b="1" dirty="0" smtClean="0"/>
              <a:t>very surprising</a:t>
            </a:r>
            <a:r>
              <a:rPr lang="en-US" sz="2800" dirty="0" smtClean="0"/>
              <a:t> to get data like that observed if H</a:t>
            </a:r>
            <a:r>
              <a:rPr lang="en-US" sz="2800" baseline="-25000" dirty="0" smtClean="0"/>
              <a:t>0</a:t>
            </a:r>
            <a:r>
              <a:rPr lang="en-US" sz="2800" dirty="0" smtClean="0"/>
              <a:t> were true. </a:t>
            </a:r>
            <a:endParaRPr lang="en-US" sz="2800" dirty="0" smtClean="0"/>
          </a:p>
          <a:p>
            <a:pPr>
              <a:buNone/>
            </a:pPr>
            <a:r>
              <a:rPr lang="en-US" sz="2800" dirty="0" smtClean="0"/>
              <a:t>    -&gt;The </a:t>
            </a:r>
            <a:r>
              <a:rPr lang="en-US" sz="2800" dirty="0" smtClean="0"/>
              <a:t>fact that we </a:t>
            </a:r>
            <a:r>
              <a:rPr lang="en-US" sz="2800" b="1" dirty="0" smtClean="0"/>
              <a:t>did</a:t>
            </a:r>
            <a:r>
              <a:rPr lang="en-US" sz="2800" dirty="0" smtClean="0"/>
              <a:t> observe such data is therefore evidence against H</a:t>
            </a:r>
            <a:r>
              <a:rPr lang="en-US" sz="2800" baseline="-25000" dirty="0" smtClean="0"/>
              <a:t>0</a:t>
            </a:r>
            <a:r>
              <a:rPr lang="en-US" sz="2800" dirty="0" smtClean="0"/>
              <a:t>, and we should reject it. </a:t>
            </a:r>
            <a:endParaRPr lang="en-US" sz="2800" dirty="0" smtClean="0"/>
          </a:p>
          <a:p>
            <a:pPr>
              <a:buNone/>
            </a:pPr>
            <a:r>
              <a:rPr lang="en-US" sz="2800" dirty="0" smtClean="0"/>
              <a:t>    On </a:t>
            </a:r>
            <a:r>
              <a:rPr lang="en-US" sz="2800" dirty="0" smtClean="0"/>
              <a:t>the other hand, if this probability is not very small </a:t>
            </a:r>
            <a:r>
              <a:rPr lang="en-US" sz="2800" dirty="0" smtClean="0"/>
              <a:t>this </a:t>
            </a:r>
            <a:r>
              <a:rPr lang="en-US" sz="2800" dirty="0" smtClean="0"/>
              <a:t>means that observing data like that observed is not very surprising if H</a:t>
            </a:r>
            <a:r>
              <a:rPr lang="en-US" sz="2800" baseline="-25000" dirty="0" smtClean="0"/>
              <a:t>0</a:t>
            </a:r>
            <a:r>
              <a:rPr lang="en-US" sz="2800" dirty="0" smtClean="0"/>
              <a:t> were true, </a:t>
            </a:r>
            <a:r>
              <a:rPr lang="en-US" sz="2800" b="1" dirty="0" smtClean="0"/>
              <a:t>SO</a:t>
            </a:r>
          </a:p>
          <a:p>
            <a:pPr>
              <a:buNone/>
            </a:pPr>
            <a:r>
              <a:rPr lang="en-US" sz="2800" dirty="0" smtClean="0"/>
              <a:t> </a:t>
            </a:r>
            <a:r>
              <a:rPr lang="en-US" sz="2800" dirty="0" smtClean="0"/>
              <a:t>   -&gt;The </a:t>
            </a:r>
            <a:r>
              <a:rPr lang="en-US" sz="2800" dirty="0" smtClean="0"/>
              <a:t>fact that we observed such data does not provide evidence against H</a:t>
            </a:r>
            <a:r>
              <a:rPr lang="en-US" sz="2800" baseline="-25000" dirty="0" smtClean="0"/>
              <a:t>o</a:t>
            </a:r>
            <a:r>
              <a:rPr lang="en-US" sz="2800" dirty="0" smtClean="0"/>
              <a:t>. This crucial probability, therefore, has a special name. It is called </a:t>
            </a:r>
            <a:r>
              <a:rPr lang="en-US" sz="2800" dirty="0" smtClean="0"/>
              <a:t>the </a:t>
            </a:r>
            <a:r>
              <a:rPr lang="en-US" sz="2800" b="1" dirty="0" smtClean="0"/>
              <a:t>p-value</a:t>
            </a:r>
            <a:r>
              <a:rPr lang="en-US" sz="2800" dirty="0" smtClean="0"/>
              <a:t> of the test.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399032"/>
          </a:xfrm>
        </p:spPr>
        <p:txBody>
          <a:bodyPr>
            <a:normAutofit/>
          </a:bodyPr>
          <a:lstStyle/>
          <a:p>
            <a:r>
              <a:rPr lang="en-US" sz="4800" b="1" dirty="0" smtClean="0"/>
              <a:t>Significance level of the test</a:t>
            </a:r>
            <a:endParaRPr lang="en-US" sz="4800" b="1" dirty="0"/>
          </a:p>
        </p:txBody>
      </p:sp>
      <p:sp>
        <p:nvSpPr>
          <p:cNvPr id="3" name="Content Placeholder 2"/>
          <p:cNvSpPr>
            <a:spLocks noGrp="1"/>
          </p:cNvSpPr>
          <p:nvPr>
            <p:ph idx="1"/>
          </p:nvPr>
        </p:nvSpPr>
        <p:spPr>
          <a:xfrm>
            <a:off x="0" y="1447800"/>
            <a:ext cx="9144000" cy="5867400"/>
          </a:xfrm>
        </p:spPr>
        <p:txBody>
          <a:bodyPr>
            <a:normAutofit/>
          </a:bodyPr>
          <a:lstStyle/>
          <a:p>
            <a:r>
              <a:rPr lang="en-US" sz="2400" dirty="0" smtClean="0"/>
              <a:t>The cutoff </a:t>
            </a:r>
            <a:r>
              <a:rPr lang="en-US" sz="2400" dirty="0" smtClean="0"/>
              <a:t>that </a:t>
            </a:r>
            <a:r>
              <a:rPr lang="en-US" sz="2400" dirty="0" smtClean="0"/>
              <a:t>helps to </a:t>
            </a:r>
            <a:r>
              <a:rPr lang="en-US" sz="2400" dirty="0" smtClean="0"/>
              <a:t>determine how </a:t>
            </a:r>
            <a:r>
              <a:rPr lang="en-US" sz="2400" dirty="0" smtClean="0"/>
              <a:t>small, rare or unlikely </a:t>
            </a:r>
            <a:r>
              <a:rPr lang="en-US" sz="2400" dirty="0" smtClean="0"/>
              <a:t>the p-value must </a:t>
            </a:r>
            <a:r>
              <a:rPr lang="en-US" sz="2400" dirty="0" smtClean="0"/>
              <a:t>be </a:t>
            </a:r>
            <a:r>
              <a:rPr lang="en-US" sz="2400" dirty="0" smtClean="0"/>
              <a:t>when H</a:t>
            </a:r>
            <a:r>
              <a:rPr lang="en-US" sz="2400" baseline="-25000" dirty="0" smtClean="0"/>
              <a:t>o</a:t>
            </a:r>
            <a:r>
              <a:rPr lang="en-US" sz="2400" dirty="0" smtClean="0"/>
              <a:t> is true, for us to conclude that we have enough evidence to reject </a:t>
            </a:r>
            <a:r>
              <a:rPr lang="en-US" sz="2400" dirty="0" smtClean="0"/>
              <a:t>H</a:t>
            </a:r>
            <a:r>
              <a:rPr lang="en-US" sz="2400" baseline="-25000" dirty="0" smtClean="0"/>
              <a:t>o</a:t>
            </a:r>
            <a:r>
              <a:rPr lang="en-US" sz="2400" dirty="0" smtClean="0"/>
              <a:t> is called the significance level of the test (</a:t>
            </a:r>
            <a:r>
              <a:rPr lang="el-GR" sz="2400" dirty="0" smtClean="0"/>
              <a:t>α</a:t>
            </a:r>
            <a:r>
              <a:rPr lang="en-US" sz="2400" dirty="0" smtClean="0"/>
              <a:t>)</a:t>
            </a:r>
          </a:p>
          <a:p>
            <a:pPr>
              <a:buNone/>
            </a:pPr>
            <a:endParaRPr lang="en-US" sz="2400" dirty="0" smtClean="0"/>
          </a:p>
          <a:p>
            <a:pPr fontAlgn="base"/>
            <a:r>
              <a:rPr lang="en-US" sz="2400" dirty="0" smtClean="0"/>
              <a:t>if the p-value &lt; α (usually .05), then the data we got is considered to be "rare (or surprising) enough" when H</a:t>
            </a:r>
            <a:r>
              <a:rPr lang="en-US" sz="2400" baseline="-25000" dirty="0" smtClean="0"/>
              <a:t>o</a:t>
            </a:r>
            <a:r>
              <a:rPr lang="en-US" sz="2400" dirty="0" smtClean="0"/>
              <a:t> is </a:t>
            </a:r>
            <a:r>
              <a:rPr lang="en-US" sz="2400" dirty="0" smtClean="0"/>
              <a:t>true.</a:t>
            </a:r>
          </a:p>
          <a:p>
            <a:pPr fontAlgn="base">
              <a:buNone/>
            </a:pPr>
            <a:endParaRPr lang="en-US" sz="2400" dirty="0" smtClean="0"/>
          </a:p>
          <a:p>
            <a:pPr fontAlgn="base"/>
            <a:r>
              <a:rPr lang="en-US" sz="2400" dirty="0" smtClean="0"/>
              <a:t>if the p-value &gt; α (usually .05), then our data are not considered to be "surprising enough" when H</a:t>
            </a:r>
            <a:r>
              <a:rPr lang="en-US" sz="2400" baseline="-25000" dirty="0" smtClean="0"/>
              <a:t>o</a:t>
            </a:r>
            <a:r>
              <a:rPr lang="en-US" sz="2400" dirty="0" smtClean="0"/>
              <a:t> is </a:t>
            </a:r>
            <a:r>
              <a:rPr lang="en-US" sz="2400" dirty="0" smtClean="0"/>
              <a:t>true.</a:t>
            </a:r>
            <a:endParaRPr lang="en-US" sz="2400" dirty="0" smtClean="0"/>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2552</TotalTime>
  <Words>1016</Words>
  <Application>Microsoft Office PowerPoint</Application>
  <PresentationFormat>On-screen Show (4:3)</PresentationFormat>
  <Paragraphs>122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Verve</vt:lpstr>
      <vt:lpstr>HYPOTHESIS TESTING</vt:lpstr>
      <vt:lpstr>What is Hypothesis Testing?</vt:lpstr>
      <vt:lpstr>Hypothesis testing for a population</vt:lpstr>
      <vt:lpstr>Slide 4</vt:lpstr>
      <vt:lpstr>Slide 5</vt:lpstr>
      <vt:lpstr>Slide 6</vt:lpstr>
      <vt:lpstr>Terminologies for Hypothesis Testing</vt:lpstr>
      <vt:lpstr>Slide 8</vt:lpstr>
      <vt:lpstr>Significance level of the test</vt:lpstr>
      <vt:lpstr>Hypothesis Tests for the population proportion</vt:lpstr>
      <vt:lpstr>Slide 11</vt:lpstr>
      <vt:lpstr>Slide 12</vt:lpstr>
      <vt:lpstr>Slide 13</vt:lpstr>
      <vt:lpstr>Slide 14</vt:lpstr>
      <vt:lpstr>Slide 15</vt:lpstr>
      <vt:lpstr>Slide 16</vt:lpstr>
      <vt:lpstr>Slide 17</vt:lpstr>
      <vt:lpstr>Sampling</vt:lpstr>
      <vt:lpstr>Calculating p-value based on z-score</vt:lpstr>
      <vt:lpstr>Conclusions based on p-value</vt:lpstr>
      <vt:lpstr>Slide 21</vt:lpstr>
      <vt:lpstr>z-test with known S.D for the Population Mean</vt:lpstr>
      <vt:lpstr>Slide 23</vt:lpstr>
      <vt:lpstr>t-test for Population Mean with unknown S.D</vt:lpstr>
      <vt:lpstr>Slide 25</vt:lpstr>
      <vt:lpstr>Using the previous example, assuming SD for population is unknown and SD for sample set is 100</vt:lpstr>
      <vt:lpstr>Hypothesis Testing using R</vt:lpstr>
      <vt:lpstr>ERROR in Hypothesis Testing</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LOGIC AND IMPLEMENTATION IN R</dc:title>
  <dc:creator>MONALISA</dc:creator>
  <cp:lastModifiedBy>MONALISA</cp:lastModifiedBy>
  <cp:revision>30</cp:revision>
  <dcterms:created xsi:type="dcterms:W3CDTF">2017-11-05T20:18:09Z</dcterms:created>
  <dcterms:modified xsi:type="dcterms:W3CDTF">2017-11-13T04:53:46Z</dcterms:modified>
</cp:coreProperties>
</file>