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Light"/>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Light-regular.fntdata"/><Relationship Id="rId25" Type="http://schemas.openxmlformats.org/officeDocument/2006/relationships/font" Target="fonts/Roboto-boldItalic.fntdata"/><Relationship Id="rId28" Type="http://schemas.openxmlformats.org/officeDocument/2006/relationships/font" Target="fonts/MerriweatherLight-italic.fntdata"/><Relationship Id="rId27" Type="http://schemas.openxmlformats.org/officeDocument/2006/relationships/font" Target="fonts/Merriweather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d6404368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d6404368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d6404368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d6404368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f85563e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f85563e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d6404368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d6404368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d6404368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d6404368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d6404368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d6404368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7f11abb2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7f11abb2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d6404368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d6404368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7f11ab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7f11ab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d640436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d640436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11abb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11abb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7f11abb2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7f11abb2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d6404368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d6404368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6404368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6404368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d6404368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d6404368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491600" y="451025"/>
            <a:ext cx="5547300" cy="165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rgbClr val="24292F"/>
                </a:solidFill>
                <a:latin typeface="Merriweather"/>
                <a:ea typeface="Merriweather"/>
                <a:cs typeface="Merriweather"/>
                <a:sym typeface="Merriweather"/>
              </a:rPr>
              <a:t>Final project</a:t>
            </a:r>
            <a:r>
              <a:rPr lang="es" sz="2495">
                <a:solidFill>
                  <a:srgbClr val="24292F"/>
                </a:solidFill>
                <a:latin typeface="Merriweather"/>
                <a:ea typeface="Merriweather"/>
                <a:cs typeface="Merriweather"/>
                <a:sym typeface="Merriweather"/>
              </a:rPr>
              <a:t>: analysis of obstetric violence experienced by women based on the ENDIREH 2021 survey</a:t>
            </a:r>
            <a:endParaRPr sz="2805">
              <a:latin typeface="Merriweather"/>
              <a:ea typeface="Merriweather"/>
              <a:cs typeface="Merriweather"/>
              <a:sym typeface="Merriweather"/>
            </a:endParaRPr>
          </a:p>
        </p:txBody>
      </p:sp>
      <p:sp>
        <p:nvSpPr>
          <p:cNvPr id="65" name="Google Shape;65;p13"/>
          <p:cNvSpPr txBox="1"/>
          <p:nvPr/>
        </p:nvSpPr>
        <p:spPr>
          <a:xfrm>
            <a:off x="6325500" y="4152600"/>
            <a:ext cx="2564400" cy="895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Daniel Sañudo Rivera</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Cristina González Zorrilla </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Mónica Alvarez Estrada</a:t>
            </a:r>
            <a:endParaRPr>
              <a:solidFill>
                <a:schemeClr val="lt1"/>
              </a:solidFill>
              <a:latin typeface="Merriweather Light"/>
              <a:ea typeface="Merriweather Light"/>
              <a:cs typeface="Merriweather Light"/>
              <a:sym typeface="Merriweather Light"/>
            </a:endParaRPr>
          </a:p>
        </p:txBody>
      </p:sp>
      <p:sp>
        <p:nvSpPr>
          <p:cNvPr id="66" name="Google Shape;66;p13"/>
          <p:cNvSpPr txBox="1"/>
          <p:nvPr/>
        </p:nvSpPr>
        <p:spPr>
          <a:xfrm>
            <a:off x="491600" y="4364625"/>
            <a:ext cx="3071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Data Analytics Bootcamp 2022</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Tecnológico de Monterrey </a:t>
            </a:r>
            <a:endParaRPr>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24" name="Google Shape;124;p22"/>
          <p:cNvSpPr txBox="1"/>
          <p:nvPr/>
        </p:nvSpPr>
        <p:spPr>
          <a:xfrm>
            <a:off x="222475" y="1461650"/>
            <a:ext cx="8699100" cy="37866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TB_SEC_IV</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basic information about the partner, husband, boyfriend or ex-partner of women who do not reside in the selected woman's household. It also provides information on the earned income of the woman and her partner, as well as other sources of income available to the woman. It delves into the assets and property owned by the persons residing in the dwelling, specifically the woman selected for the survey.</a:t>
            </a:r>
            <a:endParaRPr sz="15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TB_SEC_X</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information on obstetric care received by women aged 15-49 who had a pregnancy during the last five years.</a:t>
            </a:r>
            <a:endParaRPr sz="1500">
              <a:solidFill>
                <a:srgbClr val="24292F"/>
              </a:solidFill>
              <a:highlight>
                <a:srgbClr val="FFFFFF"/>
              </a:highlight>
              <a:latin typeface="Merriweather Light"/>
              <a:ea typeface="Merriweather Light"/>
              <a:cs typeface="Merriweather Light"/>
              <a:sym typeface="Merriweather Light"/>
            </a:endParaRPr>
          </a:p>
          <a:p>
            <a:pPr indent="0" lvl="0" marL="457200" rtl="0" algn="l">
              <a:lnSpc>
                <a:spcPct val="115000"/>
              </a:lnSpc>
              <a:spcBef>
                <a:spcPts val="1200"/>
              </a:spcBef>
              <a:spcAft>
                <a:spcPts val="1200"/>
              </a:spcAft>
              <a:buNone/>
            </a:pPr>
            <a:r>
              <a:t/>
            </a:r>
            <a:endParaRPr b="1" sz="2300">
              <a:solidFill>
                <a:schemeClr val="accent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2228125" y="182925"/>
            <a:ext cx="4247924" cy="4002975"/>
          </a:xfrm>
          <a:prstGeom prst="rect">
            <a:avLst/>
          </a:prstGeom>
          <a:noFill/>
          <a:ln>
            <a:noFill/>
          </a:ln>
        </p:spPr>
      </p:pic>
      <p:sp>
        <p:nvSpPr>
          <p:cNvPr id="130" name="Google Shape;130;p23"/>
          <p:cNvSpPr txBox="1"/>
          <p:nvPr>
            <p:ph idx="4294967295" type="title"/>
          </p:nvPr>
        </p:nvSpPr>
        <p:spPr>
          <a:xfrm>
            <a:off x="387925" y="44061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ERD</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used </a:t>
            </a:r>
            <a:r>
              <a:rPr lang="es" sz="2060">
                <a:solidFill>
                  <a:schemeClr val="lt1"/>
                </a:solidFill>
                <a:latin typeface="Merriweather"/>
                <a:ea typeface="Merriweather"/>
                <a:cs typeface="Merriweather"/>
                <a:sym typeface="Merriweather"/>
              </a:rPr>
              <a:t>ERD to discover the primary keys of each csv.</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used SQL to join the 5 csv´s.</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upload the csv to AWS.</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Using Random forest, we cleaned the data, erasing the columns that were not necessary for our database such as:</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2060">
                <a:solidFill>
                  <a:schemeClr val="lt1"/>
                </a:solidFill>
                <a:latin typeface="Merriweather"/>
                <a:ea typeface="Merriweather"/>
                <a:cs typeface="Merriweather"/>
                <a:sym typeface="Merriweather"/>
              </a:rPr>
              <a:t>- ID, sampling information and table structure.</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2060">
                <a:solidFill>
                  <a:schemeClr val="lt1"/>
                </a:solidFill>
                <a:latin typeface="Merriweather"/>
                <a:ea typeface="Merriweather"/>
                <a:cs typeface="Merriweather"/>
                <a:sym typeface="Merriweather"/>
              </a:rPr>
              <a:t>- We removed the women that did not had a pregnancy on the last 5 </a:t>
            </a:r>
            <a:r>
              <a:rPr lang="es" sz="2060">
                <a:solidFill>
                  <a:schemeClr val="lt1"/>
                </a:solidFill>
                <a:latin typeface="Merriweather"/>
                <a:ea typeface="Merriweather"/>
                <a:cs typeface="Merriweather"/>
                <a:sym typeface="Merriweather"/>
              </a:rPr>
              <a:t>years</a:t>
            </a:r>
            <a:r>
              <a:rPr lang="es" sz="2060">
                <a:solidFill>
                  <a:schemeClr val="lt1"/>
                </a:solidFill>
                <a:latin typeface="Merriweather"/>
                <a:ea typeface="Merriweather"/>
                <a:cs typeface="Merriweather"/>
                <a:sym typeface="Merriweather"/>
              </a:rPr>
              <a:t>.</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2060">
                <a:solidFill>
                  <a:schemeClr val="lt1"/>
                </a:solidFill>
                <a:latin typeface="Merriweather"/>
                <a:ea typeface="Merriweather"/>
                <a:cs typeface="Merriweather"/>
                <a:sym typeface="Merriweather"/>
              </a:rPr>
              <a:t>- Replace the blank spaces with a letter “b” to make sure this information is also considered. </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36" name="Google Shape;136;p24"/>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37" name="Google Shape;137;p24"/>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43" name="Google Shape;143;p25"/>
          <p:cNvPicPr preferRelativeResize="0"/>
          <p:nvPr/>
        </p:nvPicPr>
        <p:blipFill rotWithShape="1">
          <a:blip r:embed="rId3">
            <a:alphaModFix/>
          </a:blip>
          <a:srcRect b="0" l="3848" r="2963" t="0"/>
          <a:stretch/>
        </p:blipFill>
        <p:spPr>
          <a:xfrm>
            <a:off x="182775" y="2206950"/>
            <a:ext cx="3279700" cy="2936550"/>
          </a:xfrm>
          <a:prstGeom prst="rect">
            <a:avLst/>
          </a:prstGeom>
          <a:noFill/>
          <a:ln>
            <a:noFill/>
          </a:ln>
        </p:spPr>
      </p:pic>
      <p:pic>
        <p:nvPicPr>
          <p:cNvPr id="144" name="Google Shape;144;p25"/>
          <p:cNvPicPr preferRelativeResize="0"/>
          <p:nvPr/>
        </p:nvPicPr>
        <p:blipFill>
          <a:blip r:embed="rId4">
            <a:alphaModFix/>
          </a:blip>
          <a:stretch>
            <a:fillRect/>
          </a:stretch>
        </p:blipFill>
        <p:spPr>
          <a:xfrm>
            <a:off x="4198025" y="3027049"/>
            <a:ext cx="4505351" cy="186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50" name="Google Shape;150;p26"/>
          <p:cNvPicPr preferRelativeResize="0"/>
          <p:nvPr/>
        </p:nvPicPr>
        <p:blipFill rotWithShape="1">
          <a:blip r:embed="rId3">
            <a:alphaModFix/>
          </a:blip>
          <a:srcRect b="0" l="0" r="0" t="2837"/>
          <a:stretch/>
        </p:blipFill>
        <p:spPr>
          <a:xfrm>
            <a:off x="182775" y="1903100"/>
            <a:ext cx="4523900" cy="2199950"/>
          </a:xfrm>
          <a:prstGeom prst="rect">
            <a:avLst/>
          </a:prstGeom>
          <a:noFill/>
          <a:ln>
            <a:noFill/>
          </a:ln>
        </p:spPr>
      </p:pic>
      <p:pic>
        <p:nvPicPr>
          <p:cNvPr id="151" name="Google Shape;151;p26"/>
          <p:cNvPicPr preferRelativeResize="0"/>
          <p:nvPr/>
        </p:nvPicPr>
        <p:blipFill rotWithShape="1">
          <a:blip r:embed="rId4">
            <a:alphaModFix/>
          </a:blip>
          <a:srcRect b="0" l="0" r="0" t="3194"/>
          <a:stretch/>
        </p:blipFill>
        <p:spPr>
          <a:xfrm>
            <a:off x="4495800" y="1861701"/>
            <a:ext cx="4523900" cy="224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57" name="Google Shape;157;p27"/>
          <p:cNvPicPr preferRelativeResize="0"/>
          <p:nvPr/>
        </p:nvPicPr>
        <p:blipFill>
          <a:blip r:embed="rId3">
            <a:alphaModFix/>
          </a:blip>
          <a:stretch>
            <a:fillRect/>
          </a:stretch>
        </p:blipFill>
        <p:spPr>
          <a:xfrm>
            <a:off x="371350" y="2143150"/>
            <a:ext cx="4480675" cy="2507150"/>
          </a:xfrm>
          <a:prstGeom prst="rect">
            <a:avLst/>
          </a:prstGeom>
          <a:noFill/>
          <a:ln>
            <a:noFill/>
          </a:ln>
        </p:spPr>
      </p:pic>
      <p:pic>
        <p:nvPicPr>
          <p:cNvPr id="158" name="Google Shape;158;p27"/>
          <p:cNvPicPr preferRelativeResize="0"/>
          <p:nvPr/>
        </p:nvPicPr>
        <p:blipFill>
          <a:blip r:embed="rId4">
            <a:alphaModFix/>
          </a:blip>
          <a:stretch>
            <a:fillRect/>
          </a:stretch>
        </p:blipFill>
        <p:spPr>
          <a:xfrm>
            <a:off x="5384625" y="3027775"/>
            <a:ext cx="3318743" cy="15196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4294967295" type="title"/>
          </p:nvPr>
        </p:nvSpPr>
        <p:spPr>
          <a:xfrm>
            <a:off x="387925" y="44061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Storyboard</a:t>
            </a:r>
            <a:endParaRPr>
              <a:solidFill>
                <a:schemeClr val="lt1"/>
              </a:solidFill>
            </a:endParaRPr>
          </a:p>
        </p:txBody>
      </p:sp>
      <p:sp>
        <p:nvSpPr>
          <p:cNvPr id="164" name="Google Shape;164;p28"/>
          <p:cNvSpPr txBox="1"/>
          <p:nvPr/>
        </p:nvSpPr>
        <p:spPr>
          <a:xfrm>
            <a:off x="3232350" y="1274550"/>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5</a:t>
            </a:r>
            <a:r>
              <a:rPr lang="es">
                <a:latin typeface="Roboto"/>
                <a:ea typeface="Roboto"/>
                <a:cs typeface="Roboto"/>
                <a:sym typeface="Roboto"/>
              </a:rPr>
              <a:t>. Percentage of Obstetric violence responses.</a:t>
            </a:r>
            <a:endParaRPr>
              <a:latin typeface="Roboto"/>
              <a:ea typeface="Roboto"/>
              <a:cs typeface="Roboto"/>
              <a:sym typeface="Roboto"/>
            </a:endParaRPr>
          </a:p>
        </p:txBody>
      </p:sp>
      <p:sp>
        <p:nvSpPr>
          <p:cNvPr id="165" name="Google Shape;165;p28"/>
          <p:cNvSpPr txBox="1"/>
          <p:nvPr/>
        </p:nvSpPr>
        <p:spPr>
          <a:xfrm>
            <a:off x="6225100" y="1274550"/>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6</a:t>
            </a:r>
            <a:r>
              <a:rPr lang="es">
                <a:latin typeface="Roboto"/>
                <a:ea typeface="Roboto"/>
                <a:cs typeface="Roboto"/>
                <a:sym typeface="Roboto"/>
              </a:rPr>
              <a:t>. Table of obstetric violence by federal entity.</a:t>
            </a:r>
            <a:endParaRPr>
              <a:latin typeface="Roboto"/>
              <a:ea typeface="Roboto"/>
              <a:cs typeface="Roboto"/>
              <a:sym typeface="Roboto"/>
            </a:endParaRPr>
          </a:p>
        </p:txBody>
      </p:sp>
      <p:sp>
        <p:nvSpPr>
          <p:cNvPr id="166" name="Google Shape;166;p28"/>
          <p:cNvSpPr txBox="1"/>
          <p:nvPr/>
        </p:nvSpPr>
        <p:spPr>
          <a:xfrm>
            <a:off x="239600" y="2343150"/>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7</a:t>
            </a:r>
            <a:r>
              <a:rPr lang="es">
                <a:latin typeface="Roboto"/>
                <a:ea typeface="Roboto"/>
                <a:cs typeface="Roboto"/>
                <a:sym typeface="Roboto"/>
              </a:rPr>
              <a:t>. Graph of obstetric violence by Federal Entity.</a:t>
            </a:r>
            <a:endParaRPr>
              <a:latin typeface="Roboto"/>
              <a:ea typeface="Roboto"/>
              <a:cs typeface="Roboto"/>
              <a:sym typeface="Roboto"/>
            </a:endParaRPr>
          </a:p>
        </p:txBody>
      </p:sp>
      <p:sp>
        <p:nvSpPr>
          <p:cNvPr id="167" name="Google Shape;167;p28"/>
          <p:cNvSpPr txBox="1"/>
          <p:nvPr/>
        </p:nvSpPr>
        <p:spPr>
          <a:xfrm>
            <a:off x="3232350" y="2343150"/>
            <a:ext cx="26793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8</a:t>
            </a:r>
            <a:r>
              <a:rPr lang="es">
                <a:latin typeface="Roboto"/>
                <a:ea typeface="Roboto"/>
                <a:cs typeface="Roboto"/>
                <a:sym typeface="Roboto"/>
              </a:rPr>
              <a:t>. Tables with Obstetric Violence according socioeconomic level</a:t>
            </a:r>
            <a:endParaRPr>
              <a:latin typeface="Roboto"/>
              <a:ea typeface="Roboto"/>
              <a:cs typeface="Roboto"/>
              <a:sym typeface="Roboto"/>
            </a:endParaRPr>
          </a:p>
        </p:txBody>
      </p:sp>
      <p:sp>
        <p:nvSpPr>
          <p:cNvPr id="168" name="Google Shape;168;p28"/>
          <p:cNvSpPr txBox="1"/>
          <p:nvPr/>
        </p:nvSpPr>
        <p:spPr>
          <a:xfrm>
            <a:off x="235475" y="3482488"/>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10</a:t>
            </a:r>
            <a:r>
              <a:rPr lang="es">
                <a:latin typeface="Roboto"/>
                <a:ea typeface="Roboto"/>
                <a:cs typeface="Roboto"/>
                <a:sym typeface="Roboto"/>
              </a:rPr>
              <a:t>. Graph obstetric violence according to escolarity</a:t>
            </a:r>
            <a:endParaRPr>
              <a:latin typeface="Roboto"/>
              <a:ea typeface="Roboto"/>
              <a:cs typeface="Roboto"/>
              <a:sym typeface="Roboto"/>
            </a:endParaRPr>
          </a:p>
        </p:txBody>
      </p:sp>
      <p:sp>
        <p:nvSpPr>
          <p:cNvPr id="169" name="Google Shape;169;p28"/>
          <p:cNvSpPr txBox="1"/>
          <p:nvPr/>
        </p:nvSpPr>
        <p:spPr>
          <a:xfrm>
            <a:off x="6225100" y="2255975"/>
            <a:ext cx="26793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9</a:t>
            </a:r>
            <a:r>
              <a:rPr lang="es">
                <a:latin typeface="Roboto"/>
                <a:ea typeface="Roboto"/>
                <a:cs typeface="Roboto"/>
                <a:sym typeface="Roboto"/>
              </a:rPr>
              <a:t>. Tables with Obstetric Violence with women’s relationship status. </a:t>
            </a:r>
            <a:endParaRPr>
              <a:latin typeface="Roboto"/>
              <a:ea typeface="Roboto"/>
              <a:cs typeface="Roboto"/>
              <a:sym typeface="Roboto"/>
            </a:endParaRPr>
          </a:p>
        </p:txBody>
      </p:sp>
      <p:sp>
        <p:nvSpPr>
          <p:cNvPr id="170" name="Google Shape;170;p28"/>
          <p:cNvSpPr txBox="1"/>
          <p:nvPr/>
        </p:nvSpPr>
        <p:spPr>
          <a:xfrm>
            <a:off x="235475" y="288925"/>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1. Brief intro about Obstetric Violence.</a:t>
            </a:r>
            <a:endParaRPr>
              <a:latin typeface="Roboto"/>
              <a:ea typeface="Roboto"/>
              <a:cs typeface="Roboto"/>
              <a:sym typeface="Roboto"/>
            </a:endParaRPr>
          </a:p>
        </p:txBody>
      </p:sp>
      <p:sp>
        <p:nvSpPr>
          <p:cNvPr id="171" name="Google Shape;171;p28"/>
          <p:cNvSpPr txBox="1"/>
          <p:nvPr/>
        </p:nvSpPr>
        <p:spPr>
          <a:xfrm>
            <a:off x="3232350" y="288925"/>
            <a:ext cx="2679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2. Data exploration Phase</a:t>
            </a:r>
            <a:endParaRPr>
              <a:latin typeface="Roboto"/>
              <a:ea typeface="Roboto"/>
              <a:cs typeface="Roboto"/>
              <a:sym typeface="Roboto"/>
            </a:endParaRPr>
          </a:p>
        </p:txBody>
      </p:sp>
      <p:sp>
        <p:nvSpPr>
          <p:cNvPr id="172" name="Google Shape;172;p28"/>
          <p:cNvSpPr txBox="1"/>
          <p:nvPr/>
        </p:nvSpPr>
        <p:spPr>
          <a:xfrm>
            <a:off x="6229225" y="288925"/>
            <a:ext cx="2679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3</a:t>
            </a:r>
            <a:r>
              <a:rPr lang="es">
                <a:latin typeface="Roboto"/>
                <a:ea typeface="Roboto"/>
                <a:cs typeface="Roboto"/>
                <a:sym typeface="Roboto"/>
              </a:rPr>
              <a:t>. Tools used in the project.</a:t>
            </a:r>
            <a:endParaRPr>
              <a:latin typeface="Roboto"/>
              <a:ea typeface="Roboto"/>
              <a:cs typeface="Roboto"/>
              <a:sym typeface="Roboto"/>
            </a:endParaRPr>
          </a:p>
        </p:txBody>
      </p:sp>
      <p:sp>
        <p:nvSpPr>
          <p:cNvPr id="173" name="Google Shape;173;p28"/>
          <p:cNvSpPr txBox="1"/>
          <p:nvPr/>
        </p:nvSpPr>
        <p:spPr>
          <a:xfrm>
            <a:off x="239600" y="1274538"/>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4</a:t>
            </a:r>
            <a:r>
              <a:rPr lang="es">
                <a:latin typeface="Roboto"/>
                <a:ea typeface="Roboto"/>
                <a:cs typeface="Roboto"/>
                <a:sym typeface="Roboto"/>
              </a:rPr>
              <a:t>. Questions about our investigation. </a:t>
            </a:r>
            <a:endParaRPr>
              <a:latin typeface="Roboto"/>
              <a:ea typeface="Roboto"/>
              <a:cs typeface="Roboto"/>
              <a:sym typeface="Roboto"/>
            </a:endParaRPr>
          </a:p>
        </p:txBody>
      </p:sp>
      <p:sp>
        <p:nvSpPr>
          <p:cNvPr id="174" name="Google Shape;174;p28"/>
          <p:cNvSpPr txBox="1"/>
          <p:nvPr/>
        </p:nvSpPr>
        <p:spPr>
          <a:xfrm>
            <a:off x="3232350" y="3482500"/>
            <a:ext cx="2679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10</a:t>
            </a:r>
            <a:r>
              <a:rPr lang="es">
                <a:latin typeface="Roboto"/>
                <a:ea typeface="Roboto"/>
                <a:cs typeface="Roboto"/>
                <a:sym typeface="Roboto"/>
              </a:rPr>
              <a:t>. Conclusion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idx="1" type="body"/>
          </p:nvPr>
        </p:nvSpPr>
        <p:spPr>
          <a:xfrm>
            <a:off x="676200" y="318525"/>
            <a:ext cx="7791600" cy="140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770"/>
              <a:buNone/>
            </a:pPr>
            <a:r>
              <a:rPr b="1" lang="es" sz="1760">
                <a:solidFill>
                  <a:srgbClr val="000000"/>
                </a:solidFill>
                <a:latin typeface="Merriweather"/>
                <a:ea typeface="Merriweather"/>
                <a:cs typeface="Merriweather"/>
                <a:sym typeface="Merriweather"/>
              </a:rPr>
              <a:t>Violence against women</a:t>
            </a:r>
            <a:r>
              <a:rPr lang="es" sz="1760">
                <a:solidFill>
                  <a:srgbClr val="000000"/>
                </a:solidFill>
                <a:latin typeface="Merriweather Light"/>
                <a:ea typeface="Merriweather Light"/>
                <a:cs typeface="Merriweather Light"/>
                <a:sym typeface="Merriweather Light"/>
              </a:rPr>
              <a:t> is one of the extreme forms in which inequality is manifested against the essential rights of women. To address this problem, its quantification is indispensable, and so is the existence of reliable and comparable statistics and indicators.</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SzPts val="770"/>
              <a:buNone/>
            </a:pPr>
            <a:r>
              <a:rPr lang="es" sz="1760">
                <a:solidFill>
                  <a:srgbClr val="000000"/>
                </a:solidFill>
                <a:latin typeface="Merriweather Light"/>
                <a:ea typeface="Merriweather Light"/>
                <a:cs typeface="Merriweather Light"/>
                <a:sym typeface="Merriweather Light"/>
              </a:rPr>
              <a:t>Therefore, in Mexico, </a:t>
            </a:r>
            <a:r>
              <a:rPr b="1" lang="es" sz="1760">
                <a:solidFill>
                  <a:srgbClr val="000000"/>
                </a:solidFill>
                <a:latin typeface="Merriweather"/>
                <a:ea typeface="Merriweather"/>
                <a:cs typeface="Merriweather"/>
                <a:sym typeface="Merriweather"/>
              </a:rPr>
              <a:t>statistical projects</a:t>
            </a:r>
            <a:r>
              <a:rPr lang="es" sz="1760">
                <a:solidFill>
                  <a:srgbClr val="000000"/>
                </a:solidFill>
                <a:latin typeface="Merriweather Light"/>
                <a:ea typeface="Merriweather Light"/>
                <a:cs typeface="Merriweather Light"/>
                <a:sym typeface="Merriweather Light"/>
              </a:rPr>
              <a:t> have been conducted to get a better understanding of the phenomenon of violence against women, its characteristics and magnitude.</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rPr lang="es" sz="1760">
                <a:solidFill>
                  <a:srgbClr val="000000"/>
                </a:solidFill>
                <a:latin typeface="Merriweather Light"/>
                <a:ea typeface="Merriweather Light"/>
                <a:cs typeface="Merriweather Light"/>
                <a:sym typeface="Merriweather Light"/>
              </a:rPr>
              <a:t>For the final project we decided to address gender violence, specifically </a:t>
            </a:r>
            <a:r>
              <a:rPr b="1" lang="es" sz="1760">
                <a:solidFill>
                  <a:srgbClr val="000000"/>
                </a:solidFill>
                <a:latin typeface="Merriweather"/>
                <a:ea typeface="Merriweather"/>
                <a:cs typeface="Merriweather"/>
                <a:sym typeface="Merriweather"/>
              </a:rPr>
              <a:t>obstetric violence</a:t>
            </a:r>
            <a:r>
              <a:rPr lang="es" sz="1760">
                <a:solidFill>
                  <a:srgbClr val="000000"/>
                </a:solidFill>
                <a:latin typeface="Merriweather Light"/>
                <a:ea typeface="Merriweather Light"/>
                <a:cs typeface="Merriweather Light"/>
                <a:sym typeface="Merriweather Light"/>
              </a:rPr>
              <a:t>, i.e. any type of violence, both verbal and physical, that women experience during pregnancy.</a:t>
            </a:r>
            <a:endParaRPr sz="900">
              <a:solidFill>
                <a:srgbClr val="000000"/>
              </a:solidFill>
              <a:highlight>
                <a:srgbClr val="FFFFFF"/>
              </a:highlight>
              <a:latin typeface="Merriweather Light"/>
              <a:ea typeface="Merriweather Light"/>
              <a:cs typeface="Merriweather Light"/>
              <a:sym typeface="Merriweather 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72" name="Google Shape;72;p14"/>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14"/>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subTitle"/>
          </p:nvPr>
        </p:nvSpPr>
        <p:spPr>
          <a:xfrm>
            <a:off x="226599" y="1349125"/>
            <a:ext cx="6981300" cy="5412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None/>
            </a:pPr>
            <a:r>
              <a:rPr lang="es" sz="1800">
                <a:solidFill>
                  <a:srgbClr val="24292F"/>
                </a:solidFill>
                <a:latin typeface="Merriweather"/>
                <a:ea typeface="Merriweather"/>
                <a:cs typeface="Merriweather"/>
                <a:sym typeface="Merriweather"/>
              </a:rPr>
              <a:t>National Survey on the Dynamics of Household Relationships</a:t>
            </a:r>
            <a:endParaRPr sz="2200">
              <a:latin typeface="Merriweather"/>
              <a:ea typeface="Merriweather"/>
              <a:cs typeface="Merriweather"/>
              <a:sym typeface="Merriweather"/>
            </a:endParaRPr>
          </a:p>
        </p:txBody>
      </p:sp>
      <p:pic>
        <p:nvPicPr>
          <p:cNvPr id="79" name="Google Shape;79;p15"/>
          <p:cNvPicPr preferRelativeResize="0"/>
          <p:nvPr/>
        </p:nvPicPr>
        <p:blipFill rotWithShape="1">
          <a:blip r:embed="rId3">
            <a:alphaModFix/>
          </a:blip>
          <a:srcRect b="13299" l="0" r="0" t="0"/>
          <a:stretch/>
        </p:blipFill>
        <p:spPr>
          <a:xfrm>
            <a:off x="183625" y="208813"/>
            <a:ext cx="2989875" cy="1181075"/>
          </a:xfrm>
          <a:prstGeom prst="rect">
            <a:avLst/>
          </a:prstGeom>
          <a:noFill/>
          <a:ln>
            <a:noFill/>
          </a:ln>
        </p:spPr>
      </p:pic>
      <p:pic>
        <p:nvPicPr>
          <p:cNvPr id="80" name="Google Shape;80;p15"/>
          <p:cNvPicPr preferRelativeResize="0"/>
          <p:nvPr/>
        </p:nvPicPr>
        <p:blipFill>
          <a:blip r:embed="rId4">
            <a:alphaModFix/>
          </a:blip>
          <a:stretch>
            <a:fillRect/>
          </a:stretch>
        </p:blipFill>
        <p:spPr>
          <a:xfrm>
            <a:off x="7504900" y="208825"/>
            <a:ext cx="1299225" cy="135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57950" y="420275"/>
            <a:ext cx="3974100" cy="42621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b="1" lang="es" sz="1800">
                <a:solidFill>
                  <a:srgbClr val="24292F"/>
                </a:solidFill>
                <a:highlight>
                  <a:schemeClr val="lt1"/>
                </a:highlight>
                <a:latin typeface="Merriweather"/>
                <a:ea typeface="Merriweather"/>
                <a:cs typeface="Merriweather"/>
                <a:sym typeface="Merriweather"/>
              </a:rPr>
              <a:t>ENDIREH</a:t>
            </a:r>
            <a:r>
              <a:rPr lang="es" sz="1800">
                <a:solidFill>
                  <a:srgbClr val="24292F"/>
                </a:solidFill>
                <a:highlight>
                  <a:schemeClr val="lt1"/>
                </a:highlight>
                <a:latin typeface="Merriweather Light"/>
                <a:ea typeface="Merriweather Light"/>
                <a:cs typeface="Merriweather Light"/>
                <a:sym typeface="Merriweather Light"/>
              </a:rPr>
              <a:t> offers information of the situation of violence experienced by women in Mexico.</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1200"/>
              </a:spcAft>
              <a:buNone/>
            </a:pPr>
            <a:r>
              <a:rPr lang="es" sz="1800">
                <a:solidFill>
                  <a:srgbClr val="24292F"/>
                </a:solidFill>
                <a:highlight>
                  <a:schemeClr val="lt1"/>
                </a:highlight>
                <a:latin typeface="Merriweather Light"/>
                <a:ea typeface="Merriweather Light"/>
                <a:cs typeface="Merriweather Light"/>
                <a:sym typeface="Merriweather Light"/>
              </a:rPr>
              <a:t>It has public information on the experiences of physical, economic, sexual, emotional and patrimonial violence that women 15 years and older faced in the different areas of their lives (intimate partner, family, school, work and community)</a:t>
            </a:r>
            <a:endParaRPr sz="1900">
              <a:solidFill>
                <a:srgbClr val="24292F"/>
              </a:solidFill>
              <a:highlight>
                <a:schemeClr val="lt1"/>
              </a:highlight>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7"/>
          <p:cNvSpPr txBox="1"/>
          <p:nvPr>
            <p:ph idx="1" type="body"/>
          </p:nvPr>
        </p:nvSpPr>
        <p:spPr>
          <a:xfrm>
            <a:off x="685425" y="468975"/>
            <a:ext cx="7791600" cy="31056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s" sz="1760">
                <a:solidFill>
                  <a:srgbClr val="000000"/>
                </a:solidFill>
                <a:latin typeface="Merriweather"/>
                <a:ea typeface="Merriweather"/>
                <a:cs typeface="Merriweather"/>
                <a:sym typeface="Merriweather"/>
              </a:rPr>
              <a:t>Description of the data</a:t>
            </a:r>
            <a:r>
              <a:rPr lang="es" sz="1760">
                <a:solidFill>
                  <a:srgbClr val="000000"/>
                </a:solidFill>
                <a:latin typeface="Merriweather Light"/>
                <a:ea typeface="Merriweather Light"/>
                <a:cs typeface="Merriweather Light"/>
                <a:sym typeface="Merriweather Light"/>
              </a:rPr>
              <a:t>:</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120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Conducted every </a:t>
            </a:r>
            <a:r>
              <a:rPr b="1" lang="es" sz="1760">
                <a:solidFill>
                  <a:srgbClr val="000000"/>
                </a:solidFill>
                <a:latin typeface="Merriweather"/>
                <a:ea typeface="Merriweather"/>
                <a:cs typeface="Merriweather"/>
                <a:sym typeface="Merriweather"/>
              </a:rPr>
              <a:t>5 years</a:t>
            </a:r>
            <a:endParaRPr b="1" sz="1760">
              <a:solidFill>
                <a:srgbClr val="000000"/>
              </a:solidFill>
              <a:latin typeface="Merriweather"/>
              <a:ea typeface="Merriweather"/>
              <a:cs typeface="Merriweather"/>
              <a:sym typeface="Merriweather"/>
            </a:endParaRPr>
          </a:p>
          <a:p>
            <a:pPr indent="-340360" lvl="0" marL="457200" rtl="0" algn="just">
              <a:lnSpc>
                <a:spcPct val="200000"/>
              </a:lnSpc>
              <a:spcBef>
                <a:spcPts val="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Representative at the </a:t>
            </a:r>
            <a:r>
              <a:rPr b="1" lang="es" sz="1760">
                <a:solidFill>
                  <a:srgbClr val="000000"/>
                </a:solidFill>
                <a:latin typeface="Merriweather"/>
                <a:ea typeface="Merriweather"/>
                <a:cs typeface="Merriweather"/>
                <a:sym typeface="Merriweather"/>
              </a:rPr>
              <a:t>national</a:t>
            </a:r>
            <a:r>
              <a:rPr lang="es" sz="1760">
                <a:solidFill>
                  <a:srgbClr val="000000"/>
                </a:solidFill>
                <a:latin typeface="Merriweather Light"/>
                <a:ea typeface="Merriweather Light"/>
                <a:cs typeface="Merriweather Light"/>
                <a:sym typeface="Merriweather Light"/>
              </a:rPr>
              <a:t> and </a:t>
            </a:r>
            <a:r>
              <a:rPr b="1" lang="es" sz="1760">
                <a:solidFill>
                  <a:srgbClr val="000000"/>
                </a:solidFill>
                <a:latin typeface="Merriweather"/>
                <a:ea typeface="Merriweather"/>
                <a:cs typeface="Merriweather"/>
                <a:sym typeface="Merriweather"/>
              </a:rPr>
              <a:t>federative</a:t>
            </a:r>
            <a:r>
              <a:rPr lang="es" sz="1760">
                <a:solidFill>
                  <a:srgbClr val="000000"/>
                </a:solidFill>
                <a:latin typeface="Merriweather Light"/>
                <a:ea typeface="Merriweather Light"/>
                <a:cs typeface="Merriweather Light"/>
                <a:sym typeface="Merriweather Light"/>
              </a:rPr>
              <a:t> levels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Sample size</a:t>
            </a:r>
            <a:r>
              <a:rPr lang="es" sz="1760">
                <a:solidFill>
                  <a:srgbClr val="000000"/>
                </a:solidFill>
                <a:latin typeface="Merriweather Light"/>
                <a:ea typeface="Merriweather Light"/>
                <a:cs typeface="Merriweather Light"/>
                <a:sym typeface="Merriweather Light"/>
              </a:rPr>
              <a:t>: 140,784 dwellings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Sampling scheme</a:t>
            </a:r>
            <a:r>
              <a:rPr lang="es" sz="1760">
                <a:solidFill>
                  <a:srgbClr val="000000"/>
                </a:solidFill>
                <a:latin typeface="Merriweather Light"/>
                <a:ea typeface="Merriweather Light"/>
                <a:cs typeface="Merriweather Light"/>
                <a:sym typeface="Merriweather Light"/>
              </a:rPr>
              <a:t>: probabilistic, three-stage, stratified and clustered</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Period</a:t>
            </a:r>
            <a:r>
              <a:rPr lang="es" sz="1760">
                <a:solidFill>
                  <a:srgbClr val="000000"/>
                </a:solidFill>
                <a:latin typeface="Merriweather Light"/>
                <a:ea typeface="Merriweather Light"/>
                <a:cs typeface="Merriweather Light"/>
                <a:sym typeface="Merriweather Light"/>
              </a:rPr>
              <a:t>: </a:t>
            </a:r>
            <a:r>
              <a:rPr lang="es" sz="1760">
                <a:solidFill>
                  <a:srgbClr val="000000"/>
                </a:solidFill>
                <a:latin typeface="Merriweather Light"/>
                <a:ea typeface="Merriweather Light"/>
                <a:cs typeface="Merriweather Light"/>
                <a:sym typeface="Merriweather Light"/>
              </a:rPr>
              <a:t>october</a:t>
            </a:r>
            <a:r>
              <a:rPr lang="es" sz="1760">
                <a:solidFill>
                  <a:srgbClr val="000000"/>
                </a:solidFill>
                <a:latin typeface="Merriweather Light"/>
                <a:ea typeface="Merriweather Light"/>
                <a:cs typeface="Merriweather Light"/>
                <a:sym typeface="Merriweather Light"/>
              </a:rPr>
              <a:t> 4 to november 30, 2021</a:t>
            </a:r>
            <a:endParaRPr sz="1760">
              <a:solidFill>
                <a:srgbClr val="000000"/>
              </a:solidFill>
              <a:latin typeface="Merriweather Light"/>
              <a:ea typeface="Merriweather Light"/>
              <a:cs typeface="Merriweather Light"/>
              <a:sym typeface="Merriweather Light"/>
            </a:endParaRPr>
          </a:p>
          <a:p>
            <a:pPr indent="0" lvl="0" marL="457200" rtl="0" algn="just">
              <a:lnSpc>
                <a:spcPct val="150000"/>
              </a:lnSpc>
              <a:spcBef>
                <a:spcPts val="1200"/>
              </a:spcBef>
              <a:spcAft>
                <a:spcPts val="0"/>
              </a:spcAft>
              <a:buNone/>
            </a:pPr>
            <a:r>
              <a:t/>
            </a:r>
            <a:endParaRPr b="1" sz="176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91" name="Google Shape;91;p17"/>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7"/>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763075" y="838350"/>
            <a:ext cx="6694200" cy="123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800" u="sng"/>
              <a:t>Obstetric violence</a:t>
            </a:r>
            <a:endParaRPr sz="4800" u="sng"/>
          </a:p>
        </p:txBody>
      </p:sp>
      <p:sp>
        <p:nvSpPr>
          <p:cNvPr id="98" name="Google Shape;98;p18"/>
          <p:cNvSpPr txBox="1"/>
          <p:nvPr>
            <p:ph idx="1" type="body"/>
          </p:nvPr>
        </p:nvSpPr>
        <p:spPr>
          <a:xfrm>
            <a:off x="2596925" y="2100450"/>
            <a:ext cx="5334900" cy="112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latin typeface="Merriweather Light"/>
                <a:ea typeface="Merriweather Light"/>
                <a:cs typeface="Merriweather Light"/>
                <a:sym typeface="Merriweather Light"/>
              </a:rPr>
              <a:t>Since 2016 edition, the ENDIREH has added 12 questions to refer to obstetric care. These questions are addressed to women 15 years and older, single or married, who have given birth in the last 5 years. </a:t>
            </a:r>
            <a:endParaRPr>
              <a:latin typeface="Merriweather Light"/>
              <a:ea typeface="Merriweather Light"/>
              <a:cs typeface="Merriweather Light"/>
              <a:sym typeface="Merriweath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596100" y="861050"/>
            <a:ext cx="7844400" cy="2635800"/>
          </a:xfrm>
          <a:prstGeom prst="rect">
            <a:avLst/>
          </a:prstGeom>
        </p:spPr>
        <p:txBody>
          <a:bodyPr anchorCtr="0" anchor="t" bIns="91425" lIns="91425" spcFirstLastPara="1" rIns="91425" wrap="square" tIns="91425">
            <a:noAutofit/>
          </a:bodyPr>
          <a:lstStyle/>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What variables influence women to suffer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Women with partners are more likely to experience aggression from medical personnel?</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region they live related to being exposed to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socioeconomic level related to women who suffer obstetric violence?</a:t>
            </a:r>
            <a:endParaRPr sz="2060">
              <a:solidFill>
                <a:schemeClr val="lt1"/>
              </a:solidFill>
              <a:latin typeface="Merriweather Light"/>
              <a:ea typeface="Merriweather Light"/>
              <a:cs typeface="Merriweather Light"/>
              <a:sym typeface="Merriweather Light"/>
            </a:endParaRPr>
          </a:p>
        </p:txBody>
      </p:sp>
      <p:sp>
        <p:nvSpPr>
          <p:cNvPr id="104" name="Google Shape;104;p19"/>
          <p:cNvSpPr txBox="1"/>
          <p:nvPr>
            <p:ph idx="4294967295" type="subTitle"/>
          </p:nvPr>
        </p:nvSpPr>
        <p:spPr>
          <a:xfrm>
            <a:off x="538800" y="243300"/>
            <a:ext cx="5547300" cy="5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lang="es" sz="2495">
                <a:solidFill>
                  <a:schemeClr val="lt1"/>
                </a:solidFill>
                <a:latin typeface="Merriweather"/>
                <a:ea typeface="Merriweather"/>
                <a:cs typeface="Merriweather"/>
                <a:sym typeface="Merriweather"/>
              </a:rPr>
              <a:t>Questions:</a:t>
            </a:r>
            <a:endParaRPr sz="2805">
              <a:solidFill>
                <a:schemeClr val="lt1"/>
              </a:solidFill>
              <a:latin typeface="Merriweather"/>
              <a:ea typeface="Merriweather"/>
              <a:cs typeface="Merriweather"/>
              <a:sym typeface="Merriweather"/>
            </a:endParaRPr>
          </a:p>
        </p:txBody>
      </p:sp>
      <p:cxnSp>
        <p:nvCxnSpPr>
          <p:cNvPr id="105" name="Google Shape;105;p19"/>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After deciding the topic “Obstetric Violence”, we chose the databases that contain relevant information about it to start working on our project.</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make sure the csv’s contained important information about our chosen topic.</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reviewed the formatting of the survey responses making sure they were useful for our investigation. </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11" name="Google Shape;111;p20"/>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exploration phase:</a:t>
            </a:r>
            <a:endParaRPr b="1" sz="2805">
              <a:solidFill>
                <a:schemeClr val="lt1"/>
              </a:solidFill>
              <a:latin typeface="Merriweather"/>
              <a:ea typeface="Merriweather"/>
              <a:cs typeface="Merriweather"/>
              <a:sym typeface="Merriweather"/>
            </a:endParaRPr>
          </a:p>
        </p:txBody>
      </p:sp>
      <p:cxnSp>
        <p:nvCxnSpPr>
          <p:cNvPr id="112" name="Google Shape;112;p20"/>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68450" y="3290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18" name="Google Shape;118;p21"/>
          <p:cNvSpPr txBox="1"/>
          <p:nvPr/>
        </p:nvSpPr>
        <p:spPr>
          <a:xfrm>
            <a:off x="235500" y="1390650"/>
            <a:ext cx="8699100" cy="31938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TVIV</a:t>
            </a:r>
            <a:r>
              <a:rPr lang="es" sz="23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basic characteristics of the dwellings (services and goods available) as well as the number of persons usually residing there.</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TSDem</a:t>
            </a:r>
            <a:r>
              <a:rPr lang="es" sz="1700">
                <a:solidFill>
                  <a:srgbClr val="24292F"/>
                </a:solidFill>
                <a:highlight>
                  <a:srgbClr val="FFFFFF"/>
                </a:highlight>
                <a:latin typeface="Merriweather Light"/>
                <a:ea typeface="Merriweather Light"/>
                <a:cs typeface="Merriweather Light"/>
                <a:sym typeface="Merriweather Light"/>
              </a:rPr>
              <a:t>: contains the socio-demographic, economic and cultural characteristics of each of the persons residing in the dwelling.</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TB_SEC_III</a:t>
            </a:r>
            <a:r>
              <a:rPr lang="es" sz="22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information that identifies the women who are 15 years old and older who reside in the dwelling, and verifies the marital status of the respondent.</a:t>
            </a:r>
            <a:endParaRPr sz="1200">
              <a:solidFill>
                <a:srgbClr val="24292F"/>
              </a:solidFill>
              <a:highlight>
                <a:srgbClr val="FFFFFF"/>
              </a:highlight>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