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Light"/>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Ligh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Light-boldItalic.fntdata"/><Relationship Id="rId30" Type="http://schemas.openxmlformats.org/officeDocument/2006/relationships/font" Target="fonts/MerriweatherLight-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d6404368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d6404368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d6404368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d6404368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f85563e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f85563e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d64043685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d64043685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d64043685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d64043685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d6404368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d6404368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d64043685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d64043685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d64043685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d64043685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d64043685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d64043685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d6404368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d6404368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7f11abb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7f11ab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d6404368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d6404368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7f11abb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7f11abb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7f11abb2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7f11abb2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d6404368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d6404368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d6404368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d6404368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d6404368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d6404368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491600" y="451025"/>
            <a:ext cx="5547300" cy="165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rgbClr val="24292F"/>
                </a:solidFill>
                <a:latin typeface="Merriweather"/>
                <a:ea typeface="Merriweather"/>
                <a:cs typeface="Merriweather"/>
                <a:sym typeface="Merriweather"/>
              </a:rPr>
              <a:t>Final project</a:t>
            </a:r>
            <a:r>
              <a:rPr lang="es" sz="2495">
                <a:solidFill>
                  <a:srgbClr val="24292F"/>
                </a:solidFill>
                <a:latin typeface="Merriweather"/>
                <a:ea typeface="Merriweather"/>
                <a:cs typeface="Merriweather"/>
                <a:sym typeface="Merriweather"/>
              </a:rPr>
              <a:t>: analysis of obstetric violence experienced by women based on the ENDIREH 2021 survey</a:t>
            </a:r>
            <a:endParaRPr sz="2805">
              <a:latin typeface="Merriweather"/>
              <a:ea typeface="Merriweather"/>
              <a:cs typeface="Merriweather"/>
              <a:sym typeface="Merriweather"/>
            </a:endParaRPr>
          </a:p>
        </p:txBody>
      </p:sp>
      <p:sp>
        <p:nvSpPr>
          <p:cNvPr id="65" name="Google Shape;65;p13"/>
          <p:cNvSpPr txBox="1"/>
          <p:nvPr/>
        </p:nvSpPr>
        <p:spPr>
          <a:xfrm>
            <a:off x="6325500" y="4152600"/>
            <a:ext cx="2564400" cy="895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Daniel Sañudo Rivera</a:t>
            </a:r>
            <a:endParaRPr>
              <a:solidFill>
                <a:schemeClr val="lt1"/>
              </a:solidFill>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Cristina González Zorrilla </a:t>
            </a:r>
            <a:endParaRPr>
              <a:solidFill>
                <a:schemeClr val="lt1"/>
              </a:solidFill>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Mónica Alvarez Estrada</a:t>
            </a:r>
            <a:endParaRPr>
              <a:solidFill>
                <a:schemeClr val="lt1"/>
              </a:solidFill>
              <a:latin typeface="Merriweather Light"/>
              <a:ea typeface="Merriweather Light"/>
              <a:cs typeface="Merriweather Light"/>
              <a:sym typeface="Merriweather Light"/>
            </a:endParaRPr>
          </a:p>
        </p:txBody>
      </p:sp>
      <p:sp>
        <p:nvSpPr>
          <p:cNvPr id="66" name="Google Shape;66;p13"/>
          <p:cNvSpPr txBox="1"/>
          <p:nvPr/>
        </p:nvSpPr>
        <p:spPr>
          <a:xfrm>
            <a:off x="491600" y="4364625"/>
            <a:ext cx="3071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Data Analytics Bootcamp 2022</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Tecnológico de Monterrey </a:t>
            </a:r>
            <a:endParaRPr>
              <a:solidFill>
                <a:schemeClr val="lt1"/>
              </a:solidFill>
              <a:latin typeface="Merriweather Light"/>
              <a:ea typeface="Merriweather Light"/>
              <a:cs typeface="Merriweather Light"/>
              <a:sym typeface="Merriweather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Tables</a:t>
            </a:r>
            <a:endParaRPr/>
          </a:p>
        </p:txBody>
      </p:sp>
      <p:sp>
        <p:nvSpPr>
          <p:cNvPr id="124" name="Google Shape;124;p22"/>
          <p:cNvSpPr txBox="1"/>
          <p:nvPr/>
        </p:nvSpPr>
        <p:spPr>
          <a:xfrm>
            <a:off x="222475" y="1461650"/>
            <a:ext cx="8699100" cy="37866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TB_SEC_IV</a:t>
            </a:r>
            <a:r>
              <a:rPr lang="es" sz="2200">
                <a:solidFill>
                  <a:schemeClr val="accent1"/>
                </a:solidFill>
                <a:highlight>
                  <a:srgbClr val="FFFFFF"/>
                </a:highlight>
                <a:latin typeface="Merriweather Light"/>
                <a:ea typeface="Merriweather Light"/>
                <a:cs typeface="Merriweather Light"/>
                <a:sym typeface="Merriweather Light"/>
              </a:rPr>
              <a:t>: </a:t>
            </a:r>
            <a:r>
              <a:rPr lang="es" sz="1500">
                <a:solidFill>
                  <a:srgbClr val="24292F"/>
                </a:solidFill>
                <a:highlight>
                  <a:srgbClr val="FFFFFF"/>
                </a:highlight>
                <a:latin typeface="Merriweather Light"/>
                <a:ea typeface="Merriweather Light"/>
                <a:cs typeface="Merriweather Light"/>
                <a:sym typeface="Merriweather Light"/>
              </a:rPr>
              <a:t>contains basic information about the partner, husband, boyfriend or ex-partner of women who do not reside in the selected woman's household. It also provides information on the earned income of the woman and her partner, as well as other sources of income available to the woman. It delves into the assets and property owned by the persons residing in the dwelling, specifically the woman selected for the survey.</a:t>
            </a:r>
            <a:endParaRPr sz="15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TB_SEC_X</a:t>
            </a:r>
            <a:r>
              <a:rPr lang="es" sz="2200">
                <a:solidFill>
                  <a:schemeClr val="accent1"/>
                </a:solidFill>
                <a:highlight>
                  <a:srgbClr val="FFFFFF"/>
                </a:highlight>
                <a:latin typeface="Merriweather Light"/>
                <a:ea typeface="Merriweather Light"/>
                <a:cs typeface="Merriweather Light"/>
                <a:sym typeface="Merriweather Light"/>
              </a:rPr>
              <a:t>: </a:t>
            </a:r>
            <a:r>
              <a:rPr lang="es" sz="1500">
                <a:solidFill>
                  <a:srgbClr val="24292F"/>
                </a:solidFill>
                <a:highlight>
                  <a:srgbClr val="FFFFFF"/>
                </a:highlight>
                <a:latin typeface="Merriweather Light"/>
                <a:ea typeface="Merriweather Light"/>
                <a:cs typeface="Merriweather Light"/>
                <a:sym typeface="Merriweather Light"/>
              </a:rPr>
              <a:t>contains information on obstetric care received by women aged 15-49 who had a pregnancy during the last five years.</a:t>
            </a:r>
            <a:endParaRPr sz="1500">
              <a:solidFill>
                <a:srgbClr val="24292F"/>
              </a:solidFill>
              <a:highlight>
                <a:srgbClr val="FFFFFF"/>
              </a:highlight>
              <a:latin typeface="Merriweather Light"/>
              <a:ea typeface="Merriweather Light"/>
              <a:cs typeface="Merriweather Light"/>
              <a:sym typeface="Merriweather Light"/>
            </a:endParaRPr>
          </a:p>
          <a:p>
            <a:pPr indent="0" lvl="0" marL="457200" rtl="0" algn="l">
              <a:lnSpc>
                <a:spcPct val="115000"/>
              </a:lnSpc>
              <a:spcBef>
                <a:spcPts val="1200"/>
              </a:spcBef>
              <a:spcAft>
                <a:spcPts val="1200"/>
              </a:spcAft>
              <a:buNone/>
            </a:pPr>
            <a:r>
              <a:t/>
            </a:r>
            <a:endParaRPr b="1" sz="2300">
              <a:solidFill>
                <a:schemeClr val="accent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2228125" y="182925"/>
            <a:ext cx="4247924" cy="4002975"/>
          </a:xfrm>
          <a:prstGeom prst="rect">
            <a:avLst/>
          </a:prstGeom>
          <a:noFill/>
          <a:ln>
            <a:noFill/>
          </a:ln>
        </p:spPr>
      </p:pic>
      <p:sp>
        <p:nvSpPr>
          <p:cNvPr id="130" name="Google Shape;130;p23"/>
          <p:cNvSpPr txBox="1"/>
          <p:nvPr>
            <p:ph idx="4294967295" type="title"/>
          </p:nvPr>
        </p:nvSpPr>
        <p:spPr>
          <a:xfrm>
            <a:off x="387925" y="44061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lt1"/>
                </a:solidFill>
              </a:rPr>
              <a:t>ERD</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519900" y="928625"/>
            <a:ext cx="8145900" cy="2292300"/>
          </a:xfrm>
          <a:prstGeom prst="rect">
            <a:avLst/>
          </a:prstGeom>
        </p:spPr>
        <p:txBody>
          <a:bodyPr anchorCtr="0" anchor="t" bIns="91425" lIns="91425" spcFirstLastPara="1" rIns="91425" wrap="square" tIns="91425">
            <a:noAutofit/>
          </a:bodyPr>
          <a:lstStyle/>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We used </a:t>
            </a:r>
            <a:r>
              <a:rPr lang="es" sz="1860">
                <a:solidFill>
                  <a:schemeClr val="lt1"/>
                </a:solidFill>
                <a:latin typeface="Merriweather"/>
                <a:ea typeface="Merriweather"/>
                <a:cs typeface="Merriweather"/>
                <a:sym typeface="Merriweather"/>
              </a:rPr>
              <a:t>ERD to discover the primary keys of each csv.</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We used SQL to join the 5 csv´s.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We upload the csv to AWS.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Using Random forest, we cleaned the data, erasing the columns that were not necessary for our database such as:</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1860">
                <a:solidFill>
                  <a:schemeClr val="lt1"/>
                </a:solidFill>
                <a:latin typeface="Merriweather"/>
                <a:ea typeface="Merriweather"/>
                <a:cs typeface="Merriweather"/>
                <a:sym typeface="Merriweather"/>
              </a:rPr>
              <a:t>-</a:t>
            </a:r>
            <a:r>
              <a:rPr lang="es" sz="1860">
                <a:solidFill>
                  <a:schemeClr val="lt1"/>
                </a:solidFill>
                <a:latin typeface="Merriweather"/>
                <a:ea typeface="Merriweather"/>
                <a:cs typeface="Merriweather"/>
                <a:sym typeface="Merriweather"/>
              </a:rPr>
              <a:t> 'ID_VIV', 'ID_PER' ,'UPM', 'VIV_SEL', 'HOGAR', 'N_REN' we discarded because their use if as an identifier of the person surveyed.</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1860">
                <a:solidFill>
                  <a:schemeClr val="lt1"/>
                </a:solidFill>
                <a:latin typeface="Merriweather"/>
                <a:ea typeface="Merriweather"/>
                <a:cs typeface="Merriweather"/>
                <a:sym typeface="Merriweather"/>
              </a:rPr>
              <a:t>- 'CVE_ENT', 'CVE_MUN', we discarded them because we opted to preserve the name of the state and having the CVE of municipalities and states will be unnecessary.</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1860">
                <a:solidFill>
                  <a:schemeClr val="lt1"/>
                </a:solidFill>
                <a:latin typeface="Merriweather"/>
                <a:ea typeface="Merriweather"/>
                <a:cs typeface="Merriweather"/>
                <a:sym typeface="Merriweather"/>
              </a:rPr>
              <a:t>- NOM_MUN was discarded since we decided to work only with the states of the country instead of municipality</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36" name="Google Shape;136;p24"/>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analysis phase:</a:t>
            </a:r>
            <a:endParaRPr b="1" sz="2805">
              <a:solidFill>
                <a:schemeClr val="lt1"/>
              </a:solidFill>
              <a:latin typeface="Merriweather"/>
              <a:ea typeface="Merriweather"/>
              <a:cs typeface="Merriweather"/>
              <a:sym typeface="Merriweather"/>
            </a:endParaRPr>
          </a:p>
        </p:txBody>
      </p:sp>
      <p:cxnSp>
        <p:nvCxnSpPr>
          <p:cNvPr id="137" name="Google Shape;137;p24"/>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46710" lvl="0" marL="457200" rtl="0" algn="l">
              <a:lnSpc>
                <a:spcPct val="95000"/>
              </a:lnSpc>
              <a:spcBef>
                <a:spcPts val="0"/>
              </a:spcBef>
              <a:spcAft>
                <a:spcPts val="0"/>
              </a:spcAft>
              <a:buClr>
                <a:schemeClr val="lt1"/>
              </a:buClr>
              <a:buSzPts val="1860"/>
              <a:buFont typeface="Arial"/>
              <a:buChar char="-"/>
            </a:pPr>
            <a:r>
              <a:rPr lang="es" sz="1860">
                <a:solidFill>
                  <a:schemeClr val="lt1"/>
                </a:solidFill>
                <a:latin typeface="Merriweather"/>
                <a:ea typeface="Merriweather"/>
                <a:cs typeface="Merriweather"/>
                <a:sym typeface="Merriweather"/>
              </a:rPr>
              <a:t>COD_RES we discarded because the only value registered in this column is 1.</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EST_DIS y UPM_DIS they were discarded because they are variables related to the sampling technique used.</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ESTRATO  it was discarded because there is no clear information about what it means.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NOMBRE it was discarded for two reasons, the name of the person is not relevant to the model and the names of the people surveyed were not recorded.</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SEXO it was discarded because we only had 1 value as an answer.</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COD_M15 it was discarded because people surveyed are used as identifiers</a:t>
            </a:r>
            <a:endParaRPr sz="18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43" name="Google Shape;143;p25"/>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analysis phase:</a:t>
            </a:r>
            <a:endParaRPr b="1" sz="2805">
              <a:solidFill>
                <a:schemeClr val="lt1"/>
              </a:solidFill>
              <a:latin typeface="Merriweather"/>
              <a:ea typeface="Merriweather"/>
              <a:cs typeface="Merriweather"/>
              <a:sym typeface="Merriweather"/>
            </a:endParaRPr>
          </a:p>
        </p:txBody>
      </p:sp>
      <p:cxnSp>
        <p:nvCxnSpPr>
          <p:cNvPr id="144" name="Google Shape;144;p25"/>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46710" lvl="0" marL="457200" rtl="0" algn="l">
              <a:lnSpc>
                <a:spcPct val="95000"/>
              </a:lnSpc>
              <a:spcBef>
                <a:spcPts val="0"/>
              </a:spcBef>
              <a:spcAft>
                <a:spcPts val="0"/>
              </a:spcAft>
              <a:buClr>
                <a:schemeClr val="lt1"/>
              </a:buClr>
              <a:buSzPts val="1860"/>
              <a:buFont typeface="Arial"/>
              <a:buChar char="-"/>
            </a:pPr>
            <a:r>
              <a:rPr lang="es" sz="1860">
                <a:solidFill>
                  <a:schemeClr val="lt1"/>
                </a:solidFill>
                <a:latin typeface="Merriweather"/>
                <a:ea typeface="Merriweather"/>
                <a:cs typeface="Merriweather"/>
                <a:sym typeface="Merriweather"/>
              </a:rPr>
              <a:t>CODIGO it was discarded because people surveyed are used as identifiers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REN_INF_AD y N_REN_ESP were discarded becase as well as N_REN y REN_MUJ, are used to reference other value of the table. </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T_INSTRUM was descarded because it have the same information of the P3_8.</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FAC_VIV y FAC_MUJ discarded because they are calculated with the questions that are already being analyzed in the model. </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PAREN was discarded because it is used to review the relationship of the respondent with the head of the household.</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GRA was discarded because the NIV column have relevant information about the education level of the person.</a:t>
            </a:r>
            <a:endParaRPr sz="18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50" name="Google Shape;150;p26"/>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analysis phase:</a:t>
            </a:r>
            <a:endParaRPr b="1" sz="2805">
              <a:solidFill>
                <a:schemeClr val="lt1"/>
              </a:solidFill>
              <a:latin typeface="Merriweather"/>
              <a:ea typeface="Merriweather"/>
              <a:cs typeface="Merriweather"/>
              <a:sym typeface="Merriweather"/>
            </a:endParaRPr>
          </a:p>
        </p:txBody>
      </p:sp>
      <p:cxnSp>
        <p:nvCxnSpPr>
          <p:cNvPr id="151" name="Google Shape;151;p26"/>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57" name="Google Shape;157;p27"/>
          <p:cNvPicPr preferRelativeResize="0"/>
          <p:nvPr/>
        </p:nvPicPr>
        <p:blipFill rotWithShape="1">
          <a:blip r:embed="rId3">
            <a:alphaModFix/>
          </a:blip>
          <a:srcRect b="0" l="3848" r="2963" t="0"/>
          <a:stretch/>
        </p:blipFill>
        <p:spPr>
          <a:xfrm>
            <a:off x="182775" y="2206950"/>
            <a:ext cx="3279700" cy="2936550"/>
          </a:xfrm>
          <a:prstGeom prst="rect">
            <a:avLst/>
          </a:prstGeom>
          <a:noFill/>
          <a:ln>
            <a:noFill/>
          </a:ln>
        </p:spPr>
      </p:pic>
      <p:pic>
        <p:nvPicPr>
          <p:cNvPr id="158" name="Google Shape;158;p27"/>
          <p:cNvPicPr preferRelativeResize="0"/>
          <p:nvPr/>
        </p:nvPicPr>
        <p:blipFill>
          <a:blip r:embed="rId4">
            <a:alphaModFix/>
          </a:blip>
          <a:stretch>
            <a:fillRect/>
          </a:stretch>
        </p:blipFill>
        <p:spPr>
          <a:xfrm>
            <a:off x="4198025" y="3027049"/>
            <a:ext cx="4505351" cy="1862150"/>
          </a:xfrm>
          <a:prstGeom prst="rect">
            <a:avLst/>
          </a:prstGeom>
          <a:noFill/>
          <a:ln>
            <a:noFill/>
          </a:ln>
        </p:spPr>
      </p:pic>
      <p:sp>
        <p:nvSpPr>
          <p:cNvPr id="159" name="Google Shape;159;p27"/>
          <p:cNvSpPr txBox="1"/>
          <p:nvPr/>
        </p:nvSpPr>
        <p:spPr>
          <a:xfrm>
            <a:off x="309775" y="1528900"/>
            <a:ext cx="5418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latin typeface="Merriweather"/>
                <a:ea typeface="Merriweather"/>
                <a:cs typeface="Merriweather"/>
                <a:sym typeface="Merriweather"/>
              </a:rPr>
              <a:t>We will create the dashboards in tableau. </a:t>
            </a:r>
            <a:endParaRPr sz="1700">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65" name="Google Shape;165;p28"/>
          <p:cNvPicPr preferRelativeResize="0"/>
          <p:nvPr/>
        </p:nvPicPr>
        <p:blipFill rotWithShape="1">
          <a:blip r:embed="rId3">
            <a:alphaModFix/>
          </a:blip>
          <a:srcRect b="0" l="0" r="0" t="2837"/>
          <a:stretch/>
        </p:blipFill>
        <p:spPr>
          <a:xfrm>
            <a:off x="106575" y="2834450"/>
            <a:ext cx="4523900" cy="2199950"/>
          </a:xfrm>
          <a:prstGeom prst="rect">
            <a:avLst/>
          </a:prstGeom>
          <a:noFill/>
          <a:ln>
            <a:noFill/>
          </a:ln>
        </p:spPr>
      </p:pic>
      <p:pic>
        <p:nvPicPr>
          <p:cNvPr id="166" name="Google Shape;166;p28"/>
          <p:cNvPicPr preferRelativeResize="0"/>
          <p:nvPr/>
        </p:nvPicPr>
        <p:blipFill rotWithShape="1">
          <a:blip r:embed="rId4">
            <a:alphaModFix/>
          </a:blip>
          <a:srcRect b="0" l="0" r="0" t="3194"/>
          <a:stretch/>
        </p:blipFill>
        <p:spPr>
          <a:xfrm>
            <a:off x="4503161" y="2778950"/>
            <a:ext cx="4440339" cy="2199950"/>
          </a:xfrm>
          <a:prstGeom prst="rect">
            <a:avLst/>
          </a:prstGeom>
          <a:noFill/>
          <a:ln>
            <a:noFill/>
          </a:ln>
        </p:spPr>
      </p:pic>
      <p:sp>
        <p:nvSpPr>
          <p:cNvPr id="167" name="Google Shape;167;p28"/>
          <p:cNvSpPr txBox="1"/>
          <p:nvPr/>
        </p:nvSpPr>
        <p:spPr>
          <a:xfrm>
            <a:off x="385975" y="1410350"/>
            <a:ext cx="8520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latin typeface="Merriweather"/>
                <a:ea typeface="Merriweather"/>
                <a:cs typeface="Merriweather"/>
                <a:sym typeface="Merriweather"/>
              </a:rPr>
              <a:t>We want to create interactive graphics were you will be able to choose the state, age, economical status and status relationship of women and you will get the actual information of the obstetric violence. Everything will be done through tableau.</a:t>
            </a:r>
            <a:endParaRPr sz="170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73" name="Google Shape;173;p29"/>
          <p:cNvPicPr preferRelativeResize="0"/>
          <p:nvPr/>
        </p:nvPicPr>
        <p:blipFill>
          <a:blip r:embed="rId3">
            <a:alphaModFix/>
          </a:blip>
          <a:stretch>
            <a:fillRect/>
          </a:stretch>
        </p:blipFill>
        <p:spPr>
          <a:xfrm>
            <a:off x="266025" y="2310950"/>
            <a:ext cx="4480675" cy="2507150"/>
          </a:xfrm>
          <a:prstGeom prst="rect">
            <a:avLst/>
          </a:prstGeom>
          <a:noFill/>
          <a:ln>
            <a:noFill/>
          </a:ln>
        </p:spPr>
      </p:pic>
      <p:pic>
        <p:nvPicPr>
          <p:cNvPr id="174" name="Google Shape;174;p29"/>
          <p:cNvPicPr preferRelativeResize="0"/>
          <p:nvPr/>
        </p:nvPicPr>
        <p:blipFill>
          <a:blip r:embed="rId4">
            <a:alphaModFix/>
          </a:blip>
          <a:stretch>
            <a:fillRect/>
          </a:stretch>
        </p:blipFill>
        <p:spPr>
          <a:xfrm>
            <a:off x="4746690" y="2688375"/>
            <a:ext cx="4191636" cy="1919375"/>
          </a:xfrm>
          <a:prstGeom prst="rect">
            <a:avLst/>
          </a:prstGeom>
          <a:noFill/>
          <a:ln>
            <a:noFill/>
          </a:ln>
        </p:spPr>
      </p:pic>
      <p:sp>
        <p:nvSpPr>
          <p:cNvPr id="175" name="Google Shape;175;p29"/>
          <p:cNvSpPr txBox="1"/>
          <p:nvPr/>
        </p:nvSpPr>
        <p:spPr>
          <a:xfrm>
            <a:off x="309775" y="1528900"/>
            <a:ext cx="8273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latin typeface="Merriweather"/>
                <a:ea typeface="Merriweather"/>
                <a:cs typeface="Merriweather"/>
                <a:sym typeface="Merriweather"/>
              </a:rPr>
              <a:t>These are some examples of the dashboards we will create in our investigation. </a:t>
            </a:r>
            <a:endParaRPr sz="1700">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4294967295" type="title"/>
          </p:nvPr>
        </p:nvSpPr>
        <p:spPr>
          <a:xfrm>
            <a:off x="387925" y="44061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lt1"/>
                </a:solidFill>
              </a:rPr>
              <a:t>Storyboard</a:t>
            </a:r>
            <a:endParaRPr>
              <a:solidFill>
                <a:schemeClr val="lt1"/>
              </a:solidFill>
            </a:endParaRPr>
          </a:p>
        </p:txBody>
      </p:sp>
      <p:sp>
        <p:nvSpPr>
          <p:cNvPr id="181" name="Google Shape;181;p30"/>
          <p:cNvSpPr txBox="1"/>
          <p:nvPr/>
        </p:nvSpPr>
        <p:spPr>
          <a:xfrm>
            <a:off x="3232350" y="1274550"/>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5. Percentage of Obstetric violence responses.</a:t>
            </a:r>
            <a:endParaRPr>
              <a:latin typeface="Roboto"/>
              <a:ea typeface="Roboto"/>
              <a:cs typeface="Roboto"/>
              <a:sym typeface="Roboto"/>
            </a:endParaRPr>
          </a:p>
        </p:txBody>
      </p:sp>
      <p:sp>
        <p:nvSpPr>
          <p:cNvPr id="182" name="Google Shape;182;p30"/>
          <p:cNvSpPr txBox="1"/>
          <p:nvPr/>
        </p:nvSpPr>
        <p:spPr>
          <a:xfrm>
            <a:off x="6225100" y="1274550"/>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6. Table of obstetric violence by federal entity.</a:t>
            </a:r>
            <a:endParaRPr>
              <a:latin typeface="Roboto"/>
              <a:ea typeface="Roboto"/>
              <a:cs typeface="Roboto"/>
              <a:sym typeface="Roboto"/>
            </a:endParaRPr>
          </a:p>
        </p:txBody>
      </p:sp>
      <p:sp>
        <p:nvSpPr>
          <p:cNvPr id="183" name="Google Shape;183;p30"/>
          <p:cNvSpPr txBox="1"/>
          <p:nvPr/>
        </p:nvSpPr>
        <p:spPr>
          <a:xfrm>
            <a:off x="239600" y="2343150"/>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7. Graph of obstetric violence by Federal Entity.</a:t>
            </a:r>
            <a:endParaRPr>
              <a:latin typeface="Roboto"/>
              <a:ea typeface="Roboto"/>
              <a:cs typeface="Roboto"/>
              <a:sym typeface="Roboto"/>
            </a:endParaRPr>
          </a:p>
        </p:txBody>
      </p:sp>
      <p:sp>
        <p:nvSpPr>
          <p:cNvPr id="184" name="Google Shape;184;p30"/>
          <p:cNvSpPr txBox="1"/>
          <p:nvPr/>
        </p:nvSpPr>
        <p:spPr>
          <a:xfrm>
            <a:off x="3232350" y="2343150"/>
            <a:ext cx="26793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8. Tables with Obstetric Violence according socioeconomic level</a:t>
            </a:r>
            <a:endParaRPr>
              <a:latin typeface="Roboto"/>
              <a:ea typeface="Roboto"/>
              <a:cs typeface="Roboto"/>
              <a:sym typeface="Roboto"/>
            </a:endParaRPr>
          </a:p>
        </p:txBody>
      </p:sp>
      <p:sp>
        <p:nvSpPr>
          <p:cNvPr id="185" name="Google Shape;185;p30"/>
          <p:cNvSpPr txBox="1"/>
          <p:nvPr/>
        </p:nvSpPr>
        <p:spPr>
          <a:xfrm>
            <a:off x="235475" y="3482488"/>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10. Graph obstetric violence according to escolarity</a:t>
            </a:r>
            <a:endParaRPr>
              <a:latin typeface="Roboto"/>
              <a:ea typeface="Roboto"/>
              <a:cs typeface="Roboto"/>
              <a:sym typeface="Roboto"/>
            </a:endParaRPr>
          </a:p>
        </p:txBody>
      </p:sp>
      <p:sp>
        <p:nvSpPr>
          <p:cNvPr id="186" name="Google Shape;186;p30"/>
          <p:cNvSpPr txBox="1"/>
          <p:nvPr/>
        </p:nvSpPr>
        <p:spPr>
          <a:xfrm>
            <a:off x="6225100" y="2255975"/>
            <a:ext cx="26793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9. Tables with Obstetric Violence with women’s relationship status. </a:t>
            </a:r>
            <a:endParaRPr>
              <a:latin typeface="Roboto"/>
              <a:ea typeface="Roboto"/>
              <a:cs typeface="Roboto"/>
              <a:sym typeface="Roboto"/>
            </a:endParaRPr>
          </a:p>
        </p:txBody>
      </p:sp>
      <p:sp>
        <p:nvSpPr>
          <p:cNvPr id="187" name="Google Shape;187;p30"/>
          <p:cNvSpPr txBox="1"/>
          <p:nvPr/>
        </p:nvSpPr>
        <p:spPr>
          <a:xfrm>
            <a:off x="235475" y="288925"/>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1. Brief intro about Obstetric Violence.</a:t>
            </a:r>
            <a:endParaRPr>
              <a:latin typeface="Roboto"/>
              <a:ea typeface="Roboto"/>
              <a:cs typeface="Roboto"/>
              <a:sym typeface="Roboto"/>
            </a:endParaRPr>
          </a:p>
        </p:txBody>
      </p:sp>
      <p:sp>
        <p:nvSpPr>
          <p:cNvPr id="188" name="Google Shape;188;p30"/>
          <p:cNvSpPr txBox="1"/>
          <p:nvPr/>
        </p:nvSpPr>
        <p:spPr>
          <a:xfrm>
            <a:off x="3232350" y="288925"/>
            <a:ext cx="2679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2. Data exploration Phase</a:t>
            </a:r>
            <a:endParaRPr>
              <a:latin typeface="Roboto"/>
              <a:ea typeface="Roboto"/>
              <a:cs typeface="Roboto"/>
              <a:sym typeface="Roboto"/>
            </a:endParaRPr>
          </a:p>
        </p:txBody>
      </p:sp>
      <p:sp>
        <p:nvSpPr>
          <p:cNvPr id="189" name="Google Shape;189;p30"/>
          <p:cNvSpPr txBox="1"/>
          <p:nvPr/>
        </p:nvSpPr>
        <p:spPr>
          <a:xfrm>
            <a:off x="6229225" y="288925"/>
            <a:ext cx="2679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3. Tools used in the project.</a:t>
            </a:r>
            <a:endParaRPr>
              <a:latin typeface="Roboto"/>
              <a:ea typeface="Roboto"/>
              <a:cs typeface="Roboto"/>
              <a:sym typeface="Roboto"/>
            </a:endParaRPr>
          </a:p>
        </p:txBody>
      </p:sp>
      <p:sp>
        <p:nvSpPr>
          <p:cNvPr id="190" name="Google Shape;190;p30"/>
          <p:cNvSpPr txBox="1"/>
          <p:nvPr/>
        </p:nvSpPr>
        <p:spPr>
          <a:xfrm>
            <a:off x="239600" y="1274538"/>
            <a:ext cx="2679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4. Questions about our investigation. </a:t>
            </a:r>
            <a:endParaRPr>
              <a:latin typeface="Roboto"/>
              <a:ea typeface="Roboto"/>
              <a:cs typeface="Roboto"/>
              <a:sym typeface="Roboto"/>
            </a:endParaRPr>
          </a:p>
        </p:txBody>
      </p:sp>
      <p:sp>
        <p:nvSpPr>
          <p:cNvPr id="191" name="Google Shape;191;p30"/>
          <p:cNvSpPr txBox="1"/>
          <p:nvPr/>
        </p:nvSpPr>
        <p:spPr>
          <a:xfrm>
            <a:off x="3232350" y="3482500"/>
            <a:ext cx="2679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10. Conclusion</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4"/>
          <p:cNvSpPr txBox="1"/>
          <p:nvPr>
            <p:ph idx="1" type="body"/>
          </p:nvPr>
        </p:nvSpPr>
        <p:spPr>
          <a:xfrm>
            <a:off x="676200" y="318525"/>
            <a:ext cx="7791600" cy="1402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770"/>
              <a:buNone/>
            </a:pPr>
            <a:r>
              <a:rPr b="1" lang="es" sz="1760">
                <a:solidFill>
                  <a:srgbClr val="000000"/>
                </a:solidFill>
                <a:latin typeface="Merriweather"/>
                <a:ea typeface="Merriweather"/>
                <a:cs typeface="Merriweather"/>
                <a:sym typeface="Merriweather"/>
              </a:rPr>
              <a:t>Violence against women</a:t>
            </a:r>
            <a:r>
              <a:rPr lang="es" sz="1760">
                <a:solidFill>
                  <a:srgbClr val="000000"/>
                </a:solidFill>
                <a:latin typeface="Merriweather Light"/>
                <a:ea typeface="Merriweather Light"/>
                <a:cs typeface="Merriweather Light"/>
                <a:sym typeface="Merriweather Light"/>
              </a:rPr>
              <a:t> is one of the extreme forms in which inequality is manifested against the essential rights of women. To address this problem, its quantification is indispensable, and so is the existence of reliable and comparable statistics and indicators.</a:t>
            </a:r>
            <a:endParaRPr sz="1760">
              <a:solidFill>
                <a:srgbClr val="000000"/>
              </a:solidFill>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SzPts val="770"/>
              <a:buNone/>
            </a:pPr>
            <a:r>
              <a:rPr lang="es" sz="1760">
                <a:solidFill>
                  <a:srgbClr val="000000"/>
                </a:solidFill>
                <a:latin typeface="Merriweather Light"/>
                <a:ea typeface="Merriweather Light"/>
                <a:cs typeface="Merriweather Light"/>
                <a:sym typeface="Merriweather Light"/>
              </a:rPr>
              <a:t>Therefore, in Mexico, </a:t>
            </a:r>
            <a:r>
              <a:rPr b="1" lang="es" sz="1760">
                <a:solidFill>
                  <a:srgbClr val="000000"/>
                </a:solidFill>
                <a:latin typeface="Merriweather"/>
                <a:ea typeface="Merriweather"/>
                <a:cs typeface="Merriweather"/>
                <a:sym typeface="Merriweather"/>
              </a:rPr>
              <a:t>statistical projects</a:t>
            </a:r>
            <a:r>
              <a:rPr lang="es" sz="1760">
                <a:solidFill>
                  <a:srgbClr val="000000"/>
                </a:solidFill>
                <a:latin typeface="Merriweather Light"/>
                <a:ea typeface="Merriweather Light"/>
                <a:cs typeface="Merriweather Light"/>
                <a:sym typeface="Merriweather Light"/>
              </a:rPr>
              <a:t> have been conducted to get a better understanding of the phenomenon of violence against women, its characteristics and magnitude.</a:t>
            </a:r>
            <a:endParaRPr sz="1760">
              <a:solidFill>
                <a:srgbClr val="000000"/>
              </a:solidFill>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None/>
            </a:pPr>
            <a:r>
              <a:rPr lang="es" sz="1760">
                <a:solidFill>
                  <a:srgbClr val="000000"/>
                </a:solidFill>
                <a:latin typeface="Merriweather Light"/>
                <a:ea typeface="Merriweather Light"/>
                <a:cs typeface="Merriweather Light"/>
                <a:sym typeface="Merriweather Light"/>
              </a:rPr>
              <a:t>For the final project we decided to address gender violence, specifically </a:t>
            </a:r>
            <a:r>
              <a:rPr b="1" lang="es" sz="1760">
                <a:solidFill>
                  <a:srgbClr val="000000"/>
                </a:solidFill>
                <a:latin typeface="Merriweather"/>
                <a:ea typeface="Merriweather"/>
                <a:cs typeface="Merriweather"/>
                <a:sym typeface="Merriweather"/>
              </a:rPr>
              <a:t>obstetric violence</a:t>
            </a:r>
            <a:r>
              <a:rPr lang="es" sz="1760">
                <a:solidFill>
                  <a:srgbClr val="000000"/>
                </a:solidFill>
                <a:latin typeface="Merriweather Light"/>
                <a:ea typeface="Merriweather Light"/>
                <a:cs typeface="Merriweather Light"/>
                <a:sym typeface="Merriweather Light"/>
              </a:rPr>
              <a:t>, i.e. any type of violence, both verbal and physical, that women experience during pregnancy.</a:t>
            </a:r>
            <a:endParaRPr sz="900">
              <a:solidFill>
                <a:srgbClr val="000000"/>
              </a:solidFill>
              <a:highlight>
                <a:srgbClr val="FFFFFF"/>
              </a:highlight>
              <a:latin typeface="Merriweather Light"/>
              <a:ea typeface="Merriweather Light"/>
              <a:cs typeface="Merriweather Light"/>
              <a:sym typeface="Merriweather Light"/>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2060">
              <a:solidFill>
                <a:schemeClr val="lt1"/>
              </a:solidFill>
              <a:latin typeface="Arial"/>
              <a:ea typeface="Arial"/>
              <a:cs typeface="Arial"/>
              <a:sym typeface="Arial"/>
            </a:endParaRPr>
          </a:p>
        </p:txBody>
      </p:sp>
      <p:cxnSp>
        <p:nvCxnSpPr>
          <p:cNvPr id="72" name="Google Shape;72;p14"/>
          <p:cNvCxnSpPr/>
          <p:nvPr/>
        </p:nvCxnSpPr>
        <p:spPr>
          <a:xfrm>
            <a:off x="308025" y="236400"/>
            <a:ext cx="8546400" cy="720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14"/>
          <p:cNvCxnSpPr/>
          <p:nvPr/>
        </p:nvCxnSpPr>
        <p:spPr>
          <a:xfrm>
            <a:off x="308025" y="4837425"/>
            <a:ext cx="8546400" cy="7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subTitle"/>
          </p:nvPr>
        </p:nvSpPr>
        <p:spPr>
          <a:xfrm>
            <a:off x="226599" y="1349125"/>
            <a:ext cx="6981300" cy="5412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0"/>
              </a:spcBef>
              <a:spcAft>
                <a:spcPts val="1200"/>
              </a:spcAft>
              <a:buNone/>
            </a:pPr>
            <a:r>
              <a:rPr lang="es" sz="1800">
                <a:solidFill>
                  <a:srgbClr val="24292F"/>
                </a:solidFill>
                <a:latin typeface="Merriweather"/>
                <a:ea typeface="Merriweather"/>
                <a:cs typeface="Merriweather"/>
                <a:sym typeface="Merriweather"/>
              </a:rPr>
              <a:t>National Survey on the Dynamics of Household Relationships</a:t>
            </a:r>
            <a:endParaRPr sz="2200">
              <a:latin typeface="Merriweather"/>
              <a:ea typeface="Merriweather"/>
              <a:cs typeface="Merriweather"/>
              <a:sym typeface="Merriweather"/>
            </a:endParaRPr>
          </a:p>
        </p:txBody>
      </p:sp>
      <p:pic>
        <p:nvPicPr>
          <p:cNvPr id="79" name="Google Shape;79;p15"/>
          <p:cNvPicPr preferRelativeResize="0"/>
          <p:nvPr/>
        </p:nvPicPr>
        <p:blipFill rotWithShape="1">
          <a:blip r:embed="rId3">
            <a:alphaModFix/>
          </a:blip>
          <a:srcRect b="13299" l="0" r="0" t="0"/>
          <a:stretch/>
        </p:blipFill>
        <p:spPr>
          <a:xfrm>
            <a:off x="183625" y="208813"/>
            <a:ext cx="2989875" cy="1181075"/>
          </a:xfrm>
          <a:prstGeom prst="rect">
            <a:avLst/>
          </a:prstGeom>
          <a:noFill/>
          <a:ln>
            <a:noFill/>
          </a:ln>
        </p:spPr>
      </p:pic>
      <p:pic>
        <p:nvPicPr>
          <p:cNvPr id="80" name="Google Shape;80;p15"/>
          <p:cNvPicPr preferRelativeResize="0"/>
          <p:nvPr/>
        </p:nvPicPr>
        <p:blipFill>
          <a:blip r:embed="rId4">
            <a:alphaModFix/>
          </a:blip>
          <a:stretch>
            <a:fillRect/>
          </a:stretch>
        </p:blipFill>
        <p:spPr>
          <a:xfrm>
            <a:off x="7504900" y="208825"/>
            <a:ext cx="1299225" cy="135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4657950" y="420275"/>
            <a:ext cx="3974100" cy="42621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None/>
            </a:pPr>
            <a:r>
              <a:rPr b="1" lang="es" sz="1800">
                <a:solidFill>
                  <a:srgbClr val="24292F"/>
                </a:solidFill>
                <a:highlight>
                  <a:schemeClr val="lt1"/>
                </a:highlight>
                <a:latin typeface="Merriweather"/>
                <a:ea typeface="Merriweather"/>
                <a:cs typeface="Merriweather"/>
                <a:sym typeface="Merriweather"/>
              </a:rPr>
              <a:t>ENDIREH</a:t>
            </a:r>
            <a:r>
              <a:rPr lang="es" sz="1800">
                <a:solidFill>
                  <a:srgbClr val="24292F"/>
                </a:solidFill>
                <a:highlight>
                  <a:schemeClr val="lt1"/>
                </a:highlight>
                <a:latin typeface="Merriweather Light"/>
                <a:ea typeface="Merriweather Light"/>
                <a:cs typeface="Merriweather Light"/>
                <a:sym typeface="Merriweather Light"/>
              </a:rPr>
              <a:t> offers information of the situation of violence experienced by women in Mexico.</a:t>
            </a:r>
            <a:endParaRPr sz="1800">
              <a:solidFill>
                <a:srgbClr val="24292F"/>
              </a:solidFill>
              <a:highlight>
                <a:schemeClr val="lt1"/>
              </a:highlight>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None/>
            </a:pPr>
            <a:r>
              <a:t/>
            </a:r>
            <a:endParaRPr sz="1800">
              <a:solidFill>
                <a:srgbClr val="24292F"/>
              </a:solidFill>
              <a:highlight>
                <a:schemeClr val="lt1"/>
              </a:highlight>
              <a:latin typeface="Merriweather Light"/>
              <a:ea typeface="Merriweather Light"/>
              <a:cs typeface="Merriweather Light"/>
              <a:sym typeface="Merriweather Light"/>
            </a:endParaRPr>
          </a:p>
          <a:p>
            <a:pPr indent="0" lvl="0" marL="0" rtl="0" algn="just">
              <a:lnSpc>
                <a:spcPct val="150000"/>
              </a:lnSpc>
              <a:spcBef>
                <a:spcPts val="1200"/>
              </a:spcBef>
              <a:spcAft>
                <a:spcPts val="1200"/>
              </a:spcAft>
              <a:buNone/>
            </a:pPr>
            <a:r>
              <a:rPr lang="es" sz="1800">
                <a:solidFill>
                  <a:srgbClr val="24292F"/>
                </a:solidFill>
                <a:highlight>
                  <a:schemeClr val="lt1"/>
                </a:highlight>
                <a:latin typeface="Merriweather Light"/>
                <a:ea typeface="Merriweather Light"/>
                <a:cs typeface="Merriweather Light"/>
                <a:sym typeface="Merriweather Light"/>
              </a:rPr>
              <a:t>It has public information on the experiences of physical, economic, sexual, emotional and patrimonial violence that women 15 years and older faced in the different areas of their lives (intimate partner, family, school, work and community)</a:t>
            </a:r>
            <a:endParaRPr sz="1900">
              <a:solidFill>
                <a:srgbClr val="24292F"/>
              </a:solidFill>
              <a:highlight>
                <a:schemeClr val="lt1"/>
              </a:highlight>
              <a:latin typeface="Merriweather Light"/>
              <a:ea typeface="Merriweather Light"/>
              <a:cs typeface="Merriweather Light"/>
              <a:sym typeface="Merriweath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7"/>
          <p:cNvSpPr txBox="1"/>
          <p:nvPr>
            <p:ph idx="1" type="body"/>
          </p:nvPr>
        </p:nvSpPr>
        <p:spPr>
          <a:xfrm>
            <a:off x="685425" y="468975"/>
            <a:ext cx="7791600" cy="31056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s" sz="1760">
                <a:solidFill>
                  <a:srgbClr val="000000"/>
                </a:solidFill>
                <a:latin typeface="Merriweather"/>
                <a:ea typeface="Merriweather"/>
                <a:cs typeface="Merriweather"/>
                <a:sym typeface="Merriweather"/>
              </a:rPr>
              <a:t>Description of the data</a:t>
            </a:r>
            <a:r>
              <a:rPr lang="es" sz="1760">
                <a:solidFill>
                  <a:srgbClr val="000000"/>
                </a:solidFill>
                <a:latin typeface="Merriweather Light"/>
                <a:ea typeface="Merriweather Light"/>
                <a:cs typeface="Merriweather Light"/>
                <a:sym typeface="Merriweather Light"/>
              </a:rPr>
              <a:t>:</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1200"/>
              </a:spcBef>
              <a:spcAft>
                <a:spcPts val="0"/>
              </a:spcAft>
              <a:buClr>
                <a:srgbClr val="000000"/>
              </a:buClr>
              <a:buSzPts val="1760"/>
              <a:buFont typeface="Merriweather Light"/>
              <a:buChar char="-"/>
            </a:pPr>
            <a:r>
              <a:rPr lang="es" sz="1760">
                <a:solidFill>
                  <a:srgbClr val="000000"/>
                </a:solidFill>
                <a:latin typeface="Merriweather Light"/>
                <a:ea typeface="Merriweather Light"/>
                <a:cs typeface="Merriweather Light"/>
                <a:sym typeface="Merriweather Light"/>
              </a:rPr>
              <a:t>Conducted every </a:t>
            </a:r>
            <a:r>
              <a:rPr b="1" lang="es" sz="1760">
                <a:solidFill>
                  <a:srgbClr val="000000"/>
                </a:solidFill>
                <a:latin typeface="Merriweather"/>
                <a:ea typeface="Merriweather"/>
                <a:cs typeface="Merriweather"/>
                <a:sym typeface="Merriweather"/>
              </a:rPr>
              <a:t>5 years</a:t>
            </a:r>
            <a:endParaRPr b="1" sz="1760">
              <a:solidFill>
                <a:srgbClr val="000000"/>
              </a:solidFill>
              <a:latin typeface="Merriweather"/>
              <a:ea typeface="Merriweather"/>
              <a:cs typeface="Merriweather"/>
              <a:sym typeface="Merriweather"/>
            </a:endParaRPr>
          </a:p>
          <a:p>
            <a:pPr indent="-340360" lvl="0" marL="457200" rtl="0" algn="just">
              <a:lnSpc>
                <a:spcPct val="200000"/>
              </a:lnSpc>
              <a:spcBef>
                <a:spcPts val="0"/>
              </a:spcBef>
              <a:spcAft>
                <a:spcPts val="0"/>
              </a:spcAft>
              <a:buClr>
                <a:srgbClr val="000000"/>
              </a:buClr>
              <a:buSzPts val="1760"/>
              <a:buFont typeface="Merriweather Light"/>
              <a:buChar char="-"/>
            </a:pPr>
            <a:r>
              <a:rPr lang="es" sz="1760">
                <a:solidFill>
                  <a:srgbClr val="000000"/>
                </a:solidFill>
                <a:latin typeface="Merriweather Light"/>
                <a:ea typeface="Merriweather Light"/>
                <a:cs typeface="Merriweather Light"/>
                <a:sym typeface="Merriweather Light"/>
              </a:rPr>
              <a:t>Representative at the </a:t>
            </a:r>
            <a:r>
              <a:rPr b="1" lang="es" sz="1760">
                <a:solidFill>
                  <a:srgbClr val="000000"/>
                </a:solidFill>
                <a:latin typeface="Merriweather"/>
                <a:ea typeface="Merriweather"/>
                <a:cs typeface="Merriweather"/>
                <a:sym typeface="Merriweather"/>
              </a:rPr>
              <a:t>national</a:t>
            </a:r>
            <a:r>
              <a:rPr lang="es" sz="1760">
                <a:solidFill>
                  <a:srgbClr val="000000"/>
                </a:solidFill>
                <a:latin typeface="Merriweather Light"/>
                <a:ea typeface="Merriweather Light"/>
                <a:cs typeface="Merriweather Light"/>
                <a:sym typeface="Merriweather Light"/>
              </a:rPr>
              <a:t> and </a:t>
            </a:r>
            <a:r>
              <a:rPr b="1" lang="es" sz="1760">
                <a:solidFill>
                  <a:srgbClr val="000000"/>
                </a:solidFill>
                <a:latin typeface="Merriweather"/>
                <a:ea typeface="Merriweather"/>
                <a:cs typeface="Merriweather"/>
                <a:sym typeface="Merriweather"/>
              </a:rPr>
              <a:t>federative</a:t>
            </a:r>
            <a:r>
              <a:rPr lang="es" sz="1760">
                <a:solidFill>
                  <a:srgbClr val="000000"/>
                </a:solidFill>
                <a:latin typeface="Merriweather Light"/>
                <a:ea typeface="Merriweather Light"/>
                <a:cs typeface="Merriweather Light"/>
                <a:sym typeface="Merriweather Light"/>
              </a:rPr>
              <a:t> levels</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Sample size</a:t>
            </a:r>
            <a:r>
              <a:rPr lang="es" sz="1760">
                <a:solidFill>
                  <a:srgbClr val="000000"/>
                </a:solidFill>
                <a:latin typeface="Merriweather Light"/>
                <a:ea typeface="Merriweather Light"/>
                <a:cs typeface="Merriweather Light"/>
                <a:sym typeface="Merriweather Light"/>
              </a:rPr>
              <a:t>: 140,784 dwellings</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Sampling scheme</a:t>
            </a:r>
            <a:r>
              <a:rPr lang="es" sz="1760">
                <a:solidFill>
                  <a:srgbClr val="000000"/>
                </a:solidFill>
                <a:latin typeface="Merriweather Light"/>
                <a:ea typeface="Merriweather Light"/>
                <a:cs typeface="Merriweather Light"/>
                <a:sym typeface="Merriweather Light"/>
              </a:rPr>
              <a:t>: probabilistic, three-stage, stratified and clustered</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Period</a:t>
            </a:r>
            <a:r>
              <a:rPr lang="es" sz="1760">
                <a:solidFill>
                  <a:srgbClr val="000000"/>
                </a:solidFill>
                <a:latin typeface="Merriweather Light"/>
                <a:ea typeface="Merriweather Light"/>
                <a:cs typeface="Merriweather Light"/>
                <a:sym typeface="Merriweather Light"/>
              </a:rPr>
              <a:t>: </a:t>
            </a:r>
            <a:r>
              <a:rPr lang="es" sz="1760">
                <a:solidFill>
                  <a:srgbClr val="000000"/>
                </a:solidFill>
                <a:latin typeface="Merriweather Light"/>
                <a:ea typeface="Merriweather Light"/>
                <a:cs typeface="Merriweather Light"/>
                <a:sym typeface="Merriweather Light"/>
              </a:rPr>
              <a:t>october</a:t>
            </a:r>
            <a:r>
              <a:rPr lang="es" sz="1760">
                <a:solidFill>
                  <a:srgbClr val="000000"/>
                </a:solidFill>
                <a:latin typeface="Merriweather Light"/>
                <a:ea typeface="Merriweather Light"/>
                <a:cs typeface="Merriweather Light"/>
                <a:sym typeface="Merriweather Light"/>
              </a:rPr>
              <a:t> 4 to november 30, 2021</a:t>
            </a:r>
            <a:endParaRPr sz="1760">
              <a:solidFill>
                <a:srgbClr val="000000"/>
              </a:solidFill>
              <a:latin typeface="Merriweather Light"/>
              <a:ea typeface="Merriweather Light"/>
              <a:cs typeface="Merriweather Light"/>
              <a:sym typeface="Merriweather Light"/>
            </a:endParaRPr>
          </a:p>
          <a:p>
            <a:pPr indent="0" lvl="0" marL="457200" rtl="0" algn="just">
              <a:lnSpc>
                <a:spcPct val="150000"/>
              </a:lnSpc>
              <a:spcBef>
                <a:spcPts val="1200"/>
              </a:spcBef>
              <a:spcAft>
                <a:spcPts val="0"/>
              </a:spcAft>
              <a:buNone/>
            </a:pPr>
            <a:r>
              <a:t/>
            </a:r>
            <a:endParaRPr b="1" sz="1760">
              <a:solidFill>
                <a:srgbClr val="000000"/>
              </a:solidFill>
              <a:latin typeface="Merriweather"/>
              <a:ea typeface="Merriweather"/>
              <a:cs typeface="Merriweather"/>
              <a:sym typeface="Merriweathe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2060">
              <a:solidFill>
                <a:schemeClr val="lt1"/>
              </a:solidFill>
              <a:latin typeface="Arial"/>
              <a:ea typeface="Arial"/>
              <a:cs typeface="Arial"/>
              <a:sym typeface="Arial"/>
            </a:endParaRPr>
          </a:p>
        </p:txBody>
      </p:sp>
      <p:cxnSp>
        <p:nvCxnSpPr>
          <p:cNvPr id="91" name="Google Shape;91;p17"/>
          <p:cNvCxnSpPr/>
          <p:nvPr/>
        </p:nvCxnSpPr>
        <p:spPr>
          <a:xfrm>
            <a:off x="308025" y="236400"/>
            <a:ext cx="8546400" cy="720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17"/>
          <p:cNvCxnSpPr/>
          <p:nvPr/>
        </p:nvCxnSpPr>
        <p:spPr>
          <a:xfrm>
            <a:off x="308025" y="4837425"/>
            <a:ext cx="8546400" cy="7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763075" y="838350"/>
            <a:ext cx="6694200" cy="123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800" u="sng"/>
              <a:t>Obstetric violence</a:t>
            </a:r>
            <a:endParaRPr sz="4800" u="sng"/>
          </a:p>
        </p:txBody>
      </p:sp>
      <p:sp>
        <p:nvSpPr>
          <p:cNvPr id="98" name="Google Shape;98;p18"/>
          <p:cNvSpPr txBox="1"/>
          <p:nvPr>
            <p:ph idx="1" type="body"/>
          </p:nvPr>
        </p:nvSpPr>
        <p:spPr>
          <a:xfrm>
            <a:off x="2596925" y="2100450"/>
            <a:ext cx="5334900" cy="1123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latin typeface="Merriweather Light"/>
                <a:ea typeface="Merriweather Light"/>
                <a:cs typeface="Merriweather Light"/>
                <a:sym typeface="Merriweather Light"/>
              </a:rPr>
              <a:t>Since 2016 edition, the ENDIREH has added 12 questions to refer to obstetric care. These questions are addressed to women 15 years and older, single or married, who have given birth in the last 5 years. </a:t>
            </a:r>
            <a:endParaRPr>
              <a:latin typeface="Merriweather Light"/>
              <a:ea typeface="Merriweather Light"/>
              <a:cs typeface="Merriweather Light"/>
              <a:sym typeface="Merriweather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596100" y="861050"/>
            <a:ext cx="7844400" cy="2635800"/>
          </a:xfrm>
          <a:prstGeom prst="rect">
            <a:avLst/>
          </a:prstGeom>
        </p:spPr>
        <p:txBody>
          <a:bodyPr anchorCtr="0" anchor="t" bIns="91425" lIns="91425" spcFirstLastPara="1" rIns="91425" wrap="square" tIns="91425">
            <a:noAutofit/>
          </a:bodyPr>
          <a:lstStyle/>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What variables influence women to suffer obstetric violence?</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Women with partners are more likely to experience aggression from medical personnel?</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Is the region they live related to being exposed to obstetric violence?</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Is the socioeconomic level related to women who suffer obstetric violence?</a:t>
            </a:r>
            <a:endParaRPr sz="2060">
              <a:solidFill>
                <a:schemeClr val="lt1"/>
              </a:solidFill>
              <a:latin typeface="Merriweather Light"/>
              <a:ea typeface="Merriweather Light"/>
              <a:cs typeface="Merriweather Light"/>
              <a:sym typeface="Merriweather Light"/>
            </a:endParaRPr>
          </a:p>
        </p:txBody>
      </p:sp>
      <p:sp>
        <p:nvSpPr>
          <p:cNvPr id="104" name="Google Shape;104;p19"/>
          <p:cNvSpPr txBox="1"/>
          <p:nvPr>
            <p:ph idx="4294967295" type="subTitle"/>
          </p:nvPr>
        </p:nvSpPr>
        <p:spPr>
          <a:xfrm>
            <a:off x="538800" y="243300"/>
            <a:ext cx="5547300" cy="50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lang="es" sz="2495">
                <a:solidFill>
                  <a:schemeClr val="lt1"/>
                </a:solidFill>
                <a:latin typeface="Merriweather"/>
                <a:ea typeface="Merriweather"/>
                <a:cs typeface="Merriweather"/>
                <a:sym typeface="Merriweather"/>
              </a:rPr>
              <a:t>Questions:</a:t>
            </a:r>
            <a:endParaRPr sz="2805">
              <a:solidFill>
                <a:schemeClr val="lt1"/>
              </a:solidFill>
              <a:latin typeface="Merriweather"/>
              <a:ea typeface="Merriweather"/>
              <a:cs typeface="Merriweather"/>
              <a:sym typeface="Merriweather"/>
            </a:endParaRPr>
          </a:p>
        </p:txBody>
      </p:sp>
      <p:cxnSp>
        <p:nvCxnSpPr>
          <p:cNvPr id="105" name="Google Shape;105;p19"/>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59410" lvl="0" marL="457200" rtl="0" algn="l">
              <a:lnSpc>
                <a:spcPct val="95000"/>
              </a:lnSpc>
              <a:spcBef>
                <a:spcPts val="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After deciding the topic “Obstetric Violence”, we chose the databases that contain relevant information about it to start working on our project.</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120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make sure the csv’s contained important information about our chosen topic.</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120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reviewed the formatting of the survey responses making sure they were useful for our investigation. </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11" name="Google Shape;111;p20"/>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exploration phase:</a:t>
            </a:r>
            <a:endParaRPr b="1" sz="2805">
              <a:solidFill>
                <a:schemeClr val="lt1"/>
              </a:solidFill>
              <a:latin typeface="Merriweather"/>
              <a:ea typeface="Merriweather"/>
              <a:cs typeface="Merriweather"/>
              <a:sym typeface="Merriweather"/>
            </a:endParaRPr>
          </a:p>
        </p:txBody>
      </p:sp>
      <p:cxnSp>
        <p:nvCxnSpPr>
          <p:cNvPr id="112" name="Google Shape;112;p20"/>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68450" y="32900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Tables</a:t>
            </a:r>
            <a:endParaRPr/>
          </a:p>
        </p:txBody>
      </p:sp>
      <p:sp>
        <p:nvSpPr>
          <p:cNvPr id="118" name="Google Shape;118;p21"/>
          <p:cNvSpPr txBox="1"/>
          <p:nvPr/>
        </p:nvSpPr>
        <p:spPr>
          <a:xfrm>
            <a:off x="235500" y="1390650"/>
            <a:ext cx="8699100" cy="31938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rgbClr val="24292F"/>
              </a:buClr>
              <a:buSzPts val="1700"/>
              <a:buChar char="●"/>
            </a:pPr>
            <a:r>
              <a:rPr b="1" lang="es" sz="2300">
                <a:solidFill>
                  <a:schemeClr val="accent1"/>
                </a:solidFill>
                <a:highlight>
                  <a:srgbClr val="FFFFFF"/>
                </a:highlight>
                <a:latin typeface="Merriweather"/>
                <a:ea typeface="Merriweather"/>
                <a:cs typeface="Merriweather"/>
                <a:sym typeface="Merriweather"/>
              </a:rPr>
              <a:t>TVIV</a:t>
            </a:r>
            <a:r>
              <a:rPr lang="es" sz="2300">
                <a:solidFill>
                  <a:schemeClr val="accent1"/>
                </a:solidFill>
                <a:highlight>
                  <a:srgbClr val="FFFFFF"/>
                </a:highlight>
                <a:latin typeface="Merriweather Light"/>
                <a:ea typeface="Merriweather Light"/>
                <a:cs typeface="Merriweather Light"/>
                <a:sym typeface="Merriweather Light"/>
              </a:rPr>
              <a:t>: </a:t>
            </a:r>
            <a:r>
              <a:rPr lang="es" sz="1700">
                <a:solidFill>
                  <a:srgbClr val="24292F"/>
                </a:solidFill>
                <a:highlight>
                  <a:srgbClr val="FFFFFF"/>
                </a:highlight>
                <a:latin typeface="Merriweather Light"/>
                <a:ea typeface="Merriweather Light"/>
                <a:cs typeface="Merriweather Light"/>
                <a:sym typeface="Merriweather Light"/>
              </a:rPr>
              <a:t>contains the basic characteristics of the dwellings (services and goods available) as well as the number of persons usually residing there.</a:t>
            </a:r>
            <a:endParaRPr sz="17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300">
                <a:solidFill>
                  <a:schemeClr val="accent1"/>
                </a:solidFill>
                <a:highlight>
                  <a:srgbClr val="FFFFFF"/>
                </a:highlight>
                <a:latin typeface="Merriweather"/>
                <a:ea typeface="Merriweather"/>
                <a:cs typeface="Merriweather"/>
                <a:sym typeface="Merriweather"/>
              </a:rPr>
              <a:t>TSDem</a:t>
            </a:r>
            <a:r>
              <a:rPr lang="es" sz="1700">
                <a:solidFill>
                  <a:srgbClr val="24292F"/>
                </a:solidFill>
                <a:highlight>
                  <a:srgbClr val="FFFFFF"/>
                </a:highlight>
                <a:latin typeface="Merriweather Light"/>
                <a:ea typeface="Merriweather Light"/>
                <a:cs typeface="Merriweather Light"/>
                <a:sym typeface="Merriweather Light"/>
              </a:rPr>
              <a:t>: contains the socio-demographic, economic and cultural characteristics of each of the persons residing in the dwelling.</a:t>
            </a:r>
            <a:endParaRPr sz="17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TB_SEC_III</a:t>
            </a:r>
            <a:r>
              <a:rPr lang="es" sz="2200">
                <a:solidFill>
                  <a:schemeClr val="accent1"/>
                </a:solidFill>
                <a:highlight>
                  <a:srgbClr val="FFFFFF"/>
                </a:highlight>
                <a:latin typeface="Merriweather Light"/>
                <a:ea typeface="Merriweather Light"/>
                <a:cs typeface="Merriweather Light"/>
                <a:sym typeface="Merriweather Light"/>
              </a:rPr>
              <a:t>: </a:t>
            </a:r>
            <a:r>
              <a:rPr lang="es" sz="1700">
                <a:solidFill>
                  <a:srgbClr val="24292F"/>
                </a:solidFill>
                <a:highlight>
                  <a:srgbClr val="FFFFFF"/>
                </a:highlight>
                <a:latin typeface="Merriweather Light"/>
                <a:ea typeface="Merriweather Light"/>
                <a:cs typeface="Merriweather Light"/>
                <a:sym typeface="Merriweather Light"/>
              </a:rPr>
              <a:t>contains the information that identifies the women who are 15 years old and older who reside in the dwelling, and verifies the marital status of the respondent.</a:t>
            </a:r>
            <a:endParaRPr sz="1200">
              <a:solidFill>
                <a:srgbClr val="24292F"/>
              </a:solidFill>
              <a:highlight>
                <a:srgbClr val="FFFFFF"/>
              </a:highlight>
              <a:latin typeface="Merriweather Light"/>
              <a:ea typeface="Merriweather Light"/>
              <a:cs typeface="Merriweather Light"/>
              <a:sym typeface="Merriweather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