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23"/>
  </p:notesMasterIdLst>
  <p:sldIdLst>
    <p:sldId id="256" r:id="rId2"/>
    <p:sldId id="304" r:id="rId3"/>
    <p:sldId id="300" r:id="rId4"/>
    <p:sldId id="282" r:id="rId5"/>
    <p:sldId id="283" r:id="rId6"/>
    <p:sldId id="295" r:id="rId7"/>
    <p:sldId id="284" r:id="rId8"/>
    <p:sldId id="296" r:id="rId9"/>
    <p:sldId id="301" r:id="rId10"/>
    <p:sldId id="292" r:id="rId11"/>
    <p:sldId id="303" r:id="rId12"/>
    <p:sldId id="279" r:id="rId13"/>
    <p:sldId id="290" r:id="rId14"/>
    <p:sldId id="294" r:id="rId15"/>
    <p:sldId id="293" r:id="rId16"/>
    <p:sldId id="287" r:id="rId17"/>
    <p:sldId id="285" r:id="rId18"/>
    <p:sldId id="280" r:id="rId19"/>
    <p:sldId id="302" r:id="rId20"/>
    <p:sldId id="291" r:id="rId21"/>
    <p:sldId id="28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incipal" id="{A79FAD55-69B6-4DBF-973E-7D0A866CF370}">
          <p14:sldIdLst>
            <p14:sldId id="256"/>
            <p14:sldId id="304"/>
          </p14:sldIdLst>
        </p14:section>
        <p14:section name="Introdução" id="{B30FBE78-B929-4949-90F0-BDA961D17A30}">
          <p14:sldIdLst>
            <p14:sldId id="300"/>
            <p14:sldId id="282"/>
            <p14:sldId id="283"/>
            <p14:sldId id="295"/>
            <p14:sldId id="284"/>
            <p14:sldId id="296"/>
            <p14:sldId id="301"/>
            <p14:sldId id="292"/>
            <p14:sldId id="303"/>
          </p14:sldIdLst>
        </p14:section>
        <p14:section name="Repositórios" id="{9F27E865-6534-4901-BC99-38ADC1959D63}">
          <p14:sldIdLst>
            <p14:sldId id="279"/>
            <p14:sldId id="290"/>
            <p14:sldId id="294"/>
            <p14:sldId id="293"/>
          </p14:sldIdLst>
        </p14:section>
        <p14:section name="Estrutura Documentacional" id="{D575901C-95BA-4EC9-B114-F2C665C588CE}">
          <p14:sldIdLst>
            <p14:sldId id="287"/>
            <p14:sldId id="285"/>
            <p14:sldId id="280"/>
          </p14:sldIdLst>
        </p14:section>
        <p14:section name="Conclusão" id="{5031C7CD-4A2F-41E2-90B1-DFF38097E10B}">
          <p14:sldIdLst>
            <p14:sldId id="302"/>
            <p14:sldId id="291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 Paula" initials="AP" lastIdx="1" clrIdx="0">
    <p:extLst>
      <p:ext uri="{19B8F6BF-5375-455C-9EA6-DF929625EA0E}">
        <p15:presenceInfo xmlns:p15="http://schemas.microsoft.com/office/powerpoint/2012/main" userId="S::imp02@ouroweb.com.br::29d0c5ec-0031-4e3f-aa48-a94b9fffa1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85" autoAdjust="0"/>
    <p:restoredTop sz="94660"/>
  </p:normalViewPr>
  <p:slideViewPr>
    <p:cSldViewPr snapToGrid="0">
      <p:cViewPr varScale="1">
        <p:scale>
          <a:sx n="78" d="100"/>
          <a:sy n="78" d="100"/>
        </p:scale>
        <p:origin x="427" y="58"/>
      </p:cViewPr>
      <p:guideLst>
        <p:guide orient="horz" pos="2183"/>
        <p:guide pos="3840"/>
      </p:guideLst>
    </p:cSldViewPr>
  </p:slideViewPr>
  <p:notesTextViewPr>
    <p:cViewPr>
      <p:scale>
        <a:sx n="176" d="100"/>
        <a:sy n="17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0E4517-AB17-4B2F-A90E-4CF01C599447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493CC-0A81-4988-BB13-4735E9C7D5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3150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493CC-0A81-4988-BB13-4735E9C7D59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9457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493CC-0A81-4988-BB13-4735E9C7D59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9887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493CC-0A81-4988-BB13-4735E9C7D59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286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493CC-0A81-4988-BB13-4735E9C7D59B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79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493CC-0A81-4988-BB13-4735E9C7D59B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8658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493CC-0A81-4988-BB13-4735E9C7D59B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1806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493CC-0A81-4988-BB13-4735E9C7D59B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3986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3D1-B5C3-402E-BA79-F224867B2D59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0199-1588-45E0-B798-BD1A9D1C7791}" type="slidenum">
              <a:rPr lang="pt-BR" smtClean="0"/>
              <a:t>‹nº›</a:t>
            </a:fld>
            <a:endParaRPr lang="pt-BR"/>
          </a:p>
        </p:txBody>
      </p:sp>
      <p:pic>
        <p:nvPicPr>
          <p:cNvPr id="18" name="Picture 1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83444" y="291466"/>
            <a:ext cx="2773045" cy="563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27561151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3D1-B5C3-402E-BA79-F224867B2D59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0199-1588-45E0-B798-BD1A9D1C77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4448477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3D1-B5C3-402E-BA79-F224867B2D59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0199-1588-45E0-B798-BD1A9D1C7791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4290910"/>
      </p:ext>
    </p:extLst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3D1-B5C3-402E-BA79-F224867B2D59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0199-1588-45E0-B798-BD1A9D1C77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4037520"/>
      </p:ext>
    </p:extLst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3D1-B5C3-402E-BA79-F224867B2D59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0199-1588-45E0-B798-BD1A9D1C7791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1162255"/>
      </p:ext>
    </p:extLst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3D1-B5C3-402E-BA79-F224867B2D59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0199-1588-45E0-B798-BD1A9D1C77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608852"/>
      </p:ext>
    </p:extLst>
  </p:cSld>
  <p:clrMapOvr>
    <a:masterClrMapping/>
  </p:clrMapOvr>
  <p:transition spd="med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3D1-B5C3-402E-BA79-F224867B2D59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0199-1588-45E0-B798-BD1A9D1C77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9566175"/>
      </p:ext>
    </p:extLst>
  </p:cSld>
  <p:clrMapOvr>
    <a:masterClrMapping/>
  </p:clrMapOvr>
  <p:transition spd="med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3D1-B5C3-402E-BA79-F224867B2D59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0199-1588-45E0-B798-BD1A9D1C77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912035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3D1-B5C3-402E-BA79-F224867B2D59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0199-1588-45E0-B798-BD1A9D1C77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926476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3D1-B5C3-402E-BA79-F224867B2D59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0199-1588-45E0-B798-BD1A9D1C77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276559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3D1-B5C3-402E-BA79-F224867B2D59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0199-1588-45E0-B798-BD1A9D1C77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1372134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3D1-B5C3-402E-BA79-F224867B2D59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0199-1588-45E0-B798-BD1A9D1C77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6031128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3D1-B5C3-402E-BA79-F224867B2D59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0199-1588-45E0-B798-BD1A9D1C77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930912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3D1-B5C3-402E-BA79-F224867B2D59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0199-1588-45E0-B798-BD1A9D1C77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3094513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3D1-B5C3-402E-BA79-F224867B2D59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0199-1588-45E0-B798-BD1A9D1C77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2951554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3D1-B5C3-402E-BA79-F224867B2D59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0199-1588-45E0-B798-BD1A9D1C77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7885795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Resultado e Metas Implantação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73D1-B5C3-402E-BA79-F224867B2D59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0CE0199-1588-45E0-B798-BD1A9D1C7791}" type="slidenum">
              <a:rPr lang="pt-BR" smtClean="0"/>
              <a:t>‹nº›</a:t>
            </a:fld>
            <a:endParaRPr lang="pt-BR"/>
          </a:p>
        </p:txBody>
      </p:sp>
      <p:pic>
        <p:nvPicPr>
          <p:cNvPr id="18" name="Picture 1"/>
          <p:cNvPicPr/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47044" y="276747"/>
            <a:ext cx="2773045" cy="563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28841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transition spd="med">
    <p:pull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 baseline="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0605369-3CDD-4CA8-9483-800E96191A0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476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rpo">
            <a:extLst>
              <a:ext uri="{FF2B5EF4-FFF2-40B4-BE49-F238E27FC236}">
                <a16:creationId xmlns:a16="http://schemas.microsoft.com/office/drawing/2014/main" id="{4E82D60E-82FF-4166-819B-1CBB01428053}"/>
              </a:ext>
            </a:extLst>
          </p:cNvPr>
          <p:cNvSpPr txBox="1"/>
          <p:nvPr/>
        </p:nvSpPr>
        <p:spPr>
          <a:xfrm>
            <a:off x="362702" y="1995946"/>
            <a:ext cx="93122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Os projetos (segmentados em repositórios) estão sendo gerenciados no meu perfil pessoal do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, todos desde o início marcados como privados.</a:t>
            </a: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Tenho feito o processo de uma forma parecida com a qual é realizada com o TFS atualmente na empresa.</a:t>
            </a: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Registro as mudanças planejadas no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planner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e realizo com base prioritária.</a:t>
            </a:r>
          </a:p>
        </p:txBody>
      </p:sp>
      <p:sp>
        <p:nvSpPr>
          <p:cNvPr id="2" name="Título">
            <a:extLst>
              <a:ext uri="{FF2B5EF4-FFF2-40B4-BE49-F238E27FC236}">
                <a16:creationId xmlns:a16="http://schemas.microsoft.com/office/drawing/2014/main" id="{F4752DE1-F585-46A0-97FB-4E002BBBE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02" y="530942"/>
            <a:ext cx="9312240" cy="73741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z="4800" b="1" dirty="0">
                <a:latin typeface="Arial" panose="020B0604020202020204" pitchFamily="34" charset="0"/>
                <a:cs typeface="Arial" panose="020B0604020202020204" pitchFamily="34" charset="0"/>
              </a:rPr>
              <a:t>GERENCIAMENTO</a:t>
            </a:r>
          </a:p>
        </p:txBody>
      </p:sp>
    </p:spTree>
    <p:extLst>
      <p:ext uri="{BB962C8B-B14F-4D97-AF65-F5344CB8AC3E}">
        <p14:creationId xmlns:p14="http://schemas.microsoft.com/office/powerpoint/2010/main" val="3330119731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rpo">
            <a:extLst>
              <a:ext uri="{FF2B5EF4-FFF2-40B4-BE49-F238E27FC236}">
                <a16:creationId xmlns:a16="http://schemas.microsoft.com/office/drawing/2014/main" id="{4E82D60E-82FF-4166-819B-1CBB01428053}"/>
              </a:ext>
            </a:extLst>
          </p:cNvPr>
          <p:cNvSpPr txBox="1"/>
          <p:nvPr/>
        </p:nvSpPr>
        <p:spPr>
          <a:xfrm>
            <a:off x="362702" y="1995946"/>
            <a:ext cx="93122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 processo em detalhes de como vão ser realizadas as contribuições vão ser discutidas mais à frente, mas caso necessário para fins de agilidade </a:t>
            </a:r>
            <a:r>
              <a:rPr lang="pt-BR" sz="2400">
                <a:latin typeface="Arial" panose="020B0604020202020204" pitchFamily="34" charset="0"/>
                <a:cs typeface="Arial" panose="020B0604020202020204" pitchFamily="34" charset="0"/>
              </a:rPr>
              <a:t>e mantimento da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integridade da aplicação, posso assumir a responsabilidade de receber as mudanças, fazer o comparativo e subir </a:t>
            </a:r>
            <a:r>
              <a:rPr lang="pt-BR" sz="2400">
                <a:latin typeface="Arial" panose="020B0604020202020204" pitchFamily="34" charset="0"/>
                <a:cs typeface="Arial" panose="020B0604020202020204" pitchFamily="34" charset="0"/>
              </a:rPr>
              <a:t>as alterações.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É recomendado criar uma conta no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e receber o acesso para participar do projeto por conta do quadro de tarefas.</a:t>
            </a:r>
          </a:p>
        </p:txBody>
      </p:sp>
      <p:sp>
        <p:nvSpPr>
          <p:cNvPr id="2" name="Título">
            <a:extLst>
              <a:ext uri="{FF2B5EF4-FFF2-40B4-BE49-F238E27FC236}">
                <a16:creationId xmlns:a16="http://schemas.microsoft.com/office/drawing/2014/main" id="{F4752DE1-F585-46A0-97FB-4E002BBBE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02" y="530942"/>
            <a:ext cx="9312240" cy="73741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z="4800" b="1" dirty="0">
                <a:latin typeface="Arial" panose="020B0604020202020204" pitchFamily="34" charset="0"/>
                <a:cs typeface="Arial" panose="020B0604020202020204" pitchFamily="34" charset="0"/>
              </a:rPr>
              <a:t>GERENCIAMENTO</a:t>
            </a:r>
          </a:p>
        </p:txBody>
      </p:sp>
    </p:spTree>
    <p:extLst>
      <p:ext uri="{BB962C8B-B14F-4D97-AF65-F5344CB8AC3E}">
        <p14:creationId xmlns:p14="http://schemas.microsoft.com/office/powerpoint/2010/main" val="1723929247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"/>
          <p:cNvSpPr>
            <a:spLocks noGrp="1"/>
          </p:cNvSpPr>
          <p:nvPr>
            <p:ph type="ctrTitle"/>
          </p:nvPr>
        </p:nvSpPr>
        <p:spPr>
          <a:xfrm>
            <a:off x="2497393" y="2706329"/>
            <a:ext cx="6194324" cy="1445342"/>
          </a:xfrm>
        </p:spPr>
        <p:txBody>
          <a:bodyPr anchor="ctr"/>
          <a:lstStyle/>
          <a:p>
            <a:pPr algn="l"/>
            <a:r>
              <a:rPr lang="pt-BR" sz="6000" b="1" dirty="0">
                <a:latin typeface="Arial" panose="020B0604020202020204" pitchFamily="34" charset="0"/>
                <a:cs typeface="Arial" panose="020B0604020202020204" pitchFamily="34" charset="0"/>
              </a:rPr>
              <a:t>REPOSITÓRIOS</a:t>
            </a:r>
          </a:p>
        </p:txBody>
      </p:sp>
    </p:spTree>
    <p:extLst>
      <p:ext uri="{BB962C8B-B14F-4D97-AF65-F5344CB8AC3E}">
        <p14:creationId xmlns:p14="http://schemas.microsoft.com/office/powerpoint/2010/main" val="157851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rpo">
            <a:extLst>
              <a:ext uri="{FF2B5EF4-FFF2-40B4-BE49-F238E27FC236}">
                <a16:creationId xmlns:a16="http://schemas.microsoft.com/office/drawing/2014/main" id="{4E82D60E-82FF-4166-819B-1CBB01428053}"/>
              </a:ext>
            </a:extLst>
          </p:cNvPr>
          <p:cNvSpPr txBox="1"/>
          <p:nvPr/>
        </p:nvSpPr>
        <p:spPr>
          <a:xfrm>
            <a:off x="362702" y="1995946"/>
            <a:ext cx="93122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Repositório que contém o Script que realiza a conversão de tabelas em PDF para texto (CSV) e adaptação dos mesmos para o formato adequado.</a:t>
            </a: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 Script foi desenvolvido em Python e conta com o auxílio de algumas bibliotecas próprias da linguagem e algumas externas.</a:t>
            </a:r>
          </a:p>
        </p:txBody>
      </p:sp>
      <p:sp>
        <p:nvSpPr>
          <p:cNvPr id="4" name="Subtítulo">
            <a:extLst>
              <a:ext uri="{FF2B5EF4-FFF2-40B4-BE49-F238E27FC236}">
                <a16:creationId xmlns:a16="http://schemas.microsoft.com/office/drawing/2014/main" id="{39C95446-F857-4D00-ACA7-D1DBD486868C}"/>
              </a:ext>
            </a:extLst>
          </p:cNvPr>
          <p:cNvSpPr txBox="1">
            <a:spLocks/>
          </p:cNvSpPr>
          <p:nvPr/>
        </p:nvSpPr>
        <p:spPr>
          <a:xfrm>
            <a:off x="362702" y="1268361"/>
            <a:ext cx="9312240" cy="3588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pdfconverter_script</a:t>
            </a:r>
            <a:endParaRPr lang="pt-BR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">
            <a:extLst>
              <a:ext uri="{FF2B5EF4-FFF2-40B4-BE49-F238E27FC236}">
                <a16:creationId xmlns:a16="http://schemas.microsoft.com/office/drawing/2014/main" id="{F4752DE1-F585-46A0-97FB-4E002BBBE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02" y="530942"/>
            <a:ext cx="9312240" cy="73741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z="4800" b="1" dirty="0">
                <a:latin typeface="Arial" panose="020B0604020202020204" pitchFamily="34" charset="0"/>
                <a:cs typeface="Arial" panose="020B0604020202020204" pitchFamily="34" charset="0"/>
              </a:rPr>
              <a:t>SCRIPT</a:t>
            </a:r>
          </a:p>
        </p:txBody>
      </p:sp>
    </p:spTree>
    <p:extLst>
      <p:ext uri="{BB962C8B-B14F-4D97-AF65-F5344CB8AC3E}">
        <p14:creationId xmlns:p14="http://schemas.microsoft.com/office/powerpoint/2010/main" val="3491640192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rpo">
            <a:extLst>
              <a:ext uri="{FF2B5EF4-FFF2-40B4-BE49-F238E27FC236}">
                <a16:creationId xmlns:a16="http://schemas.microsoft.com/office/drawing/2014/main" id="{4E82D60E-82FF-4166-819B-1CBB01428053}"/>
              </a:ext>
            </a:extLst>
          </p:cNvPr>
          <p:cNvSpPr txBox="1"/>
          <p:nvPr/>
        </p:nvSpPr>
        <p:spPr>
          <a:xfrm>
            <a:off x="362702" y="1995946"/>
            <a:ext cx="9312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Solução sintetizada e utilizada para realizar testes com o Script no que seria uma prévia do que está proposto no projeto final.</a:t>
            </a:r>
          </a:p>
        </p:txBody>
      </p:sp>
      <p:sp>
        <p:nvSpPr>
          <p:cNvPr id="4" name="Subtítulo">
            <a:extLst>
              <a:ext uri="{FF2B5EF4-FFF2-40B4-BE49-F238E27FC236}">
                <a16:creationId xmlns:a16="http://schemas.microsoft.com/office/drawing/2014/main" id="{2D71D94B-07A4-489E-8D19-F8756EA7AD7D}"/>
              </a:ext>
            </a:extLst>
          </p:cNvPr>
          <p:cNvSpPr txBox="1">
            <a:spLocks/>
          </p:cNvSpPr>
          <p:nvPr/>
        </p:nvSpPr>
        <p:spPr>
          <a:xfrm>
            <a:off x="362702" y="1268361"/>
            <a:ext cx="9312240" cy="3588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pdfconverter_desktop</a:t>
            </a:r>
            <a:endParaRPr lang="pt-BR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">
            <a:extLst>
              <a:ext uri="{FF2B5EF4-FFF2-40B4-BE49-F238E27FC236}">
                <a16:creationId xmlns:a16="http://schemas.microsoft.com/office/drawing/2014/main" id="{F4752DE1-F585-46A0-97FB-4E002BBBE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02" y="530942"/>
            <a:ext cx="9312240" cy="73741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z="4800" b="1" dirty="0">
                <a:latin typeface="Arial" panose="020B0604020202020204" pitchFamily="34" charset="0"/>
                <a:cs typeface="Arial" panose="020B0604020202020204" pitchFamily="34" charset="0"/>
              </a:rPr>
              <a:t>DESKTOP</a:t>
            </a:r>
          </a:p>
        </p:txBody>
      </p:sp>
    </p:spTree>
    <p:extLst>
      <p:ext uri="{BB962C8B-B14F-4D97-AF65-F5344CB8AC3E}">
        <p14:creationId xmlns:p14="http://schemas.microsoft.com/office/powerpoint/2010/main" val="955968903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rpo">
            <a:extLst>
              <a:ext uri="{FF2B5EF4-FFF2-40B4-BE49-F238E27FC236}">
                <a16:creationId xmlns:a16="http://schemas.microsoft.com/office/drawing/2014/main" id="{4E82D60E-82FF-4166-819B-1CBB01428053}"/>
              </a:ext>
            </a:extLst>
          </p:cNvPr>
          <p:cNvSpPr txBox="1"/>
          <p:nvPr/>
        </p:nvSpPr>
        <p:spPr>
          <a:xfrm>
            <a:off x="362702" y="1995946"/>
            <a:ext cx="9312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Repositório onde são guardados os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PDFs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que foram ou vão ser utilizados para fazer as exportações, além de alguns documentos importantes para o gerenciamento do projeto como o relatório de eficiência de conversão.</a:t>
            </a: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Relatório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extremamente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importante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para fazer o registro do progresso.</a:t>
            </a: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Ele ter o progresso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feito do zero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para mapear o progresso e a evolução do Script.</a:t>
            </a: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Isso deve ser feito pois não adianta nada </a:t>
            </a:r>
            <a:r>
              <a:rPr lang="pt-BR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melhorar 10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PDFs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por exemplo e desregular outros 10, a porcentagem que representa a eficiência seria mantida inalterada por exemplo.</a:t>
            </a:r>
          </a:p>
        </p:txBody>
      </p:sp>
      <p:sp>
        <p:nvSpPr>
          <p:cNvPr id="4" name="Subtítulo">
            <a:extLst>
              <a:ext uri="{FF2B5EF4-FFF2-40B4-BE49-F238E27FC236}">
                <a16:creationId xmlns:a16="http://schemas.microsoft.com/office/drawing/2014/main" id="{929D09BC-8BA6-4D64-A77B-65BC12204824}"/>
              </a:ext>
            </a:extLst>
          </p:cNvPr>
          <p:cNvSpPr txBox="1">
            <a:spLocks/>
          </p:cNvSpPr>
          <p:nvPr/>
        </p:nvSpPr>
        <p:spPr>
          <a:xfrm>
            <a:off x="362702" y="1268361"/>
            <a:ext cx="9312240" cy="3588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pdfconverter_docs</a:t>
            </a:r>
            <a:endParaRPr lang="pt-BR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">
            <a:extLst>
              <a:ext uri="{FF2B5EF4-FFF2-40B4-BE49-F238E27FC236}">
                <a16:creationId xmlns:a16="http://schemas.microsoft.com/office/drawing/2014/main" id="{F4752DE1-F585-46A0-97FB-4E002BBBE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02" y="530942"/>
            <a:ext cx="9312240" cy="73741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z="4800" b="1" dirty="0">
                <a:latin typeface="Arial" panose="020B0604020202020204" pitchFamily="34" charset="0"/>
                <a:cs typeface="Arial" panose="020B0604020202020204" pitchFamily="34" charset="0"/>
              </a:rPr>
              <a:t>DOCUMENTAÇÃO</a:t>
            </a:r>
          </a:p>
        </p:txBody>
      </p:sp>
    </p:spTree>
    <p:extLst>
      <p:ext uri="{BB962C8B-B14F-4D97-AF65-F5344CB8AC3E}">
        <p14:creationId xmlns:p14="http://schemas.microsoft.com/office/powerpoint/2010/main" val="426592595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"/>
          <p:cNvSpPr>
            <a:spLocks noGrp="1"/>
          </p:cNvSpPr>
          <p:nvPr>
            <p:ph type="ctrTitle"/>
          </p:nvPr>
        </p:nvSpPr>
        <p:spPr>
          <a:xfrm>
            <a:off x="2497394" y="2694039"/>
            <a:ext cx="8082116" cy="1750142"/>
          </a:xfrm>
        </p:spPr>
        <p:txBody>
          <a:bodyPr anchor="ctr"/>
          <a:lstStyle/>
          <a:p>
            <a:pPr algn="l"/>
            <a:r>
              <a:rPr lang="pt-BR" sz="6000" b="1" dirty="0">
                <a:latin typeface="Arial" panose="020B0604020202020204" pitchFamily="34" charset="0"/>
                <a:cs typeface="Arial" panose="020B0604020202020204" pitchFamily="34" charset="0"/>
              </a:rPr>
              <a:t>ESTRUTURA</a:t>
            </a:r>
            <a:br>
              <a:rPr lang="pt-BR" sz="6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6000" b="1" dirty="0">
                <a:latin typeface="Arial" panose="020B0604020202020204" pitchFamily="34" charset="0"/>
                <a:cs typeface="Arial" panose="020B0604020202020204" pitchFamily="34" charset="0"/>
              </a:rPr>
              <a:t>DOCUMENTACIONAL</a:t>
            </a:r>
          </a:p>
        </p:txBody>
      </p:sp>
    </p:spTree>
    <p:extLst>
      <p:ext uri="{BB962C8B-B14F-4D97-AF65-F5344CB8AC3E}">
        <p14:creationId xmlns:p14="http://schemas.microsoft.com/office/powerpoint/2010/main" val="404956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rpo">
            <a:extLst>
              <a:ext uri="{FF2B5EF4-FFF2-40B4-BE49-F238E27FC236}">
                <a16:creationId xmlns:a16="http://schemas.microsoft.com/office/drawing/2014/main" id="{4E82D60E-82FF-4166-819B-1CBB01428053}"/>
              </a:ext>
            </a:extLst>
          </p:cNvPr>
          <p:cNvSpPr txBox="1"/>
          <p:nvPr/>
        </p:nvSpPr>
        <p:spPr>
          <a:xfrm>
            <a:off x="362702" y="1887791"/>
            <a:ext cx="9312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Métodos de Formatação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Métodos de Leitura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Tabelas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Porcentagem de Aprovação de Conversão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Porcentagem de Recomendação de Métodos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Leitura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Formatação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Informações detalhadas à respeito da conversão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Considerações Finais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Esclarecimento Sobre a Manutenção Manual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Sugestão de Melhoria</a:t>
            </a:r>
          </a:p>
        </p:txBody>
      </p:sp>
      <p:sp>
        <p:nvSpPr>
          <p:cNvPr id="2" name="Título">
            <a:extLst>
              <a:ext uri="{FF2B5EF4-FFF2-40B4-BE49-F238E27FC236}">
                <a16:creationId xmlns:a16="http://schemas.microsoft.com/office/drawing/2014/main" id="{F4752DE1-F585-46A0-97FB-4E002BBBE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02" y="530942"/>
            <a:ext cx="9312240" cy="73741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z="4800" b="1" dirty="0">
                <a:latin typeface="Arial" panose="020B0604020202020204" pitchFamily="34" charset="0"/>
                <a:cs typeface="Arial" panose="020B0604020202020204" pitchFamily="34" charset="0"/>
              </a:rPr>
              <a:t>RELATÓRIO DE EFICIÊNCIA</a:t>
            </a:r>
          </a:p>
        </p:txBody>
      </p:sp>
    </p:spTree>
    <p:extLst>
      <p:ext uri="{BB962C8B-B14F-4D97-AF65-F5344CB8AC3E}">
        <p14:creationId xmlns:p14="http://schemas.microsoft.com/office/powerpoint/2010/main" val="1916122242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rpo">
            <a:extLst>
              <a:ext uri="{FF2B5EF4-FFF2-40B4-BE49-F238E27FC236}">
                <a16:creationId xmlns:a16="http://schemas.microsoft.com/office/drawing/2014/main" id="{4E82D60E-82FF-4166-819B-1CBB01428053}"/>
              </a:ext>
            </a:extLst>
          </p:cNvPr>
          <p:cNvSpPr txBox="1"/>
          <p:nvPr/>
        </p:nvSpPr>
        <p:spPr>
          <a:xfrm>
            <a:off x="362702" y="1887791"/>
            <a:ext cx="93122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BIBLIOTECAS UTILIZADAS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PROCESSO DE FORMATAÇÃO (CÓDIGO)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Momento em que é realizada cada conversão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Momento em que é realizada cada exportação</a:t>
            </a:r>
          </a:p>
        </p:txBody>
      </p:sp>
      <p:sp>
        <p:nvSpPr>
          <p:cNvPr id="2" name="Título">
            <a:extLst>
              <a:ext uri="{FF2B5EF4-FFF2-40B4-BE49-F238E27FC236}">
                <a16:creationId xmlns:a16="http://schemas.microsoft.com/office/drawing/2014/main" id="{F4752DE1-F585-46A0-97FB-4E002BBBE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02" y="530942"/>
            <a:ext cx="9312240" cy="73741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z="4800" b="1" dirty="0">
                <a:latin typeface="Arial" panose="020B0604020202020204" pitchFamily="34" charset="0"/>
                <a:cs typeface="Arial" panose="020B0604020202020204" pitchFamily="34" charset="0"/>
              </a:rPr>
              <a:t>README</a:t>
            </a:r>
          </a:p>
        </p:txBody>
      </p:sp>
    </p:spTree>
    <p:extLst>
      <p:ext uri="{BB962C8B-B14F-4D97-AF65-F5344CB8AC3E}">
        <p14:creationId xmlns:p14="http://schemas.microsoft.com/office/powerpoint/2010/main" val="2577540802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"/>
          <p:cNvSpPr>
            <a:spLocks noGrp="1"/>
          </p:cNvSpPr>
          <p:nvPr>
            <p:ph type="ctrTitle"/>
          </p:nvPr>
        </p:nvSpPr>
        <p:spPr>
          <a:xfrm>
            <a:off x="2497394" y="2694039"/>
            <a:ext cx="8082116" cy="1750142"/>
          </a:xfrm>
        </p:spPr>
        <p:txBody>
          <a:bodyPr anchor="ctr"/>
          <a:lstStyle/>
          <a:p>
            <a:pPr algn="l"/>
            <a:r>
              <a:rPr lang="pt-BR" sz="6000" b="1" dirty="0"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230077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"/>
          <p:cNvSpPr>
            <a:spLocks noGrp="1"/>
          </p:cNvSpPr>
          <p:nvPr>
            <p:ph type="ctrTitle"/>
          </p:nvPr>
        </p:nvSpPr>
        <p:spPr>
          <a:xfrm>
            <a:off x="875072" y="2681748"/>
            <a:ext cx="8622890" cy="1693606"/>
          </a:xfrm>
        </p:spPr>
        <p:txBody>
          <a:bodyPr anchor="ctr"/>
          <a:lstStyle/>
          <a:p>
            <a:pPr algn="l"/>
            <a:r>
              <a:rPr lang="pt-BR" sz="9600" b="1" dirty="0">
                <a:latin typeface="Arial" panose="020B0604020202020204" pitchFamily="34" charset="0"/>
                <a:cs typeface="Arial" panose="020B0604020202020204" pitchFamily="34" charset="0"/>
              </a:rPr>
              <a:t>PDFConverter</a:t>
            </a:r>
          </a:p>
        </p:txBody>
      </p:sp>
    </p:spTree>
    <p:extLst>
      <p:ext uri="{BB962C8B-B14F-4D97-AF65-F5344CB8AC3E}">
        <p14:creationId xmlns:p14="http://schemas.microsoft.com/office/powerpoint/2010/main" val="346835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rpo">
            <a:extLst>
              <a:ext uri="{FF2B5EF4-FFF2-40B4-BE49-F238E27FC236}">
                <a16:creationId xmlns:a16="http://schemas.microsoft.com/office/drawing/2014/main" id="{4E82D60E-82FF-4166-819B-1CBB01428053}"/>
              </a:ext>
            </a:extLst>
          </p:cNvPr>
          <p:cNvSpPr txBox="1"/>
          <p:nvPr/>
        </p:nvSpPr>
        <p:spPr>
          <a:xfrm>
            <a:off x="362702" y="1887791"/>
            <a:ext cx="9312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Quadro do Projeto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https://github.com/users/monambike/projects/13</a:t>
            </a:r>
          </a:p>
          <a:p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Repositórios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Script: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https://github.com/monambike/pdfconverter_script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Documentação: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https://github.com/monambike/pdfconverter_docs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Desktop: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https://github.com/monambike/pdfconverter_desktop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">
            <a:extLst>
              <a:ext uri="{FF2B5EF4-FFF2-40B4-BE49-F238E27FC236}">
                <a16:creationId xmlns:a16="http://schemas.microsoft.com/office/drawing/2014/main" id="{F4752DE1-F585-46A0-97FB-4E002BBBE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02" y="530942"/>
            <a:ext cx="9312240" cy="73741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z="4800" b="1" dirty="0">
                <a:latin typeface="Arial" panose="020B0604020202020204" pitchFamily="34" charset="0"/>
                <a:cs typeface="Arial" panose="020B0604020202020204" pitchFamily="34" charset="0"/>
              </a:rPr>
              <a:t>LINKS</a:t>
            </a:r>
          </a:p>
        </p:txBody>
      </p:sp>
    </p:spTree>
    <p:extLst>
      <p:ext uri="{BB962C8B-B14F-4D97-AF65-F5344CB8AC3E}">
        <p14:creationId xmlns:p14="http://schemas.microsoft.com/office/powerpoint/2010/main" val="1865990918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"/>
          <p:cNvSpPr>
            <a:spLocks noGrp="1"/>
          </p:cNvSpPr>
          <p:nvPr>
            <p:ph type="ctrTitle"/>
          </p:nvPr>
        </p:nvSpPr>
        <p:spPr>
          <a:xfrm>
            <a:off x="2507224" y="2706329"/>
            <a:ext cx="7200301" cy="1445342"/>
          </a:xfrm>
        </p:spPr>
        <p:txBody>
          <a:bodyPr anchor="ctr"/>
          <a:lstStyle/>
          <a:p>
            <a:pPr algn="l"/>
            <a:r>
              <a:rPr lang="pt-BR" sz="6000" b="1" dirty="0">
                <a:latin typeface="Arial" panose="020B0604020202020204" pitchFamily="34" charset="0"/>
                <a:cs typeface="Arial" panose="020B0604020202020204" pitchFamily="34" charset="0"/>
              </a:rPr>
              <a:t>CÓDIGO FONTE DO PROJETO</a:t>
            </a:r>
          </a:p>
        </p:txBody>
      </p:sp>
    </p:spTree>
    <p:extLst>
      <p:ext uri="{BB962C8B-B14F-4D97-AF65-F5344CB8AC3E}">
        <p14:creationId xmlns:p14="http://schemas.microsoft.com/office/powerpoint/2010/main" val="142390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"/>
          <p:cNvSpPr>
            <a:spLocks noGrp="1"/>
          </p:cNvSpPr>
          <p:nvPr>
            <p:ph type="ctrTitle"/>
          </p:nvPr>
        </p:nvSpPr>
        <p:spPr>
          <a:xfrm>
            <a:off x="2526890" y="2706329"/>
            <a:ext cx="6597446" cy="1445342"/>
          </a:xfrm>
        </p:spPr>
        <p:txBody>
          <a:bodyPr anchor="ctr"/>
          <a:lstStyle/>
          <a:p>
            <a:pPr algn="l"/>
            <a:r>
              <a:rPr lang="pt-BR" sz="6000" b="1" dirty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339488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rpo">
            <a:extLst>
              <a:ext uri="{FF2B5EF4-FFF2-40B4-BE49-F238E27FC236}">
                <a16:creationId xmlns:a16="http://schemas.microsoft.com/office/drawing/2014/main" id="{4E82D60E-82FF-4166-819B-1CBB01428053}"/>
              </a:ext>
            </a:extLst>
          </p:cNvPr>
          <p:cNvSpPr txBox="1"/>
          <p:nvPr/>
        </p:nvSpPr>
        <p:spPr>
          <a:xfrm>
            <a:off x="362702" y="1818966"/>
            <a:ext cx="9312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 projeto está sendo apresentado para que seja possível outros colaboradores darem continuidade ao andamento do projeto e para o setor à par da situação.</a:t>
            </a:r>
          </a:p>
        </p:txBody>
      </p:sp>
      <p:sp>
        <p:nvSpPr>
          <p:cNvPr id="2" name="Título">
            <a:extLst>
              <a:ext uri="{FF2B5EF4-FFF2-40B4-BE49-F238E27FC236}">
                <a16:creationId xmlns:a16="http://schemas.microsoft.com/office/drawing/2014/main" id="{F4752DE1-F585-46A0-97FB-4E002BBBE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02" y="530942"/>
            <a:ext cx="9312240" cy="73741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z="4800" b="1" dirty="0">
                <a:latin typeface="Arial" panose="020B0604020202020204" pitchFamily="34" charset="0"/>
                <a:cs typeface="Arial" panose="020B0604020202020204" pitchFamily="34" charset="0"/>
              </a:rPr>
              <a:t>MOTIVO DA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3674294400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rpo">
            <a:extLst>
              <a:ext uri="{FF2B5EF4-FFF2-40B4-BE49-F238E27FC236}">
                <a16:creationId xmlns:a16="http://schemas.microsoft.com/office/drawing/2014/main" id="{4E82D60E-82FF-4166-819B-1CBB01428053}"/>
              </a:ext>
            </a:extLst>
          </p:cNvPr>
          <p:cNvSpPr txBox="1"/>
          <p:nvPr/>
        </p:nvSpPr>
        <p:spPr>
          <a:xfrm>
            <a:off x="362702" y="1858294"/>
            <a:ext cx="93122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Esse projeto foi proposto e criado porque a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OuroWeb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viu a necessidade de automatizar um processo interno na empresa.</a:t>
            </a: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Até o momento eram transcritos manualmente os dados de tabelas em PDF para CSV.</a:t>
            </a: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Esse processo é muito manual, repetitivo e demanda muito tempo, pois normalmente são recebidos vários arquivos PDF com grandes quantidades de dados.</a:t>
            </a: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 projeto foi iniciado por volta do </a:t>
            </a:r>
            <a:r>
              <a:rPr lang="pt-BR" sz="2400">
                <a:latin typeface="Arial" panose="020B0604020202020204" pitchFamily="34" charset="0"/>
                <a:cs typeface="Arial" panose="020B0604020202020204" pitchFamily="34" charset="0"/>
              </a:rPr>
              <a:t>dia 29 de março de 2021.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">
            <a:extLst>
              <a:ext uri="{FF2B5EF4-FFF2-40B4-BE49-F238E27FC236}">
                <a16:creationId xmlns:a16="http://schemas.microsoft.com/office/drawing/2014/main" id="{F4752DE1-F585-46A0-97FB-4E002BBBE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02" y="530942"/>
            <a:ext cx="9312240" cy="73741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z="4800" b="1" dirty="0">
                <a:latin typeface="Arial" panose="020B0604020202020204" pitchFamily="34" charset="0"/>
                <a:cs typeface="Arial" panose="020B0604020202020204" pitchFamily="34" charset="0"/>
              </a:rPr>
              <a:t>POR QUE FOI CRIADO</a:t>
            </a:r>
          </a:p>
        </p:txBody>
      </p:sp>
    </p:spTree>
    <p:extLst>
      <p:ext uri="{BB962C8B-B14F-4D97-AF65-F5344CB8AC3E}">
        <p14:creationId xmlns:p14="http://schemas.microsoft.com/office/powerpoint/2010/main" val="366353876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rpo">
            <a:extLst>
              <a:ext uri="{FF2B5EF4-FFF2-40B4-BE49-F238E27FC236}">
                <a16:creationId xmlns:a16="http://schemas.microsoft.com/office/drawing/2014/main" id="{4E82D60E-82FF-4166-819B-1CBB01428053}"/>
              </a:ext>
            </a:extLst>
          </p:cNvPr>
          <p:cNvSpPr txBox="1"/>
          <p:nvPr/>
        </p:nvSpPr>
        <p:spPr>
          <a:xfrm>
            <a:off x="362702" y="1818966"/>
            <a:ext cx="93122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É um projeto que tem como objetivo realizar a conversão de dados de tabelas em PDF para um formato que possa ser mais facilmente manipulado.</a:t>
            </a: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Ele faz a leitura de diversos arquivos em PDF presentes em uma pasta, procurando neste,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preferencialmente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por tabelas.</a:t>
            </a: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Pega o conteúdo da tabela e separa as colunas por pontos e vírgulas e as linhas por quebra de linha na geração da mesma.</a:t>
            </a: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Faz a formatação de acordo com algumas regras criadas por padrões REGEX e condicionais, para deixar o arquivo mais límpido.</a:t>
            </a: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 resultado é um arquivo de texto simples (.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txt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) retornado em um padrão CSV.</a:t>
            </a:r>
          </a:p>
        </p:txBody>
      </p:sp>
      <p:sp>
        <p:nvSpPr>
          <p:cNvPr id="2" name="Título">
            <a:extLst>
              <a:ext uri="{FF2B5EF4-FFF2-40B4-BE49-F238E27FC236}">
                <a16:creationId xmlns:a16="http://schemas.microsoft.com/office/drawing/2014/main" id="{F4752DE1-F585-46A0-97FB-4E002BBBE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02" y="530942"/>
            <a:ext cx="9312240" cy="73741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z="4800" b="1" dirty="0">
                <a:latin typeface="Arial" panose="020B0604020202020204" pitchFamily="34" charset="0"/>
                <a:cs typeface="Arial" panose="020B0604020202020204" pitchFamily="34" charset="0"/>
              </a:rPr>
              <a:t>O QUE É</a:t>
            </a:r>
          </a:p>
        </p:txBody>
      </p:sp>
    </p:spTree>
    <p:extLst>
      <p:ext uri="{BB962C8B-B14F-4D97-AF65-F5344CB8AC3E}">
        <p14:creationId xmlns:p14="http://schemas.microsoft.com/office/powerpoint/2010/main" val="3566687369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egenda (Padrão OuroWeb)">
            <a:extLst>
              <a:ext uri="{FF2B5EF4-FFF2-40B4-BE49-F238E27FC236}">
                <a16:creationId xmlns:a16="http://schemas.microsoft.com/office/drawing/2014/main" id="{0E0FF010-9540-4074-8BBD-4239D05C3137}"/>
              </a:ext>
            </a:extLst>
          </p:cNvPr>
          <p:cNvSpPr txBox="1"/>
          <p:nvPr/>
        </p:nvSpPr>
        <p:spPr>
          <a:xfrm>
            <a:off x="362701" y="5541381"/>
            <a:ext cx="8896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Formato: </a:t>
            </a:r>
            <a:r>
              <a:rPr lang="pt-BR" sz="1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Lote, Ordem(</a:t>
            </a:r>
            <a:r>
              <a:rPr lang="pt-BR" sz="18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</a:t>
            </a:r>
            <a:r>
              <a:rPr lang="pt-BR" sz="1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Código, Produto, Unidade, Quantidade, Valor Médio</a:t>
            </a:r>
          </a:p>
        </p:txBody>
      </p:sp>
      <p:sp>
        <p:nvSpPr>
          <p:cNvPr id="7" name="Corpo">
            <a:extLst>
              <a:ext uri="{FF2B5EF4-FFF2-40B4-BE49-F238E27FC236}">
                <a16:creationId xmlns:a16="http://schemas.microsoft.com/office/drawing/2014/main" id="{4E82D60E-82FF-4166-819B-1CBB01428053}"/>
              </a:ext>
            </a:extLst>
          </p:cNvPr>
          <p:cNvSpPr txBox="1"/>
          <p:nvPr/>
        </p:nvSpPr>
        <p:spPr>
          <a:xfrm>
            <a:off x="362701" y="1858294"/>
            <a:ext cx="93810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 projeto está em andamento e há vários planos para ele, bem como, aumentar o índice de aprovação de conversões, no </a:t>
            </a:r>
            <a:r>
              <a:rPr lang="pt-BR" sz="2400">
                <a:latin typeface="Arial" panose="020B0604020202020204" pitchFamily="34" charset="0"/>
                <a:cs typeface="Arial" panose="020B0604020202020204" pitchFamily="34" charset="0"/>
              </a:rPr>
              <a:t>momento em </a:t>
            </a:r>
            <a:r>
              <a:rPr lang="pt-BR" sz="240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49%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pt-BR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para cerca de </a:t>
            </a:r>
            <a:r>
              <a:rPr lang="pt-BR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75%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Planeja-se alcançar isso fazendo com que o índice de conversões não aprovadas passe para o índice de aprovadas.</a:t>
            </a: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Há um plano também de fazer com que os dados possam ser adaptados para o formato do seguinte sequencial, que é o padrão da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OuroWeb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2" name="Título">
            <a:extLst>
              <a:ext uri="{FF2B5EF4-FFF2-40B4-BE49-F238E27FC236}">
                <a16:creationId xmlns:a16="http://schemas.microsoft.com/office/drawing/2014/main" id="{F4752DE1-F585-46A0-97FB-4E002BBBE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02" y="530942"/>
            <a:ext cx="9312240" cy="73741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z="4800" b="1" dirty="0">
                <a:latin typeface="Arial" panose="020B0604020202020204" pitchFamily="34" charset="0"/>
                <a:cs typeface="Arial" panose="020B0604020202020204" pitchFamily="34" charset="0"/>
              </a:rPr>
              <a:t>PLANOS PRO FUTURO</a:t>
            </a:r>
          </a:p>
        </p:txBody>
      </p:sp>
    </p:spTree>
    <p:extLst>
      <p:ext uri="{BB962C8B-B14F-4D97-AF65-F5344CB8AC3E}">
        <p14:creationId xmlns:p14="http://schemas.microsoft.com/office/powerpoint/2010/main" val="3203514219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Texto - Depois" descr="Texto, Carta&#10;&#10;Descrição gerada automaticamente">
            <a:extLst>
              <a:ext uri="{FF2B5EF4-FFF2-40B4-BE49-F238E27FC236}">
                <a16:creationId xmlns:a16="http://schemas.microsoft.com/office/drawing/2014/main" id="{EFDE8B39-9521-4801-BD3E-8CD09C4D50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905" b="-1"/>
          <a:stretch/>
        </p:blipFill>
        <p:spPr>
          <a:xfrm>
            <a:off x="468993" y="0"/>
            <a:ext cx="8358015" cy="6374558"/>
          </a:xfrm>
          <a:prstGeom prst="rect">
            <a:avLst/>
          </a:prstGeom>
        </p:spPr>
      </p:pic>
      <p:pic>
        <p:nvPicPr>
          <p:cNvPr id="15" name="Foco- Depois" descr="Texto, Carta&#10;&#10;Descrição gerada automaticamente">
            <a:extLst>
              <a:ext uri="{FF2B5EF4-FFF2-40B4-BE49-F238E27FC236}">
                <a16:creationId xmlns:a16="http://schemas.microsoft.com/office/drawing/2014/main" id="{7EB0E446-0D60-4497-809B-E06CE9A4EC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905" r="44137" b="96098"/>
          <a:stretch/>
        </p:blipFill>
        <p:spPr>
          <a:xfrm>
            <a:off x="468993" y="4471"/>
            <a:ext cx="4669064" cy="478971"/>
          </a:xfrm>
          <a:prstGeom prst="rect">
            <a:avLst/>
          </a:prstGeom>
        </p:spPr>
      </p:pic>
      <p:pic>
        <p:nvPicPr>
          <p:cNvPr id="12" name="Texto - Antes" descr="Texto, Carta&#10;&#10;Descrição gerada automaticamente">
            <a:extLst>
              <a:ext uri="{FF2B5EF4-FFF2-40B4-BE49-F238E27FC236}">
                <a16:creationId xmlns:a16="http://schemas.microsoft.com/office/drawing/2014/main" id="{A56E5341-B5F8-447D-A012-B5EBE0EC3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93" y="230076"/>
            <a:ext cx="8479280" cy="6144482"/>
          </a:xfrm>
          <a:prstGeom prst="rect">
            <a:avLst/>
          </a:prstGeom>
        </p:spPr>
      </p:pic>
      <p:pic>
        <p:nvPicPr>
          <p:cNvPr id="14" name="Foco - Antes" descr="Texto, Carta&#10;&#10;Descrição gerada automaticamente">
            <a:extLst>
              <a:ext uri="{FF2B5EF4-FFF2-40B4-BE49-F238E27FC236}">
                <a16:creationId xmlns:a16="http://schemas.microsoft.com/office/drawing/2014/main" id="{BA1FC892-18B8-4EDC-8180-1E90FCD742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429" b="96481"/>
          <a:stretch/>
        </p:blipFill>
        <p:spPr>
          <a:xfrm>
            <a:off x="468993" y="267204"/>
            <a:ext cx="4288064" cy="216238"/>
          </a:xfrm>
          <a:prstGeom prst="rect">
            <a:avLst/>
          </a:prstGeom>
        </p:spPr>
      </p:pic>
      <p:pic>
        <p:nvPicPr>
          <p:cNvPr id="6" name="Tabela PDF" descr="Tabela&#10;&#10;Descrição gerada automaticamente">
            <a:extLst>
              <a:ext uri="{FF2B5EF4-FFF2-40B4-BE49-F238E27FC236}">
                <a16:creationId xmlns:a16="http://schemas.microsoft.com/office/drawing/2014/main" id="{40D7AE1A-A976-4CA0-B37E-71A9D87AE7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994" y="509115"/>
            <a:ext cx="6087288" cy="601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1149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3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25 C 0 0.181 0.069 0.25 0.125 0.25 L 0.25 0.25 E" pathEditMode="relative" ptsTypes="">
                                      <p:cBhvr>
                                        <p:cTn id="2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3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300"/>
                            </p:stCondLst>
                            <p:childTnLst>
                              <p:par>
                                <p:cTn id="30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300"/>
                            </p:stCondLst>
                            <p:childTnLst>
                              <p:par>
                                <p:cTn id="37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300" fill="hold"/>
                                        <p:tgtEl>
                                          <p:spTgt spid="14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3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25 C 0 0.181 0.069 0.25 0.125 0.25 L 0.25 0.25 E" pathEditMode="relative" ptsTypes="">
                                      <p:cBhvr>
                                        <p:cTn id="5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1" dur="3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300"/>
                            </p:stCondLst>
                            <p:childTnLst>
                              <p:par>
                                <p:cTn id="6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300"/>
                            </p:stCondLst>
                            <p:childTnLst>
                              <p:par>
                                <p:cTn id="70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300" fill="hold"/>
                                        <p:tgtEl>
                                          <p:spTgt spid="15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rpo">
            <a:extLst>
              <a:ext uri="{FF2B5EF4-FFF2-40B4-BE49-F238E27FC236}">
                <a16:creationId xmlns:a16="http://schemas.microsoft.com/office/drawing/2014/main" id="{AD3AB4A3-2B73-42D6-A655-C97198483EAA}"/>
              </a:ext>
            </a:extLst>
          </p:cNvPr>
          <p:cNvSpPr txBox="1"/>
          <p:nvPr/>
        </p:nvSpPr>
        <p:spPr>
          <a:xfrm>
            <a:off x="362701" y="1858294"/>
            <a:ext cx="938106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 projeto não possui uma data de conclusão fixa definida. Mas o ideal é que ele seja concluído o mais cedo possível, pois ele já tem sido requisitado há bastante tempo e está bem próximo do limite estabelecido.</a:t>
            </a: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Por conta disso, está sendo requisitada a ajuda do setor para dar continuidade ao projeto, fazendo com que o essencial solicitado para ele seja atendido, principalmente, no que diz respeito ao acréscimo da taxa de conversão.</a:t>
            </a:r>
          </a:p>
        </p:txBody>
      </p:sp>
      <p:sp>
        <p:nvSpPr>
          <p:cNvPr id="4" name="Título">
            <a:extLst>
              <a:ext uri="{FF2B5EF4-FFF2-40B4-BE49-F238E27FC236}">
                <a16:creationId xmlns:a16="http://schemas.microsoft.com/office/drawing/2014/main" id="{EF8A1AB3-B2F4-4F4B-8002-352256B58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02" y="530942"/>
            <a:ext cx="9312240" cy="73741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z="4800" b="1" dirty="0">
                <a:latin typeface="Arial" panose="020B0604020202020204" pitchFamily="34" charset="0"/>
                <a:cs typeface="Arial" panose="020B0604020202020204" pitchFamily="34" charset="0"/>
              </a:rPr>
              <a:t>DATA DE ENTREGA</a:t>
            </a:r>
          </a:p>
        </p:txBody>
      </p:sp>
    </p:spTree>
    <p:extLst>
      <p:ext uri="{BB962C8B-B14F-4D97-AF65-F5344CB8AC3E}">
        <p14:creationId xmlns:p14="http://schemas.microsoft.com/office/powerpoint/2010/main" val="2383669439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Facetado">
  <a:themeElements>
    <a:clrScheme name="Azul Quent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3776</TotalTime>
  <Words>849</Words>
  <Application>Microsoft Office PowerPoint</Application>
  <PresentationFormat>Widescreen</PresentationFormat>
  <Paragraphs>83</Paragraphs>
  <Slides>21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Trebuchet MS</vt:lpstr>
      <vt:lpstr>Wingdings 3</vt:lpstr>
      <vt:lpstr>Facetado</vt:lpstr>
      <vt:lpstr>Apresentação do PowerPoint</vt:lpstr>
      <vt:lpstr>PDFConverter</vt:lpstr>
      <vt:lpstr>INTRODUÇÃO</vt:lpstr>
      <vt:lpstr>MOTIVO DA APRESENTAÇÃO</vt:lpstr>
      <vt:lpstr>POR QUE FOI CRIADO</vt:lpstr>
      <vt:lpstr>O QUE É</vt:lpstr>
      <vt:lpstr>PLANOS PRO FUTURO</vt:lpstr>
      <vt:lpstr>Apresentação do PowerPoint</vt:lpstr>
      <vt:lpstr>DATA DE ENTREGA</vt:lpstr>
      <vt:lpstr>GERENCIAMENTO</vt:lpstr>
      <vt:lpstr>GERENCIAMENTO</vt:lpstr>
      <vt:lpstr>REPOSITÓRIOS</vt:lpstr>
      <vt:lpstr>SCRIPT</vt:lpstr>
      <vt:lpstr>DESKTOP</vt:lpstr>
      <vt:lpstr>DOCUMENTAÇÃO</vt:lpstr>
      <vt:lpstr>ESTRUTURA DOCUMENTACIONAL</vt:lpstr>
      <vt:lpstr>RELATÓRIO DE EFICIÊNCIA</vt:lpstr>
      <vt:lpstr>README</vt:lpstr>
      <vt:lpstr>CONCLUSÃO</vt:lpstr>
      <vt:lpstr>LINKS</vt:lpstr>
      <vt:lpstr>CÓDIGO FONTE DO PROJETO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Pendências Sprint 010</dc:title>
  <dc:creator>Renan</dc:creator>
  <cp:lastModifiedBy>Vinicius Gabriel Marques de Melo</cp:lastModifiedBy>
  <cp:revision>229</cp:revision>
  <dcterms:created xsi:type="dcterms:W3CDTF">2020-07-23T15:06:22Z</dcterms:created>
  <dcterms:modified xsi:type="dcterms:W3CDTF">2021-08-18T14:30:11Z</dcterms:modified>
</cp:coreProperties>
</file>