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A6A"/>
    <a:srgbClr val="81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382894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89637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34021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207205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332843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006C752-A948-42C6-BBC9-8485F77A178B}" type="datetimeFigureOut">
              <a:rPr lang="pt-BR" smtClean="0"/>
              <a:t>03/12/2018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333733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006C752-A948-42C6-BBC9-8485F77A178B}" type="datetimeFigureOut">
              <a:rPr lang="pt-BR" smtClean="0"/>
              <a:t>03/12/2018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29613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006C752-A948-42C6-BBC9-8485F77A178B}" type="datetimeFigureOut">
              <a:rPr lang="pt-BR" smtClean="0"/>
              <a:t>03/12/2018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332590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006C752-A948-42C6-BBC9-8485F77A178B}" type="datetimeFigureOut">
              <a:rPr lang="pt-BR" smtClean="0"/>
              <a:t>03/12/2018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23582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006C752-A948-42C6-BBC9-8485F77A178B}" type="datetimeFigureOut">
              <a:rPr lang="pt-BR" smtClean="0"/>
              <a:t>03/12/2018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197997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006C752-A948-42C6-BBC9-8485F77A178B}" type="datetimeFigureOut">
              <a:rPr lang="pt-BR" smtClean="0"/>
              <a:t>03/12/2018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965F8C-3555-4FC9-813C-099E5572871B}" type="slidenum">
              <a:rPr lang="pt-BR" smtClean="0"/>
              <a:t>‹nº›</a:t>
            </a:fld>
            <a:endParaRPr lang="pt-BR"/>
          </a:p>
        </p:txBody>
      </p:sp>
    </p:spTree>
    <p:extLst>
      <p:ext uri="{BB962C8B-B14F-4D97-AF65-F5344CB8AC3E}">
        <p14:creationId xmlns:p14="http://schemas.microsoft.com/office/powerpoint/2010/main" val="27682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6C752-A948-42C6-BBC9-8485F77A178B}" type="datetimeFigureOut">
              <a:rPr lang="pt-BR" smtClean="0"/>
              <a:t>03/12/2018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65F8C-3555-4FC9-813C-099E5572871B}" type="slidenum">
              <a:rPr lang="pt-BR" smtClean="0"/>
              <a:t>‹nº›</a:t>
            </a:fld>
            <a:endParaRPr lang="pt-BR"/>
          </a:p>
        </p:txBody>
      </p:sp>
    </p:spTree>
    <p:extLst>
      <p:ext uri="{BB962C8B-B14F-4D97-AF65-F5344CB8AC3E}">
        <p14:creationId xmlns:p14="http://schemas.microsoft.com/office/powerpoint/2010/main" val="7887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tângulo 3"/>
          <p:cNvSpPr/>
          <p:nvPr/>
        </p:nvSpPr>
        <p:spPr>
          <a:xfrm>
            <a:off x="0" y="5310000"/>
            <a:ext cx="12192000" cy="828000"/>
          </a:xfrm>
          <a:prstGeom prst="rect">
            <a:avLst/>
          </a:prstGeom>
          <a:solidFill>
            <a:srgbClr val="810000"/>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10645200" y="0"/>
            <a:ext cx="828000" cy="6858000"/>
          </a:xfrm>
          <a:prstGeom prst="rect">
            <a:avLst/>
          </a:prstGeom>
          <a:solidFill>
            <a:srgbClr val="810000"/>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p:cNvSpPr txBox="1"/>
          <p:nvPr/>
        </p:nvSpPr>
        <p:spPr>
          <a:xfrm>
            <a:off x="377687" y="417443"/>
            <a:ext cx="9869555" cy="4522305"/>
          </a:xfrm>
          <a:prstGeom prst="rect">
            <a:avLst/>
          </a:prstGeom>
          <a:noFill/>
        </p:spPr>
        <p:txBody>
          <a:bodyPr wrap="square" rtlCol="0" anchor="ctr">
            <a:noAutofit/>
          </a:bodyPr>
          <a:lstStyle/>
          <a:p>
            <a:pPr algn="ctr"/>
            <a:r>
              <a:rPr lang="pt-BR" sz="6000" b="1" dirty="0" smtClean="0">
                <a:ln>
                  <a:solidFill>
                    <a:schemeClr val="bg2">
                      <a:lumMod val="25000"/>
                    </a:schemeClr>
                  </a:solidFill>
                </a:ln>
                <a:solidFill>
                  <a:schemeClr val="bg1">
                    <a:lumMod val="75000"/>
                  </a:schemeClr>
                </a:solidFill>
                <a:latin typeface="Times New Roman" panose="02020603050405020304" pitchFamily="18" charset="0"/>
                <a:cs typeface="Times New Roman" panose="02020603050405020304" pitchFamily="18" charset="0"/>
              </a:rPr>
              <a:t>APRESENTAÇÃO DE PROJETO</a:t>
            </a:r>
          </a:p>
          <a:p>
            <a:pPr algn="ctr"/>
            <a:r>
              <a:rPr lang="pt-BR" sz="6000" b="1" dirty="0" smtClean="0">
                <a:ln>
                  <a:solidFill>
                    <a:schemeClr val="bg2">
                      <a:lumMod val="25000"/>
                    </a:schemeClr>
                  </a:solidFill>
                </a:ln>
                <a:solidFill>
                  <a:schemeClr val="bg1">
                    <a:lumMod val="75000"/>
                  </a:schemeClr>
                </a:solidFill>
                <a:latin typeface="Times New Roman" panose="02020603050405020304" pitchFamily="18" charset="0"/>
                <a:cs typeface="Times New Roman" panose="02020603050405020304" pitchFamily="18" charset="0"/>
              </a:rPr>
              <a:t>PERFIL DE JOGADOR: YOTSUKI</a:t>
            </a:r>
          </a:p>
          <a:p>
            <a:pPr algn="ctr"/>
            <a:endParaRPr lang="pt-BR" sz="1600" dirty="0" smtClean="0">
              <a:latin typeface="Arial" panose="020B0604020202020204" pitchFamily="34" charset="0"/>
              <a:cs typeface="Arial" panose="020B0604020202020204" pitchFamily="34" charset="0"/>
            </a:endParaRPr>
          </a:p>
          <a:p>
            <a:pPr algn="r"/>
            <a:r>
              <a:rPr lang="pt-BR" sz="2800" dirty="0" smtClean="0">
                <a:latin typeface="Arial" panose="020B0604020202020204" pitchFamily="34" charset="0"/>
                <a:cs typeface="Arial" panose="020B0604020202020204" pitchFamily="34" charset="0"/>
              </a:rPr>
              <a:t>Ronaldo Junior de Oliveira Benzi</a:t>
            </a:r>
            <a:endParaRPr lang="pt-BR" sz="2800" dirty="0">
              <a:latin typeface="Arial" panose="020B0604020202020204" pitchFamily="34" charset="0"/>
              <a:cs typeface="Arial" panose="020B0604020202020204" pitchFamily="34" charset="0"/>
            </a:endParaRPr>
          </a:p>
          <a:p>
            <a:pPr algn="r"/>
            <a:r>
              <a:rPr lang="pt-BR" sz="2800" dirty="0" smtClean="0">
                <a:latin typeface="Arial" panose="020B0604020202020204" pitchFamily="34" charset="0"/>
                <a:cs typeface="Arial" panose="020B0604020202020204" pitchFamily="34" charset="0"/>
              </a:rPr>
              <a:t>Vinícius </a:t>
            </a:r>
            <a:r>
              <a:rPr lang="pt-BR" sz="2800" dirty="0" smtClean="0">
                <a:latin typeface="Arial" panose="020B0604020202020204" pitchFamily="34" charset="0"/>
                <a:cs typeface="Arial" panose="020B0604020202020204" pitchFamily="34" charset="0"/>
              </a:rPr>
              <a:t>Gabriel </a:t>
            </a:r>
            <a:r>
              <a:rPr lang="pt-BR" sz="2800" dirty="0" smtClean="0">
                <a:latin typeface="Arial" panose="020B0604020202020204" pitchFamily="34" charset="0"/>
                <a:cs typeface="Arial" panose="020B0604020202020204" pitchFamily="34" charset="0"/>
              </a:rPr>
              <a:t>Marques </a:t>
            </a:r>
            <a:r>
              <a:rPr lang="pt-BR" sz="2800" dirty="0" smtClean="0">
                <a:latin typeface="Arial" panose="020B0604020202020204" pitchFamily="34" charset="0"/>
                <a:cs typeface="Arial" panose="020B0604020202020204" pitchFamily="34" charset="0"/>
              </a:rPr>
              <a:t>de Melo</a:t>
            </a:r>
            <a:endParaRPr lang="pt-B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62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1+#ppt_w/2"/>
                                          </p:val>
                                        </p:tav>
                                        <p:tav tm="100000">
                                          <p:val>
                                            <p:strVal val="#ppt_x"/>
                                          </p:val>
                                        </p:tav>
                                      </p:tavLst>
                                    </p:anim>
                                    <p:anim calcmode="lin" valueType="num">
                                      <p:cBhvr additive="base">
                                        <p:cTn id="8" dur="8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800" fill="hold"/>
                                        <p:tgtEl>
                                          <p:spTgt spid="7"/>
                                        </p:tgtEl>
                                        <p:attrNameLst>
                                          <p:attrName>ppt_x</p:attrName>
                                        </p:attrNameLst>
                                      </p:cBhvr>
                                      <p:tavLst>
                                        <p:tav tm="0">
                                          <p:val>
                                            <p:strVal val="#ppt_x"/>
                                          </p:val>
                                        </p:tav>
                                        <p:tav tm="100000">
                                          <p:val>
                                            <p:strVal val="#ppt_x"/>
                                          </p:val>
                                        </p:tav>
                                      </p:tavLst>
                                    </p:anim>
                                    <p:anim calcmode="lin" valueType="num">
                                      <p:cBhvr additive="base">
                                        <p:cTn id="13" dur="8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6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tx1">
              <a:lumMod val="65000"/>
              <a:lumOff val="35000"/>
            </a:schemeClr>
          </a:solidFill>
          <a:ln w="76200">
            <a:solidFill>
              <a:schemeClr val="tx1"/>
            </a:solidFill>
          </a:ln>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CUSTOS</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graphicFrame>
        <p:nvGraphicFramePr>
          <p:cNvPr id="4" name="Espaço Reservado para Conteúdo 4"/>
          <p:cNvGraphicFramePr>
            <a:graphicFrameLocks/>
          </p:cNvGraphicFramePr>
          <p:nvPr>
            <p:extLst>
              <p:ext uri="{D42A27DB-BD31-4B8C-83A1-F6EECF244321}">
                <p14:modId xmlns:p14="http://schemas.microsoft.com/office/powerpoint/2010/main" val="1878831171"/>
              </p:ext>
            </p:extLst>
          </p:nvPr>
        </p:nvGraphicFramePr>
        <p:xfrm>
          <a:off x="2018466" y="2492163"/>
          <a:ext cx="8155067" cy="2968290"/>
        </p:xfrm>
        <a:graphic>
          <a:graphicData uri="http://schemas.openxmlformats.org/drawingml/2006/table">
            <a:tbl>
              <a:tblPr firstRow="1" firstCol="1" bandRow="1">
                <a:tableStyleId>{5C22544A-7EE6-4342-B048-85BDC9FD1C3A}</a:tableStyleId>
              </a:tblPr>
              <a:tblGrid>
                <a:gridCol w="5344282"/>
                <a:gridCol w="2810785"/>
              </a:tblGrid>
              <a:tr h="773730">
                <a:tc>
                  <a:txBody>
                    <a:bodyPr/>
                    <a:lstStyle/>
                    <a:p>
                      <a:pPr algn="just">
                        <a:lnSpc>
                          <a:spcPct val="150000"/>
                        </a:lnSpc>
                        <a:spcAft>
                          <a:spcPts val="0"/>
                        </a:spcAft>
                      </a:pPr>
                      <a:r>
                        <a:rPr lang="pt-BR" sz="3200" dirty="0">
                          <a:solidFill>
                            <a:schemeClr val="bg1"/>
                          </a:solidFill>
                          <a:effectLst/>
                          <a:latin typeface="Times New Roman" panose="02020603050405020304" pitchFamily="18" charset="0"/>
                          <a:cs typeface="Times New Roman" panose="02020603050405020304" pitchFamily="18" charset="0"/>
                        </a:rPr>
                        <a:t>Software</a:t>
                      </a:r>
                      <a:endParaRPr lang="pt-B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algn="just" defTabSz="914400" rtl="0" eaLnBrk="1" latinLnBrk="0" hangingPunct="1">
                        <a:lnSpc>
                          <a:spcPct val="150000"/>
                        </a:lnSpc>
                        <a:spcAft>
                          <a:spcPts val="0"/>
                        </a:spcAft>
                      </a:pPr>
                      <a:r>
                        <a:rPr lang="pt-BR" sz="3200" b="1" kern="1200" dirty="0">
                          <a:solidFill>
                            <a:schemeClr val="bg1"/>
                          </a:solidFill>
                          <a:effectLst/>
                          <a:latin typeface="Times New Roman" panose="02020603050405020304" pitchFamily="18" charset="0"/>
                          <a:ea typeface="+mn-ea"/>
                          <a:cs typeface="Times New Roman" panose="02020603050405020304" pitchFamily="18" charset="0"/>
                        </a:rPr>
                        <a:t>R</a:t>
                      </a:r>
                      <a:r>
                        <a:rPr lang="pt-BR" sz="3200" b="1" kern="1200" dirty="0" smtClean="0">
                          <a:solidFill>
                            <a:schemeClr val="bg1"/>
                          </a:solidFill>
                          <a:effectLst/>
                          <a:latin typeface="Times New Roman" panose="02020603050405020304" pitchFamily="18" charset="0"/>
                          <a:ea typeface="+mn-ea"/>
                          <a:cs typeface="Times New Roman" panose="02020603050405020304" pitchFamily="18" charset="0"/>
                        </a:rPr>
                        <a:t>$</a:t>
                      </a:r>
                      <a:r>
                        <a:rPr lang="pt-BR" sz="3200" b="1" kern="1200" baseline="0" dirty="0" smtClean="0">
                          <a:solidFill>
                            <a:schemeClr val="bg1"/>
                          </a:solidFill>
                          <a:effectLst/>
                          <a:latin typeface="Times New Roman" panose="02020603050405020304" pitchFamily="18" charset="0"/>
                          <a:ea typeface="+mn-ea"/>
                          <a:cs typeface="Times New Roman" panose="02020603050405020304" pitchFamily="18" charset="0"/>
                        </a:rPr>
                        <a:t> 650,00</a:t>
                      </a:r>
                      <a:endParaRPr lang="pt-BR" sz="32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r>
              <a:tr h="540955">
                <a:tc>
                  <a:txBody>
                    <a:bodyPr/>
                    <a:lstStyle/>
                    <a:p>
                      <a:pPr algn="just">
                        <a:lnSpc>
                          <a:spcPct val="150000"/>
                        </a:lnSpc>
                        <a:spcAft>
                          <a:spcPts val="0"/>
                        </a:spcAft>
                      </a:pPr>
                      <a:r>
                        <a:rPr lang="pt-BR" sz="3200" dirty="0">
                          <a:solidFill>
                            <a:schemeClr val="bg1"/>
                          </a:solidFill>
                          <a:effectLst/>
                          <a:latin typeface="Times New Roman" panose="02020603050405020304" pitchFamily="18" charset="0"/>
                          <a:cs typeface="Times New Roman" panose="02020603050405020304" pitchFamily="18" charset="0"/>
                        </a:rPr>
                        <a:t>Web Design</a:t>
                      </a:r>
                      <a:endParaRPr lang="pt-BR"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just" defTabSz="914400" rtl="0" eaLnBrk="1" latinLnBrk="0" hangingPunct="1">
                        <a:lnSpc>
                          <a:spcPct val="150000"/>
                        </a:lnSpc>
                        <a:spcAft>
                          <a:spcPts val="0"/>
                        </a:spcAft>
                      </a:pPr>
                      <a:r>
                        <a:rPr lang="pt-BR" sz="3200" b="1" kern="1200" dirty="0" smtClean="0">
                          <a:solidFill>
                            <a:schemeClr val="bg1"/>
                          </a:solidFill>
                          <a:effectLst/>
                          <a:latin typeface="Times New Roman" panose="02020603050405020304" pitchFamily="18" charset="0"/>
                          <a:ea typeface="+mn-ea"/>
                          <a:cs typeface="Times New Roman" panose="02020603050405020304" pitchFamily="18" charset="0"/>
                        </a:rPr>
                        <a:t>R$ 350,00</a:t>
                      </a:r>
                      <a:endParaRPr lang="pt-BR" sz="32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540955">
                <a:tc>
                  <a:txBody>
                    <a:bodyPr/>
                    <a:lstStyle/>
                    <a:p>
                      <a:pPr marL="0" algn="just" defTabSz="914400" rtl="0" eaLnBrk="1" latinLnBrk="0" hangingPunct="1">
                        <a:lnSpc>
                          <a:spcPct val="150000"/>
                        </a:lnSpc>
                        <a:spcAft>
                          <a:spcPts val="0"/>
                        </a:spcAft>
                      </a:pPr>
                      <a:r>
                        <a:rPr lang="pt-BR" sz="3200" kern="1200" dirty="0" smtClean="0">
                          <a:solidFill>
                            <a:schemeClr val="bg1"/>
                          </a:solidFill>
                          <a:effectLst/>
                          <a:latin typeface="Times New Roman" panose="02020603050405020304" pitchFamily="18" charset="0"/>
                          <a:ea typeface="+mn-ea"/>
                          <a:cs typeface="Times New Roman" panose="02020603050405020304" pitchFamily="18" charset="0"/>
                        </a:rPr>
                        <a:t>Funcionários(2);</a:t>
                      </a:r>
                      <a:endParaRPr lang="pt-BR" sz="32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algn="just" defTabSz="914400" rtl="0" eaLnBrk="1" latinLnBrk="0" hangingPunct="1">
                        <a:lnSpc>
                          <a:spcPct val="150000"/>
                        </a:lnSpc>
                        <a:spcAft>
                          <a:spcPts val="0"/>
                        </a:spcAft>
                      </a:pPr>
                      <a:r>
                        <a:rPr lang="pt-BR" sz="3200" b="1" kern="1200" dirty="0" smtClean="0">
                          <a:solidFill>
                            <a:schemeClr val="bg1"/>
                          </a:solidFill>
                          <a:effectLst/>
                          <a:latin typeface="Times New Roman" panose="02020603050405020304" pitchFamily="18" charset="0"/>
                          <a:ea typeface="+mn-ea"/>
                          <a:cs typeface="Times New Roman" panose="02020603050405020304" pitchFamily="18" charset="0"/>
                        </a:rPr>
                        <a:t>R$ 1.800,00</a:t>
                      </a:r>
                      <a:endParaRPr lang="pt-BR" sz="32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r>
              <a:tr h="540955">
                <a:tc>
                  <a:txBody>
                    <a:bodyPr/>
                    <a:lstStyle/>
                    <a:p>
                      <a:pPr marL="0" algn="just" defTabSz="914400" rtl="0" eaLnBrk="1" latinLnBrk="0" hangingPunct="1">
                        <a:lnSpc>
                          <a:spcPct val="150000"/>
                        </a:lnSpc>
                        <a:spcAft>
                          <a:spcPts val="0"/>
                        </a:spcAft>
                      </a:pPr>
                      <a:r>
                        <a:rPr lang="pt-BR" sz="3200" kern="1200" dirty="0" smtClean="0">
                          <a:solidFill>
                            <a:schemeClr val="bg1"/>
                          </a:solidFill>
                          <a:effectLst/>
                          <a:latin typeface="Times New Roman" panose="02020603050405020304" pitchFamily="18" charset="0"/>
                          <a:ea typeface="+mn-ea"/>
                          <a:cs typeface="Times New Roman" panose="02020603050405020304" pitchFamily="18" charset="0"/>
                        </a:rPr>
                        <a:t>Total</a:t>
                      </a:r>
                      <a:endParaRPr lang="pt-BR" sz="3200"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just" defTabSz="914400" rtl="0" eaLnBrk="1" latinLnBrk="0" hangingPunct="1">
                        <a:lnSpc>
                          <a:spcPct val="150000"/>
                        </a:lnSpc>
                        <a:spcAft>
                          <a:spcPts val="0"/>
                        </a:spcAft>
                      </a:pPr>
                      <a:r>
                        <a:rPr lang="pt-BR" sz="3200" b="1" kern="1200" dirty="0" smtClean="0">
                          <a:solidFill>
                            <a:schemeClr val="bg1"/>
                          </a:solidFill>
                          <a:effectLst/>
                          <a:latin typeface="Times New Roman" panose="02020603050405020304" pitchFamily="18" charset="0"/>
                          <a:ea typeface="+mn-ea"/>
                          <a:cs typeface="Times New Roman" panose="02020603050405020304" pitchFamily="18" charset="0"/>
                        </a:rPr>
                        <a:t>R$ 2825,00</a:t>
                      </a:r>
                      <a:endParaRPr lang="pt-BR" sz="3200" b="1" kern="1200" dirty="0">
                        <a:solidFill>
                          <a:schemeClr val="bg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p:spTree>
    <p:extLst>
      <p:ext uri="{BB962C8B-B14F-4D97-AF65-F5344CB8AC3E}">
        <p14:creationId xmlns:p14="http://schemas.microsoft.com/office/powerpoint/2010/main" val="3102524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CRONOGRAMA</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pic>
        <p:nvPicPr>
          <p:cNvPr id="3" name="Imagem 2"/>
          <p:cNvPicPr>
            <a:picLocks noChangeAspect="1"/>
          </p:cNvPicPr>
          <p:nvPr/>
        </p:nvPicPr>
        <p:blipFill>
          <a:blip r:embed="rId2"/>
          <a:stretch>
            <a:fillRect/>
          </a:stretch>
        </p:blipFill>
        <p:spPr>
          <a:xfrm>
            <a:off x="838200" y="1820462"/>
            <a:ext cx="10506599" cy="4762274"/>
          </a:xfrm>
          <a:prstGeom prst="rect">
            <a:avLst/>
          </a:prstGeom>
        </p:spPr>
      </p:pic>
    </p:spTree>
    <p:extLst>
      <p:ext uri="{BB962C8B-B14F-4D97-AF65-F5344CB8AC3E}">
        <p14:creationId xmlns:p14="http://schemas.microsoft.com/office/powerpoint/2010/main" val="1899627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DEMONSTRAÇÃO</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4" name="Retângulo 3"/>
          <p:cNvSpPr/>
          <p:nvPr/>
        </p:nvSpPr>
        <p:spPr>
          <a:xfrm>
            <a:off x="1" y="247135"/>
            <a:ext cx="4064400" cy="11799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4063800" y="247135"/>
            <a:ext cx="4064400" cy="11799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8127599" y="247135"/>
            <a:ext cx="4064400" cy="1179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2" y="1687771"/>
            <a:ext cx="4064400" cy="11799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4063801" y="1687771"/>
            <a:ext cx="4064400" cy="11799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8127600" y="1687771"/>
            <a:ext cx="4064400" cy="11799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2" name="Grupo 11"/>
          <p:cNvGrpSpPr/>
          <p:nvPr/>
        </p:nvGrpSpPr>
        <p:grpSpPr>
          <a:xfrm>
            <a:off x="2760535" y="2406683"/>
            <a:ext cx="6670929" cy="2826257"/>
            <a:chOff x="2262943" y="2425155"/>
            <a:chExt cx="6670929" cy="2826257"/>
          </a:xfrm>
        </p:grpSpPr>
        <p:pic>
          <p:nvPicPr>
            <p:cNvPr id="10" name="Picture 6" descr="Resultado de imagem para visual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2943" y="2425155"/>
              <a:ext cx="2826257" cy="2826257"/>
            </a:xfrm>
            <a:prstGeom prst="rect">
              <a:avLst/>
            </a:prstGeom>
            <a:noFill/>
            <a:ln w="76200">
              <a:solidFill>
                <a:srgbClr val="7030A0"/>
              </a:solidFill>
            </a:ln>
            <a:effectLst>
              <a:reflection blurRad="6350" stA="52000" endA="300" endPos="40000" dist="101600" dir="5400000" sy="-100000" algn="bl" rotWithShape="0"/>
            </a:effectLst>
            <a:extLst>
              <a:ext uri="{909E8E84-426E-40DD-AFC4-6F175D3DCCD1}">
                <a14:hiddenFill xmlns:a14="http://schemas.microsoft.com/office/drawing/2010/main">
                  <a:solidFill>
                    <a:srgbClr val="FFFFFF"/>
                  </a:solidFill>
                </a14:hiddenFill>
              </a:ext>
            </a:extLst>
          </p:spPr>
        </p:pic>
        <p:pic>
          <p:nvPicPr>
            <p:cNvPr id="11" name="Picture 2" descr="Resultado de imagem para htm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872" y="2425412"/>
              <a:ext cx="2826000" cy="2826000"/>
            </a:xfrm>
            <a:prstGeom prst="rect">
              <a:avLst/>
            </a:prstGeom>
            <a:noFill/>
            <a:ln w="76200">
              <a:solidFill>
                <a:schemeClr val="accent2">
                  <a:lumMod val="75000"/>
                </a:schemeClr>
              </a:solidFill>
            </a:ln>
            <a:effectLst>
              <a:reflection blurRad="6350" stA="52000" endA="300" endPos="40000" dist="101600" dir="5400000" sy="-100000" algn="bl" rotWithShape="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26970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Conteúdo Presente:</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a:xfrm>
            <a:off x="838200" y="2723552"/>
            <a:ext cx="10515600" cy="3026459"/>
          </a:xfrm>
        </p:spPr>
        <p:txBody>
          <a:bodyPr numCol="2" anchor="ctr">
            <a:noAutofit/>
          </a:bodyPr>
          <a:lstStyle/>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Introdução</a:t>
            </a:r>
          </a:p>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Dados Empresariais</a:t>
            </a:r>
          </a:p>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Objetivo</a:t>
            </a:r>
          </a:p>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Metodologia</a:t>
            </a:r>
          </a:p>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Materiais e Equipamentos</a:t>
            </a:r>
          </a:p>
          <a:p>
            <a:pPr>
              <a:lnSpc>
                <a:spcPct val="124000"/>
              </a:lnSpc>
              <a:spcBef>
                <a:spcPts val="0"/>
              </a:spcBef>
              <a:buFont typeface="Calibri" panose="020F0502020204030204" pitchFamily="34" charset="0"/>
              <a:buChar char="‐"/>
            </a:pPr>
            <a:r>
              <a:rPr lang="pt-BR" sz="3600" dirty="0">
                <a:latin typeface="Times New Roman" panose="02020603050405020304" pitchFamily="18" charset="0"/>
                <a:cs typeface="Times New Roman" panose="02020603050405020304" pitchFamily="18" charset="0"/>
              </a:rPr>
              <a:t>Custos</a:t>
            </a:r>
          </a:p>
          <a:p>
            <a:pPr>
              <a:lnSpc>
                <a:spcPct val="124000"/>
              </a:lnSpc>
              <a:spcBef>
                <a:spcPts val="0"/>
              </a:spcBef>
              <a:buFont typeface="Calibri" panose="020F0502020204030204" pitchFamily="34" charset="0"/>
              <a:buChar char="‐"/>
            </a:pPr>
            <a:r>
              <a:rPr lang="pt-BR" sz="3600" dirty="0" smtClean="0">
                <a:latin typeface="Times New Roman" panose="02020603050405020304" pitchFamily="18" charset="0"/>
                <a:cs typeface="Times New Roman" panose="02020603050405020304" pitchFamily="18" charset="0"/>
              </a:rPr>
              <a:t>Cronograma</a:t>
            </a:r>
          </a:p>
          <a:p>
            <a:pPr>
              <a:lnSpc>
                <a:spcPct val="124000"/>
              </a:lnSpc>
              <a:spcBef>
                <a:spcPts val="0"/>
              </a:spcBef>
              <a:buFont typeface="Calibri" panose="020F0502020204030204" pitchFamily="34" charset="0"/>
              <a:buChar char="‐"/>
            </a:pPr>
            <a:r>
              <a:rPr lang="pt-BR" sz="3600" dirty="0" smtClean="0">
                <a:latin typeface="Times New Roman" panose="02020603050405020304" pitchFamily="18" charset="0"/>
                <a:cs typeface="Times New Roman" panose="02020603050405020304" pitchFamily="18" charset="0"/>
              </a:rPr>
              <a:t>Demonstração</a:t>
            </a:r>
            <a:endParaRPr lang="pt-B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407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Retângulo de cantos arredondados 13"/>
          <p:cNvSpPr/>
          <p:nvPr/>
        </p:nvSpPr>
        <p:spPr>
          <a:xfrm>
            <a:off x="3976007" y="5234473"/>
            <a:ext cx="4225601" cy="784830"/>
          </a:xfrm>
          <a:prstGeom prst="roundRect">
            <a:avLst/>
          </a:prstGeom>
          <a:solidFill>
            <a:schemeClr val="bg1">
              <a:lumMod val="50000"/>
            </a:schemeClr>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CaixaDeTexto 14"/>
          <p:cNvSpPr txBox="1"/>
          <p:nvPr/>
        </p:nvSpPr>
        <p:spPr>
          <a:xfrm>
            <a:off x="3976007" y="5234473"/>
            <a:ext cx="4225601" cy="754053"/>
          </a:xfrm>
          <a:prstGeom prst="rect">
            <a:avLst/>
          </a:prstGeom>
          <a:noFill/>
        </p:spPr>
        <p:txBody>
          <a:bodyPr wrap="square" rtlCol="0">
            <a:spAutoFit/>
          </a:bodyPr>
          <a:lstStyle/>
          <a:p>
            <a:pPr algn="ctr"/>
            <a:r>
              <a:rPr lang="pt-BR" sz="1700" dirty="0">
                <a:solidFill>
                  <a:schemeClr val="bg1"/>
                </a:solidFill>
              </a:rPr>
              <a:t>Desenvolvido e desenhado por </a:t>
            </a:r>
            <a:r>
              <a:rPr lang="pt-BR" sz="1700" dirty="0" smtClean="0">
                <a:solidFill>
                  <a:schemeClr val="bg1"/>
                </a:solidFill>
              </a:rPr>
              <a:t>Virtual Lab.©</a:t>
            </a:r>
            <a:endParaRPr lang="pt-BR" sz="1700" dirty="0">
              <a:solidFill>
                <a:schemeClr val="bg1"/>
              </a:solidFill>
            </a:endParaRPr>
          </a:p>
          <a:p>
            <a:pPr algn="ctr"/>
            <a:endParaRPr lang="pt-BR" sz="1600" dirty="0">
              <a:solidFill>
                <a:schemeClr val="bg1"/>
              </a:solidFill>
            </a:endParaRPr>
          </a:p>
          <a:p>
            <a:pPr algn="ctr"/>
            <a:r>
              <a:rPr lang="pt-BR" sz="1000" dirty="0" smtClean="0">
                <a:solidFill>
                  <a:schemeClr val="bg1"/>
                </a:solidFill>
              </a:rPr>
              <a:t>Todos os direitos reservados.</a:t>
            </a:r>
            <a:endParaRPr lang="pt-BR" sz="1000" dirty="0">
              <a:solidFill>
                <a:schemeClr val="bg1"/>
              </a:solidFill>
            </a:endParaRPr>
          </a:p>
        </p:txBody>
      </p:sp>
      <p:cxnSp>
        <p:nvCxnSpPr>
          <p:cNvPr id="16" name="Conector reto 15"/>
          <p:cNvCxnSpPr>
            <a:stCxn id="14" idx="1"/>
          </p:cNvCxnSpPr>
          <p:nvPr/>
        </p:nvCxnSpPr>
        <p:spPr>
          <a:xfrm flipH="1">
            <a:off x="0" y="5626888"/>
            <a:ext cx="3976007" cy="18132"/>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to 16"/>
          <p:cNvCxnSpPr>
            <a:stCxn id="15" idx="3"/>
          </p:cNvCxnSpPr>
          <p:nvPr/>
        </p:nvCxnSpPr>
        <p:spPr>
          <a:xfrm>
            <a:off x="8201608" y="5611500"/>
            <a:ext cx="3990392" cy="14859"/>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255" y="345370"/>
            <a:ext cx="3647103" cy="3647103"/>
          </a:xfrm>
          <a:prstGeom prst="roundRect">
            <a:avLst>
              <a:gd name="adj" fmla="val 7493"/>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5790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INTRODUÇÃO</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p:txBody>
          <a:bodyPr anchor="ctr">
            <a:normAutofit/>
          </a:bodyPr>
          <a:lstStyle/>
          <a:p>
            <a:pPr marL="0" indent="0" algn="just">
              <a:lnSpc>
                <a:spcPct val="150000"/>
              </a:lnSpc>
              <a:spcBef>
                <a:spcPts val="0"/>
              </a:spcBef>
              <a:buNone/>
            </a:pPr>
            <a:r>
              <a:rPr lang="pt-BR" dirty="0">
                <a:latin typeface="Times New Roman" panose="02020603050405020304" pitchFamily="18" charset="0"/>
                <a:cs typeface="Times New Roman" panose="02020603050405020304" pitchFamily="18" charset="0"/>
              </a:rPr>
              <a:t>O </a:t>
            </a:r>
            <a:r>
              <a:rPr lang="pt-BR" i="1" dirty="0">
                <a:latin typeface="Times New Roman" panose="02020603050405020304" pitchFamily="18" charset="0"/>
                <a:cs typeface="Times New Roman" panose="02020603050405020304" pitchFamily="18" charset="0"/>
              </a:rPr>
              <a:t>crossplay </a:t>
            </a:r>
            <a:r>
              <a:rPr lang="pt-BR" dirty="0">
                <a:latin typeface="Times New Roman" panose="02020603050405020304" pitchFamily="18" charset="0"/>
                <a:cs typeface="Times New Roman" panose="02020603050405020304" pitchFamily="18" charset="0"/>
              </a:rPr>
              <a:t>foi um plano que as grandes empresas de jogos decidiram implementar para conseguir juntar os jogadores de plataformas diferentes em jogos nos quais existissem o </a:t>
            </a:r>
            <a:r>
              <a:rPr lang="pt-BR" i="1" dirty="0">
                <a:latin typeface="Times New Roman" panose="02020603050405020304" pitchFamily="18" charset="0"/>
                <a:cs typeface="Times New Roman" panose="02020603050405020304" pitchFamily="18" charset="0"/>
              </a:rPr>
              <a:t>mutiplayer</a:t>
            </a:r>
            <a:r>
              <a:rPr lang="pt-BR" dirty="0">
                <a:latin typeface="Times New Roman" panose="02020603050405020304" pitchFamily="18" charset="0"/>
                <a:cs typeface="Times New Roman" panose="02020603050405020304" pitchFamily="18" charset="0"/>
              </a:rPr>
              <a:t>. Foi decidido pela empresa Virtual </a:t>
            </a:r>
            <a:r>
              <a:rPr lang="pt-BR" dirty="0" smtClean="0">
                <a:latin typeface="Times New Roman" panose="02020603050405020304" pitchFamily="18" charset="0"/>
                <a:cs typeface="Times New Roman" panose="02020603050405020304" pitchFamily="18" charset="0"/>
              </a:rPr>
              <a:t>Lab. </a:t>
            </a:r>
            <a:r>
              <a:rPr lang="pt-BR" dirty="0">
                <a:latin typeface="Times New Roman" panose="02020603050405020304" pitchFamily="18" charset="0"/>
                <a:cs typeface="Times New Roman" panose="02020603050405020304" pitchFamily="18" charset="0"/>
              </a:rPr>
              <a:t>que apenas o </a:t>
            </a:r>
            <a:r>
              <a:rPr lang="pt-BR" i="1" dirty="0">
                <a:latin typeface="Times New Roman" panose="02020603050405020304" pitchFamily="18" charset="0"/>
                <a:cs typeface="Times New Roman" panose="02020603050405020304" pitchFamily="18" charset="0"/>
              </a:rPr>
              <a:t>crossplay </a:t>
            </a:r>
            <a:r>
              <a:rPr lang="pt-BR" dirty="0">
                <a:latin typeface="Times New Roman" panose="02020603050405020304" pitchFamily="18" charset="0"/>
                <a:cs typeface="Times New Roman" panose="02020603050405020304" pitchFamily="18" charset="0"/>
              </a:rPr>
              <a:t>não era o suficiente para atender essa demanda de união de plataformas no mundo dos jogos.</a:t>
            </a:r>
          </a:p>
        </p:txBody>
      </p:sp>
    </p:spTree>
    <p:extLst>
      <p:ext uri="{BB962C8B-B14F-4D97-AF65-F5344CB8AC3E}">
        <p14:creationId xmlns:p14="http://schemas.microsoft.com/office/powerpoint/2010/main" val="3365796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INTRODUÇÃO</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p:txBody>
          <a:bodyPr anchor="ctr">
            <a:normAutofit/>
          </a:bodyPr>
          <a:lstStyle/>
          <a:p>
            <a:pPr marL="0" indent="0" algn="just">
              <a:lnSpc>
                <a:spcPct val="150000"/>
              </a:lnSpc>
              <a:spcBef>
                <a:spcPts val="0"/>
              </a:spcBef>
              <a:buNone/>
            </a:pPr>
            <a:r>
              <a:rPr lang="pt-BR" dirty="0">
                <a:latin typeface="Times New Roman" panose="02020603050405020304" pitchFamily="18" charset="0"/>
                <a:cs typeface="Times New Roman" panose="02020603050405020304" pitchFamily="18" charset="0"/>
              </a:rPr>
              <a:t>Uma dupla de programadores então decidiu que seria cômodo para os clientes ter acesso a todos os seus jogos e plataformas nas quais ele joga em um único perfil, além de outros serviços complementares.</a:t>
            </a:r>
          </a:p>
          <a:p>
            <a:pPr marL="0" indent="0" algn="just">
              <a:lnSpc>
                <a:spcPct val="150000"/>
              </a:lnSpc>
              <a:spcBef>
                <a:spcPts val="0"/>
              </a:spcBef>
              <a:buNone/>
            </a:pPr>
            <a:r>
              <a:rPr lang="pt-BR" dirty="0">
                <a:latin typeface="Times New Roman" panose="02020603050405020304" pitchFamily="18" charset="0"/>
                <a:cs typeface="Times New Roman" panose="02020603050405020304" pitchFamily="18" charset="0"/>
              </a:rPr>
              <a:t>Criamos então o Yotsuki, um programa que visa atender as necessidades de nossos usuários estabelecendo a união entre plataformas.</a:t>
            </a:r>
          </a:p>
        </p:txBody>
      </p:sp>
    </p:spTree>
    <p:extLst>
      <p:ext uri="{BB962C8B-B14F-4D97-AF65-F5344CB8AC3E}">
        <p14:creationId xmlns:p14="http://schemas.microsoft.com/office/powerpoint/2010/main" val="1078240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314832" y="365125"/>
            <a:ext cx="9038968" cy="5811839"/>
          </a:xfrm>
          <a:ln w="57150">
            <a:solidFill>
              <a:schemeClr val="tx1">
                <a:lumMod val="65000"/>
                <a:lumOff val="35000"/>
              </a:schemeClr>
            </a:solidFill>
          </a:ln>
        </p:spPr>
        <p:txBody>
          <a:bodyPr anchor="ctr">
            <a:normAutofit/>
          </a:bodyPr>
          <a:lstStyle/>
          <a:p>
            <a:pPr marL="0" indent="0" algn="just">
              <a:lnSpc>
                <a:spcPct val="150000"/>
              </a:lnSpc>
              <a:spcBef>
                <a:spcPts val="0"/>
              </a:spcBef>
              <a:buNone/>
            </a:pPr>
            <a:r>
              <a:rPr lang="pt-BR" sz="3200" b="1" dirty="0">
                <a:latin typeface="Times New Roman" panose="02020603050405020304" pitchFamily="18" charset="0"/>
                <a:cs typeface="Times New Roman" panose="02020603050405020304" pitchFamily="18" charset="0"/>
              </a:rPr>
              <a:t>Empresa: </a:t>
            </a:r>
            <a:r>
              <a:rPr lang="pt-BR" sz="3200" dirty="0">
                <a:latin typeface="Times New Roman" panose="02020603050405020304" pitchFamily="18" charset="0"/>
                <a:cs typeface="Times New Roman" panose="02020603050405020304" pitchFamily="18" charset="0"/>
              </a:rPr>
              <a:t>Virtual Lab.</a:t>
            </a:r>
          </a:p>
          <a:p>
            <a:pPr marL="0" indent="0" algn="just">
              <a:lnSpc>
                <a:spcPct val="150000"/>
              </a:lnSpc>
              <a:spcBef>
                <a:spcPts val="0"/>
              </a:spcBef>
              <a:buNone/>
            </a:pPr>
            <a:r>
              <a:rPr lang="pt-BR" sz="3200" b="1" dirty="0">
                <a:latin typeface="Times New Roman" panose="02020603050405020304" pitchFamily="18" charset="0"/>
                <a:cs typeface="Times New Roman" panose="02020603050405020304" pitchFamily="18" charset="0"/>
              </a:rPr>
              <a:t>Endereços: </a:t>
            </a:r>
            <a:r>
              <a:rPr lang="pt-BR" dirty="0">
                <a:latin typeface="Times New Roman" panose="02020603050405020304" pitchFamily="18" charset="0"/>
                <a:cs typeface="Times New Roman" panose="02020603050405020304" pitchFamily="18" charset="0"/>
              </a:rPr>
              <a:t>Rua João Enéas Jair Filho </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Porto Alegre </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RS.</a:t>
            </a:r>
          </a:p>
          <a:p>
            <a:pPr marL="0" indent="0" algn="just">
              <a:lnSpc>
                <a:spcPct val="150000"/>
              </a:lnSpc>
              <a:spcBef>
                <a:spcPts val="0"/>
              </a:spcBef>
              <a:buNone/>
            </a:pPr>
            <a:r>
              <a:rPr lang="en-US" sz="3200" b="1" dirty="0">
                <a:latin typeface="Times New Roman" panose="02020603050405020304" pitchFamily="18" charset="0"/>
                <a:cs typeface="Times New Roman" panose="02020603050405020304" pitchFamily="18" charset="0"/>
              </a:rPr>
              <a:t>Slogan: </a:t>
            </a:r>
            <a:r>
              <a:rPr lang="pt-BR"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Your ideas coming(coding)real</a:t>
            </a:r>
            <a:r>
              <a:rPr lang="pt-BR" sz="3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pt-BR" sz="3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pt-BR" sz="3200" b="1" dirty="0">
                <a:latin typeface="Times New Roman" panose="02020603050405020304" pitchFamily="18" charset="0"/>
                <a:cs typeface="Times New Roman" panose="02020603050405020304" pitchFamily="18" charset="0"/>
              </a:rPr>
              <a:t>Logotipo</a:t>
            </a:r>
            <a:r>
              <a:rPr lang="pt-BR" sz="3200" b="1"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US" sz="3200" b="1" dirty="0">
              <a:latin typeface="Times New Roman" panose="02020603050405020304" pitchFamily="18" charset="0"/>
              <a:cs typeface="Times New Roman" panose="02020603050405020304" pitchFamily="18" charset="0"/>
            </a:endParaRPr>
          </a:p>
        </p:txBody>
      </p:sp>
      <p:sp>
        <p:nvSpPr>
          <p:cNvPr id="4" name="Título 3"/>
          <p:cNvSpPr>
            <a:spLocks noGrp="1"/>
          </p:cNvSpPr>
          <p:nvPr>
            <p:ph type="title"/>
          </p:nvPr>
        </p:nvSpPr>
        <p:spPr>
          <a:xfrm>
            <a:off x="838200" y="365125"/>
            <a:ext cx="1476632" cy="5811839"/>
          </a:xfrm>
          <a:solidFill>
            <a:schemeClr val="tx1">
              <a:lumMod val="50000"/>
              <a:lumOff val="50000"/>
            </a:schemeClr>
          </a:solidFill>
          <a:ln w="57150">
            <a:solidFill>
              <a:schemeClr val="tx1">
                <a:lumMod val="65000"/>
                <a:lumOff val="35000"/>
              </a:schemeClr>
            </a:solidFill>
          </a:ln>
        </p:spPr>
        <p:txBody>
          <a:bodyPr vert="vert270" lIns="91440" tIns="45720" rIns="91440" bIns="45720" rtlCol="0" anchor="ctr">
            <a:noAutofit/>
          </a:bodyPr>
          <a:lstStyle/>
          <a:p>
            <a:pPr algn="ctr"/>
            <a:r>
              <a:rPr lang="pt-BR" sz="54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DADOS EMPRESARIAIS</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246" y="3377818"/>
            <a:ext cx="2578139" cy="2578139"/>
          </a:xfrm>
          <a:prstGeom prst="rect">
            <a:avLst/>
          </a:prstGeom>
        </p:spPr>
      </p:pic>
    </p:spTree>
    <p:extLst>
      <p:ext uri="{BB962C8B-B14F-4D97-AF65-F5344CB8AC3E}">
        <p14:creationId xmlns:p14="http://schemas.microsoft.com/office/powerpoint/2010/main" val="4100182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OBJETIVO</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p:txBody>
          <a:bodyPr anchor="ctr">
            <a:normAutofit/>
          </a:bodyPr>
          <a:lstStyle/>
          <a:p>
            <a:pPr marL="0" indent="0" algn="just">
              <a:lnSpc>
                <a:spcPct val="150000"/>
              </a:lnSpc>
              <a:spcBef>
                <a:spcPts val="0"/>
              </a:spcBef>
              <a:buNone/>
            </a:pPr>
            <a:r>
              <a:rPr lang="pt-BR" dirty="0">
                <a:latin typeface="Times New Roman" panose="02020603050405020304" pitchFamily="18" charset="0"/>
                <a:cs typeface="Times New Roman" panose="02020603050405020304" pitchFamily="18" charset="0"/>
              </a:rPr>
              <a:t>O objetivo da criação deste software é estabelecer a união entre jogadores de diversas plataformas e de diferentes gostos por jogos de diferentes gêneros.</a:t>
            </a:r>
          </a:p>
          <a:p>
            <a:pPr marL="0" indent="0" algn="just">
              <a:lnSpc>
                <a:spcPct val="150000"/>
              </a:lnSpc>
              <a:spcBef>
                <a:spcPts val="0"/>
              </a:spcBef>
              <a:buNone/>
            </a:pPr>
            <a:r>
              <a:rPr lang="pt-BR" dirty="0">
                <a:latin typeface="Times New Roman" panose="02020603050405020304" pitchFamily="18" charset="0"/>
                <a:cs typeface="Times New Roman" panose="02020603050405020304" pitchFamily="18" charset="0"/>
              </a:rPr>
              <a:t>A aplicação desktop conta com um sistema de inserção de jogos, descrição do jogador, nome e foto. A aplicação web conta com a guia home, sobre nós, download e contato.</a:t>
            </a:r>
          </a:p>
        </p:txBody>
      </p:sp>
    </p:spTree>
    <p:extLst>
      <p:ext uri="{BB962C8B-B14F-4D97-AF65-F5344CB8AC3E}">
        <p14:creationId xmlns:p14="http://schemas.microsoft.com/office/powerpoint/2010/main" val="528473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METODOLOGIA</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p:txBody>
          <a:bodyPr anchor="ctr">
            <a:normAutofit/>
          </a:bodyPr>
          <a:lstStyle/>
          <a:p>
            <a:pPr marL="0" indent="0" algn="just">
              <a:lnSpc>
                <a:spcPct val="150000"/>
              </a:lnSpc>
              <a:spcBef>
                <a:spcPts val="0"/>
              </a:spcBef>
              <a:buNone/>
            </a:pPr>
            <a:r>
              <a:rPr lang="pt-BR" dirty="0" smtClean="0">
                <a:latin typeface="Times New Roman" panose="02020603050405020304" pitchFamily="18" charset="0"/>
                <a:cs typeface="Times New Roman" panose="02020603050405020304" pitchFamily="18" charset="0"/>
              </a:rPr>
              <a:t>Na metodologia utilizada, demos foco na Pesquisa de Opinião, onde foi questionado aos clientes da loja que tipo de interface eles iriam preferir, as funcionalidade, os jogos, etc., tudo para atender as necessidades e expectativas do contratante, e de seus clientes.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94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rgbClr val="6A6A6A"/>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6600" b="1" dirty="0" smtClean="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rPr>
              <a:t>MATERIAIS</a:t>
            </a:r>
            <a:endParaRPr lang="pt-BR" sz="6600" b="1" dirty="0">
              <a:ln>
                <a:solidFill>
                  <a:schemeClr val="bg2">
                    <a:lumMod val="25000"/>
                  </a:schemeClr>
                </a:solidFill>
              </a:ln>
              <a:solidFill>
                <a:schemeClr val="bg1">
                  <a:lumMod val="75000"/>
                </a:schemeClr>
              </a:solidFill>
              <a:latin typeface="Times New Roman" panose="02020603050405020304" pitchFamily="18" charset="0"/>
              <a:ea typeface="+mn-ea"/>
              <a:cs typeface="Times New Roman" panose="02020603050405020304" pitchFamily="18" charset="0"/>
            </a:endParaRPr>
          </a:p>
        </p:txBody>
      </p:sp>
      <p:sp>
        <p:nvSpPr>
          <p:cNvPr id="3" name="Espaço Reservado para Conteúdo 2"/>
          <p:cNvSpPr>
            <a:spLocks noGrp="1"/>
          </p:cNvSpPr>
          <p:nvPr>
            <p:ph idx="1"/>
          </p:nvPr>
        </p:nvSpPr>
        <p:spPr/>
        <p:txBody>
          <a:bodyPr numCol="2" spcCol="360000" anchor="ctr">
            <a:normAutofit lnSpcReduction="10000"/>
          </a:bodyPr>
          <a:lstStyle/>
          <a:p>
            <a:pPr marL="0" indent="0" algn="ctr">
              <a:lnSpc>
                <a:spcPct val="150000"/>
              </a:lnSpc>
              <a:spcBef>
                <a:spcPts val="0"/>
              </a:spcBef>
              <a:buNone/>
            </a:pPr>
            <a:r>
              <a:rPr lang="pt-BR" sz="3200" b="1" dirty="0" smtClean="0">
                <a:latin typeface="Times New Roman" panose="02020603050405020304" pitchFamily="18" charset="0"/>
                <a:cs typeface="Times New Roman" panose="02020603050405020304" pitchFamily="18" charset="0"/>
              </a:rPr>
              <a:t>Hardware</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2 pares de mouse e teclado;</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2 monitores LG;</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pendrives</a:t>
            </a:r>
            <a:r>
              <a:rPr lang="pt-BR"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2 </a:t>
            </a:r>
            <a:r>
              <a:rPr lang="pt-BR" dirty="0" err="1" smtClean="0">
                <a:latin typeface="Times New Roman" panose="02020603050405020304" pitchFamily="18" charset="0"/>
                <a:cs typeface="Times New Roman" panose="02020603050405020304" pitchFamily="18" charset="0"/>
              </a:rPr>
              <a:t>PC’s</a:t>
            </a:r>
            <a:r>
              <a:rPr lang="pt-BR" dirty="0" smtClean="0">
                <a:latin typeface="Times New Roman" panose="02020603050405020304" pitchFamily="18" charset="0"/>
                <a:cs typeface="Times New Roman" panose="02020603050405020304" pitchFamily="18" charset="0"/>
              </a:rPr>
              <a:t> (16GB de RAM DDR3, proc. Intel Core I7).</a:t>
            </a:r>
          </a:p>
          <a:p>
            <a:pPr marL="0" indent="0" algn="ctr">
              <a:lnSpc>
                <a:spcPct val="150000"/>
              </a:lnSpc>
              <a:spcBef>
                <a:spcPts val="0"/>
              </a:spcBef>
              <a:buNone/>
            </a:pPr>
            <a:r>
              <a:rPr lang="pt-BR" sz="3200" b="1" dirty="0" smtClean="0">
                <a:latin typeface="Times New Roman" panose="02020603050405020304" pitchFamily="18" charset="0"/>
                <a:cs typeface="Times New Roman" panose="02020603050405020304" pitchFamily="18" charset="0"/>
              </a:rPr>
              <a:t>Software</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Notepad ++;</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Visual Studio 2012;</a:t>
            </a:r>
          </a:p>
          <a:p>
            <a:pPr algn="just">
              <a:lnSpc>
                <a:spcPct val="150000"/>
              </a:lnSpc>
              <a:spcBef>
                <a:spcPts val="0"/>
              </a:spcBef>
            </a:pPr>
            <a:r>
              <a:rPr lang="pt-BR" dirty="0" err="1" smtClean="0">
                <a:latin typeface="Times New Roman" panose="02020603050405020304" pitchFamily="18" charset="0"/>
                <a:cs typeface="Times New Roman" panose="02020603050405020304" pitchFamily="18" charset="0"/>
              </a:rPr>
              <a:t>Paint</a:t>
            </a:r>
            <a:r>
              <a:rPr lang="pt-BR"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pt-BR" dirty="0" smtClean="0">
                <a:latin typeface="Times New Roman" panose="02020603050405020304" pitchFamily="18" charset="0"/>
                <a:cs typeface="Times New Roman" panose="02020603050405020304" pitchFamily="18" charset="0"/>
              </a:rPr>
              <a:t>Google </a:t>
            </a:r>
            <a:r>
              <a:rPr lang="pt-BR" dirty="0" err="1" smtClean="0">
                <a:latin typeface="Times New Roman" panose="02020603050405020304" pitchFamily="18" charset="0"/>
                <a:cs typeface="Times New Roman" panose="02020603050405020304" pitchFamily="18" charset="0"/>
              </a:rPr>
              <a:t>Chrome</a:t>
            </a:r>
            <a:r>
              <a:rPr lang="pt-BR"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pt-BR" sz="2600" dirty="0" smtClean="0">
                <a:latin typeface="Times New Roman" panose="02020603050405020304" pitchFamily="18" charset="0"/>
                <a:cs typeface="Times New Roman" panose="02020603050405020304" pitchFamily="18" charset="0"/>
              </a:rPr>
              <a:t>Microsoft: Word, Power Point, Excel.</a:t>
            </a:r>
          </a:p>
        </p:txBody>
      </p:sp>
    </p:spTree>
    <p:extLst>
      <p:ext uri="{BB962C8B-B14F-4D97-AF65-F5344CB8AC3E}">
        <p14:creationId xmlns:p14="http://schemas.microsoft.com/office/powerpoint/2010/main" val="1166107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373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Times New Roman</vt:lpstr>
      <vt:lpstr>Tema do Office</vt:lpstr>
      <vt:lpstr>Apresentação do PowerPoint</vt:lpstr>
      <vt:lpstr>Conteúdo Presente:</vt:lpstr>
      <vt:lpstr>Apresentação do PowerPoint</vt:lpstr>
      <vt:lpstr>INTRODUÇÃO</vt:lpstr>
      <vt:lpstr>INTRODUÇÃO</vt:lpstr>
      <vt:lpstr>DADOS EMPRESARIAIS</vt:lpstr>
      <vt:lpstr>OBJETIVO</vt:lpstr>
      <vt:lpstr>METODOLOGIA</vt:lpstr>
      <vt:lpstr>MATERIAIS</vt:lpstr>
      <vt:lpstr>CUSTOS</vt:lpstr>
      <vt:lpstr>CRONOGRAMA</vt:lpstr>
      <vt:lpstr>DEMONSTRAÇÃO</vt:lpstr>
    </vt:vector>
  </TitlesOfParts>
  <Company>SESI_SENAI_SP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dc:creator>
  <cp:lastModifiedBy>Alunos</cp:lastModifiedBy>
  <cp:revision>33</cp:revision>
  <dcterms:created xsi:type="dcterms:W3CDTF">2018-09-22T07:48:57Z</dcterms:created>
  <dcterms:modified xsi:type="dcterms:W3CDTF">2018-12-03T15:54:21Z</dcterms:modified>
</cp:coreProperties>
</file>