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6B7"/>
    <a:srgbClr val="FFF3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1" autoAdjust="0"/>
    <p:restoredTop sz="92399" autoAdjust="0"/>
  </p:normalViewPr>
  <p:slideViewPr>
    <p:cSldViewPr snapToGrid="0">
      <p:cViewPr varScale="1">
        <p:scale>
          <a:sx n="83" d="100"/>
          <a:sy n="83" d="100"/>
        </p:scale>
        <p:origin x="2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B144E-B2D1-450F-BEDB-9A86F67398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BF73A-4DAB-40BE-A1D4-E3BC4E2E4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2A5B1-2431-4A15-8E0B-A90ADF90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7AA1-D83A-4808-A7DF-B493ED53B93D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74039-F109-440A-AFAE-74E6628EF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5ADFB-73CE-4003-B33F-10C1E29A3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C2B3-F627-4F75-BBFA-749087CE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68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028C6-575C-4BA4-A822-4D2838375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10A62-55C0-45BD-BDE1-A71A7B3D9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50ACA-9BD5-410C-A7DA-F91C58483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7AA1-D83A-4808-A7DF-B493ED53B93D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8A54D-CCDF-49B8-916B-8BD53C55B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609DB-52C4-4BFE-AEF1-4B3D1CCDD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C2B3-F627-4F75-BBFA-749087CE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14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050425-CC06-4D7F-860B-1F3CC92684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94119A-A876-484B-AF59-5159C813C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0061F-B52A-439B-8A64-22FF35038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7AA1-D83A-4808-A7DF-B493ED53B93D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D55E0-1B09-449C-84D8-8CC09CD18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0E024-7483-4AF4-9BF1-D8822A6C2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C2B3-F627-4F75-BBFA-749087CE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89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889AF-7AF3-4DB1-B3AD-C4DFF194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EDAF5-2A72-4DF1-841C-1B1281305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B5E7E-7400-43CE-8126-C0CDAC10A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7AA1-D83A-4808-A7DF-B493ED53B93D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94DCE-AC74-4381-91F3-FE2321851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03934-D3D4-4228-97EB-15C06946C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C2B3-F627-4F75-BBFA-749087CE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01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A8D65-1AE9-489A-B58F-989FA172C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47B50-1B7D-4D11-AF5B-5ED5FF12F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981F4-EAD0-4F69-BD99-C7C56DA86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7AA1-D83A-4808-A7DF-B493ED53B93D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E408D-1421-4F5C-AAAC-7B354D808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B61E5-C140-4355-8B4C-64F894139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C2B3-F627-4F75-BBFA-749087CE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91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F6BF4-B0D2-48D2-B2D8-F1A850541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D095F-924D-4747-B022-150D9508B0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681E97-0E38-4F04-990B-EC22D218B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0E2CB-B0E4-42E7-88C7-887A0CB99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7AA1-D83A-4808-A7DF-B493ED53B93D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4151E-2515-49D9-8E13-2D8679BC8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6236F-6A7C-433A-905D-573C26A5C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C2B3-F627-4F75-BBFA-749087CE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76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960CE-E2D8-4DE5-9B39-3EE9A3C0B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10FA1-A759-4E34-A892-88AFC6BA6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74E596-CCA6-4227-860A-B482C0C62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2E367B-4BDA-455B-98CB-D2FABAC0D8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85B1DD-262F-48CD-BD24-B072A3B5A2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243C60-4C1D-478D-83CF-AA5482F22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7AA1-D83A-4808-A7DF-B493ED53B93D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9E6636-0B1E-4FFC-AA0F-E846D6C40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DCCB08-B2AC-4516-84CD-8FDBB6D29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C2B3-F627-4F75-BBFA-749087CE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6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C0ED1-D870-49B2-AB12-6EDE97272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ACFF86-47CA-4C34-A43D-D97F945A4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7AA1-D83A-4808-A7DF-B493ED53B93D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520227-6B4F-4784-B08E-4B5ECE6C5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BFFD2-F6E8-4F98-9C2C-732947E32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C2B3-F627-4F75-BBFA-749087CE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2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912AB9-466F-4172-BAE4-22D1B78D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7AA1-D83A-4808-A7DF-B493ED53B93D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11F89D-E5E5-4C9E-B5DE-15D06C218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D960D-B09C-48A4-8C2C-2901D3589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C2B3-F627-4F75-BBFA-749087CE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81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C29FB-1AFD-4F49-A1F5-D205C1E7A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F25D7-F1D4-4CB6-ABE3-F70DBC711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2DF9C-A32D-461C-94F7-4C2DD71D7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FE6FB-4516-4EE6-8153-77B1CEF85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7AA1-D83A-4808-A7DF-B493ED53B93D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AC718-3E94-4A66-A61B-578EF57A5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8BE07-0438-43E0-852C-3F567E8D2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C2B3-F627-4F75-BBFA-749087CE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08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D7283-37C3-4320-8DC4-CB1830817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63B444-B24F-495D-BBB3-AF388A5F3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2AB5F5-DA0B-400E-B8CD-EEFEC0316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DCF82-E25B-410B-9373-2712E83B7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7AA1-D83A-4808-A7DF-B493ED53B93D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6B923-EABE-4630-A282-31F3F2BB4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06338-1B7A-4C55-A516-D128B9155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C2B3-F627-4F75-BBFA-749087CE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69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6A7A96-4924-47E7-BCDA-F4BA350A7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7199F-9EF7-4EF2-A4CA-CCEF7D90E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4324E-8CB8-41A8-B4B7-98A305083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57AA1-D83A-4808-A7DF-B493ED53B93D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EBA04-F202-4F4A-8538-BA7666F566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2428E-36C1-4FA7-8024-5C8E26588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FC2B3-F627-4F75-BBFA-749087CE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19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1980860-42B6-4D7D-A021-B715A68EA67B}"/>
              </a:ext>
            </a:extLst>
          </p:cNvPr>
          <p:cNvCxnSpPr>
            <a:cxnSpLocks/>
          </p:cNvCxnSpPr>
          <p:nvPr/>
        </p:nvCxnSpPr>
        <p:spPr>
          <a:xfrm>
            <a:off x="4834108" y="4941329"/>
            <a:ext cx="2088761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hape 178">
            <a:extLst>
              <a:ext uri="{FF2B5EF4-FFF2-40B4-BE49-F238E27FC236}">
                <a16:creationId xmlns:a16="http://schemas.microsoft.com/office/drawing/2014/main" id="{161BCBED-B95F-4AF2-BCE3-B072C8647ABD}"/>
              </a:ext>
            </a:extLst>
          </p:cNvPr>
          <p:cNvSpPr/>
          <p:nvPr/>
        </p:nvSpPr>
        <p:spPr>
          <a:xfrm>
            <a:off x="417927" y="439677"/>
            <a:ext cx="4055058" cy="4250426"/>
          </a:xfrm>
          <a:prstGeom prst="ellipse">
            <a:avLst/>
          </a:prstGeom>
          <a:solidFill>
            <a:srgbClr val="02727E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Shape 178">
            <a:extLst>
              <a:ext uri="{FF2B5EF4-FFF2-40B4-BE49-F238E27FC236}">
                <a16:creationId xmlns:a16="http://schemas.microsoft.com/office/drawing/2014/main" id="{A8EAB984-3AAD-46EF-8B2F-3534D25BD7CA}"/>
              </a:ext>
            </a:extLst>
          </p:cNvPr>
          <p:cNvSpPr/>
          <p:nvPr/>
        </p:nvSpPr>
        <p:spPr>
          <a:xfrm>
            <a:off x="1521738" y="987889"/>
            <a:ext cx="4366253" cy="4589932"/>
          </a:xfrm>
          <a:prstGeom prst="ellipse">
            <a:avLst/>
          </a:prstGeom>
          <a:solidFill>
            <a:srgbClr val="FF5414">
              <a:alpha val="80000"/>
            </a:srgbClr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dirty="0">
              <a:sym typeface="Calibri"/>
            </a:endParaRPr>
          </a:p>
        </p:txBody>
      </p:sp>
      <p:sp>
        <p:nvSpPr>
          <p:cNvPr id="6" name="Shape 178">
            <a:extLst>
              <a:ext uri="{FF2B5EF4-FFF2-40B4-BE49-F238E27FC236}">
                <a16:creationId xmlns:a16="http://schemas.microsoft.com/office/drawing/2014/main" id="{0F1CA462-1E8E-415B-AB0F-E84ECDC2EF38}"/>
              </a:ext>
            </a:extLst>
          </p:cNvPr>
          <p:cNvSpPr/>
          <p:nvPr/>
        </p:nvSpPr>
        <p:spPr>
          <a:xfrm>
            <a:off x="1394930" y="1708915"/>
            <a:ext cx="4381293" cy="3578687"/>
          </a:xfrm>
          <a:prstGeom prst="ellipse">
            <a:avLst/>
          </a:prstGeom>
          <a:solidFill>
            <a:srgbClr val="0D85CA">
              <a:alpha val="60000"/>
            </a:srgbClr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dirty="0"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5E48AF-872E-45FA-AB37-7A81502336B0}"/>
              </a:ext>
            </a:extLst>
          </p:cNvPr>
          <p:cNvSpPr txBox="1"/>
          <p:nvPr/>
        </p:nvSpPr>
        <p:spPr>
          <a:xfrm>
            <a:off x="2715901" y="3029323"/>
            <a:ext cx="930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2323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E48601-4586-476A-BB17-7E37A9E5BD29}"/>
              </a:ext>
            </a:extLst>
          </p:cNvPr>
          <p:cNvSpPr txBox="1"/>
          <p:nvPr/>
        </p:nvSpPr>
        <p:spPr>
          <a:xfrm>
            <a:off x="4471392" y="1441396"/>
            <a:ext cx="930698" cy="419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168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A55FD7-8FD0-4943-8694-F2E65B88E3F1}"/>
              </a:ext>
            </a:extLst>
          </p:cNvPr>
          <p:cNvSpPr txBox="1"/>
          <p:nvPr/>
        </p:nvSpPr>
        <p:spPr>
          <a:xfrm>
            <a:off x="2844698" y="1247250"/>
            <a:ext cx="773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831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482483-8B82-4EE7-9307-0AEDF6942572}"/>
              </a:ext>
            </a:extLst>
          </p:cNvPr>
          <p:cNvSpPr txBox="1"/>
          <p:nvPr/>
        </p:nvSpPr>
        <p:spPr>
          <a:xfrm>
            <a:off x="4392709" y="4254831"/>
            <a:ext cx="930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2372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2EC693-5023-455B-B8A8-95C4FDD6381C}"/>
              </a:ext>
            </a:extLst>
          </p:cNvPr>
          <p:cNvSpPr txBox="1"/>
          <p:nvPr/>
        </p:nvSpPr>
        <p:spPr>
          <a:xfrm>
            <a:off x="1020797" y="1441396"/>
            <a:ext cx="894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1979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B451D5-0841-49CB-B06F-95F191AE2D0B}"/>
              </a:ext>
            </a:extLst>
          </p:cNvPr>
          <p:cNvSpPr txBox="1"/>
          <p:nvPr/>
        </p:nvSpPr>
        <p:spPr>
          <a:xfrm>
            <a:off x="1394930" y="3615553"/>
            <a:ext cx="538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82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05A7D4-794C-4605-805E-C6208455C8D5}"/>
              </a:ext>
            </a:extLst>
          </p:cNvPr>
          <p:cNvCxnSpPr>
            <a:cxnSpLocks/>
          </p:cNvCxnSpPr>
          <p:nvPr/>
        </p:nvCxnSpPr>
        <p:spPr>
          <a:xfrm>
            <a:off x="3738624" y="956932"/>
            <a:ext cx="3485928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66CE701-89C3-4432-BBB3-5C4933865AAD}"/>
              </a:ext>
            </a:extLst>
          </p:cNvPr>
          <p:cNvCxnSpPr>
            <a:cxnSpLocks/>
          </p:cNvCxnSpPr>
          <p:nvPr/>
        </p:nvCxnSpPr>
        <p:spPr>
          <a:xfrm>
            <a:off x="5649882" y="2245257"/>
            <a:ext cx="1325271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F99FF01-2903-4DB7-A243-96940DCB1574}"/>
              </a:ext>
            </a:extLst>
          </p:cNvPr>
          <p:cNvSpPr txBox="1"/>
          <p:nvPr/>
        </p:nvSpPr>
        <p:spPr>
          <a:xfrm>
            <a:off x="6864994" y="135388"/>
            <a:ext cx="5184252" cy="5970865"/>
          </a:xfrm>
          <a:prstGeom prst="rect">
            <a:avLst/>
          </a:prstGeom>
          <a:solidFill>
            <a:srgbClr val="FFF6B7"/>
          </a:solidFill>
        </p:spPr>
        <p:txBody>
          <a:bodyPr wrap="square" rtlCol="0">
            <a:spAutoFit/>
          </a:bodyPr>
          <a:lstStyle/>
          <a:p>
            <a:r>
              <a:rPr lang="en-US" sz="2200" b="1" i="1" dirty="0"/>
              <a:t>Causal Gene to Disease Heuristic</a:t>
            </a:r>
          </a:p>
          <a:p>
            <a:endParaRPr lang="en-US" dirty="0"/>
          </a:p>
          <a:p>
            <a:r>
              <a:rPr lang="en-US" sz="2200" b="1" dirty="0" err="1"/>
              <a:t>Orphanet</a:t>
            </a:r>
            <a:endParaRPr lang="en-US" sz="2200" b="1" dirty="0"/>
          </a:p>
          <a:p>
            <a:r>
              <a:rPr lang="en-US" sz="2000" dirty="0"/>
              <a:t>Disease-causing germline and somatic mutations, gain of function or loss of function</a:t>
            </a:r>
          </a:p>
          <a:p>
            <a:endParaRPr lang="en-US" b="1" dirty="0"/>
          </a:p>
          <a:p>
            <a:r>
              <a:rPr lang="en-US" sz="2200" b="1" dirty="0"/>
              <a:t>OMIM</a:t>
            </a:r>
          </a:p>
          <a:p>
            <a:r>
              <a:rPr lang="en-US" sz="2000" dirty="0"/>
              <a:t>Gene to disease associations where the molecular basis is known, excluding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abnormal laboratory test values and non-diseases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susceptibility to complex and common disease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provisional gene to phenotype associations</a:t>
            </a:r>
          </a:p>
          <a:p>
            <a:endParaRPr lang="en-US" dirty="0"/>
          </a:p>
          <a:p>
            <a:r>
              <a:rPr lang="en-US" sz="2200" b="1" dirty="0" err="1"/>
              <a:t>ClinVar</a:t>
            </a:r>
            <a:endParaRPr lang="en-US" sz="2200" b="1" dirty="0"/>
          </a:p>
          <a:p>
            <a:r>
              <a:rPr lang="en-US" sz="2000" dirty="0"/>
              <a:t>Variant is pathogenic for </a:t>
            </a:r>
            <a:r>
              <a:rPr lang="en-US" sz="2000"/>
              <a:t>condition and </a:t>
            </a:r>
            <a:r>
              <a:rPr lang="en-US" sz="2000" dirty="0"/>
              <a:t>the gene to disease association is supported by OMIM or </a:t>
            </a:r>
            <a:r>
              <a:rPr lang="en-US" sz="2000" dirty="0" err="1"/>
              <a:t>Orphanet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53845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73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kshefchek</dc:creator>
  <cp:lastModifiedBy>kshefchek</cp:lastModifiedBy>
  <cp:revision>27</cp:revision>
  <dcterms:created xsi:type="dcterms:W3CDTF">2019-09-07T16:49:51Z</dcterms:created>
  <dcterms:modified xsi:type="dcterms:W3CDTF">2019-09-12T01:48:06Z</dcterms:modified>
</cp:coreProperties>
</file>