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23"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0929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5094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1572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1317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C7BB4-88CA-47C0-B81D-19F53C62A555}"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34285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7302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C7BB4-88CA-47C0-B81D-19F53C62A555}"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32262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C7BB4-88CA-47C0-B81D-19F53C62A555}"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68474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C7BB4-88CA-47C0-B81D-19F53C62A555}"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70171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223015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C7BB4-88CA-47C0-B81D-19F53C62A555}"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1BB5-A60D-4BF8-AE2B-CB5E0305EB9C}" type="slidenum">
              <a:rPr lang="en-US" smtClean="0"/>
              <a:t>‹#›</a:t>
            </a:fld>
            <a:endParaRPr lang="en-US"/>
          </a:p>
        </p:txBody>
      </p:sp>
    </p:spTree>
    <p:extLst>
      <p:ext uri="{BB962C8B-B14F-4D97-AF65-F5344CB8AC3E}">
        <p14:creationId xmlns:p14="http://schemas.microsoft.com/office/powerpoint/2010/main" val="183257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C7BB4-88CA-47C0-B81D-19F53C62A555}" type="datetimeFigureOut">
              <a:rPr lang="en-US" smtClean="0"/>
              <a:t>10/9/2017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91BB5-A60D-4BF8-AE2B-CB5E0305EB9C}" type="slidenum">
              <a:rPr lang="en-US" smtClean="0"/>
              <a:t>‹#›</a:t>
            </a:fld>
            <a:endParaRPr lang="en-US"/>
          </a:p>
        </p:txBody>
      </p:sp>
    </p:spTree>
    <p:extLst>
      <p:ext uri="{BB962C8B-B14F-4D97-AF65-F5344CB8AC3E}">
        <p14:creationId xmlns:p14="http://schemas.microsoft.com/office/powerpoint/2010/main" val="208282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a4gh/vmc/blob/master/demos/python/notebooks/ApoE%20Example.ipyn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74680"/>
            <a:ext cx="7924800" cy="3416320"/>
          </a:xfrm>
          <a:prstGeom prst="rect">
            <a:avLst/>
          </a:prstGeom>
        </p:spPr>
        <p:txBody>
          <a:bodyPr wrap="square">
            <a:spAutoFit/>
          </a:bodyPr>
          <a:lstStyle/>
          <a:p>
            <a:pPr algn="just"/>
            <a:r>
              <a:rPr lang="en-US" dirty="0" smtClean="0"/>
              <a:t>"</a:t>
            </a:r>
            <a:r>
              <a:rPr lang="en-US" dirty="0"/>
              <a:t>The GENO Ontology builds on the SO to include richer modeling of genetic variation at different levels of granularity that are captured in genotype representations. Unlike the SO which is used primarily for annotation of genomic features, GENO was developed by the Monarch Initiative to support semantic data models for integrated representation of genotypes and genetic variants described in human and model organism databases. The core of the GENO model decomposes a genotype specifying sequence variation across an entire genome into smaller components of variation (e.g. allelic composition at a particular locus, haplotypes, gene alleles, and specific sequence alterations). GENO also enables description of  biological attributes of these genetic entities (e.g. zygosity, phase, copy number, parental origin, genomic position), and their causal relationships with phenotypes and diseases."</a:t>
            </a:r>
            <a:endParaRPr lang="en-US" dirty="0">
              <a:effectLst/>
            </a:endParaRPr>
          </a:p>
        </p:txBody>
      </p:sp>
      <p:sp>
        <p:nvSpPr>
          <p:cNvPr id="3" name="Rectangle 2"/>
          <p:cNvSpPr/>
          <p:nvPr/>
        </p:nvSpPr>
        <p:spPr>
          <a:xfrm>
            <a:off x="1042929" y="152400"/>
            <a:ext cx="6729471" cy="461665"/>
          </a:xfrm>
          <a:prstGeom prst="rect">
            <a:avLst/>
          </a:prstGeom>
        </p:spPr>
        <p:txBody>
          <a:bodyPr wrap="none">
            <a:spAutoFit/>
          </a:bodyPr>
          <a:lstStyle/>
          <a:p>
            <a:pPr algn="just"/>
            <a:r>
              <a:rPr lang="en-US" sz="2400" b="1" dirty="0" smtClean="0"/>
              <a:t>Genotype Ontology Description for VMC Document</a:t>
            </a:r>
            <a:endParaRPr lang="en-US" sz="2400" dirty="0" smtClean="0">
              <a:effectLst/>
            </a:endParaRPr>
          </a:p>
        </p:txBody>
      </p:sp>
    </p:spTree>
    <p:extLst>
      <p:ext uri="{BB962C8B-B14F-4D97-AF65-F5344CB8AC3E}">
        <p14:creationId xmlns:p14="http://schemas.microsoft.com/office/powerpoint/2010/main" val="208326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329878" y="469400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29878" y="5013785"/>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48716" y="4990593"/>
            <a:ext cx="308098" cy="369332"/>
          </a:xfrm>
          <a:prstGeom prst="rect">
            <a:avLst/>
          </a:prstGeom>
          <a:noFill/>
        </p:spPr>
        <p:txBody>
          <a:bodyPr wrap="none" rtlCol="0">
            <a:spAutoFit/>
          </a:bodyPr>
          <a:lstStyle/>
          <a:p>
            <a:r>
              <a:rPr lang="en-US" dirty="0" smtClean="0"/>
              <a:t>C</a:t>
            </a:r>
            <a:endParaRPr lang="en-US" dirty="0"/>
          </a:p>
        </p:txBody>
      </p:sp>
      <p:sp>
        <p:nvSpPr>
          <p:cNvPr id="9" name="TextBox 8"/>
          <p:cNvSpPr txBox="1"/>
          <p:nvPr/>
        </p:nvSpPr>
        <p:spPr>
          <a:xfrm>
            <a:off x="3568420" y="4980654"/>
            <a:ext cx="308098" cy="369332"/>
          </a:xfrm>
          <a:prstGeom prst="rect">
            <a:avLst/>
          </a:prstGeom>
          <a:noFill/>
        </p:spPr>
        <p:txBody>
          <a:bodyPr wrap="none" rtlCol="0">
            <a:spAutoFit/>
          </a:bodyPr>
          <a:lstStyle/>
          <a:p>
            <a:r>
              <a:rPr lang="en-US" dirty="0" smtClean="0"/>
              <a:t>T</a:t>
            </a:r>
            <a:endParaRPr lang="en-US" dirty="0"/>
          </a:p>
        </p:txBody>
      </p:sp>
      <p:sp>
        <p:nvSpPr>
          <p:cNvPr id="10" name="TextBox 9"/>
          <p:cNvSpPr txBox="1"/>
          <p:nvPr/>
        </p:nvSpPr>
        <p:spPr>
          <a:xfrm>
            <a:off x="4938777" y="4369327"/>
            <a:ext cx="296876" cy="369332"/>
          </a:xfrm>
          <a:prstGeom prst="rect">
            <a:avLst/>
          </a:prstGeom>
          <a:noFill/>
        </p:spPr>
        <p:txBody>
          <a:bodyPr wrap="none" rtlCol="0">
            <a:spAutoFit/>
          </a:bodyPr>
          <a:lstStyle/>
          <a:p>
            <a:r>
              <a:rPr lang="en-US" dirty="0" smtClean="0"/>
              <a:t>T</a:t>
            </a:r>
            <a:endParaRPr lang="en-US" dirty="0"/>
          </a:p>
        </p:txBody>
      </p:sp>
      <p:sp>
        <p:nvSpPr>
          <p:cNvPr id="11" name="TextBox 10"/>
          <p:cNvSpPr txBox="1"/>
          <p:nvPr/>
        </p:nvSpPr>
        <p:spPr>
          <a:xfrm>
            <a:off x="3558481" y="4359388"/>
            <a:ext cx="308098" cy="369332"/>
          </a:xfrm>
          <a:prstGeom prst="rect">
            <a:avLst/>
          </a:prstGeom>
          <a:noFill/>
        </p:spPr>
        <p:txBody>
          <a:bodyPr wrap="none" rtlCol="0">
            <a:spAutoFit/>
          </a:bodyPr>
          <a:lstStyle/>
          <a:p>
            <a:r>
              <a:rPr lang="en-US" dirty="0" smtClean="0"/>
              <a:t>T</a:t>
            </a:r>
            <a:endParaRPr lang="en-US" dirty="0"/>
          </a:p>
        </p:txBody>
      </p:sp>
      <p:sp>
        <p:nvSpPr>
          <p:cNvPr id="13" name="TextBox 12"/>
          <p:cNvSpPr txBox="1"/>
          <p:nvPr/>
        </p:nvSpPr>
        <p:spPr>
          <a:xfrm>
            <a:off x="1990142" y="4477073"/>
            <a:ext cx="1282723" cy="338554"/>
          </a:xfrm>
          <a:prstGeom prst="rect">
            <a:avLst/>
          </a:prstGeom>
          <a:noFill/>
        </p:spPr>
        <p:txBody>
          <a:bodyPr wrap="none" rtlCol="0">
            <a:spAutoFit/>
          </a:bodyPr>
          <a:lstStyle/>
          <a:p>
            <a:r>
              <a:rPr lang="en-US" sz="1600" dirty="0" smtClean="0"/>
              <a:t>ɛ2 Haplotype</a:t>
            </a:r>
            <a:endParaRPr lang="en-US" sz="1600" dirty="0"/>
          </a:p>
        </p:txBody>
      </p:sp>
      <p:sp>
        <p:nvSpPr>
          <p:cNvPr id="14" name="TextBox 13"/>
          <p:cNvSpPr txBox="1"/>
          <p:nvPr/>
        </p:nvSpPr>
        <p:spPr>
          <a:xfrm>
            <a:off x="1995109" y="4831568"/>
            <a:ext cx="1282723" cy="338554"/>
          </a:xfrm>
          <a:prstGeom prst="rect">
            <a:avLst/>
          </a:prstGeom>
          <a:noFill/>
        </p:spPr>
        <p:txBody>
          <a:bodyPr wrap="none" rtlCol="0">
            <a:spAutoFit/>
          </a:bodyPr>
          <a:lstStyle/>
          <a:p>
            <a:r>
              <a:rPr lang="en-US" sz="1600" dirty="0" smtClean="0"/>
              <a:t>ɛ3 Haplotype</a:t>
            </a:r>
            <a:endParaRPr lang="en-US" sz="1600" dirty="0"/>
          </a:p>
        </p:txBody>
      </p:sp>
      <p:sp>
        <p:nvSpPr>
          <p:cNvPr id="15" name="TextBox 14"/>
          <p:cNvSpPr txBox="1"/>
          <p:nvPr/>
        </p:nvSpPr>
        <p:spPr>
          <a:xfrm>
            <a:off x="3094383" y="4218775"/>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6" name="Rectangle 15"/>
          <p:cNvSpPr/>
          <p:nvPr/>
        </p:nvSpPr>
        <p:spPr>
          <a:xfrm>
            <a:off x="4562583" y="4220574"/>
            <a:ext cx="1070101" cy="276999"/>
          </a:xfrm>
          <a:prstGeom prst="rect">
            <a:avLst/>
          </a:prstGeom>
        </p:spPr>
        <p:txBody>
          <a:bodyPr wrap="none">
            <a:spAutoFit/>
          </a:bodyPr>
          <a:lstStyle/>
          <a:p>
            <a:r>
              <a:rPr lang="en-US" sz="1200" dirty="0" smtClean="0"/>
              <a:t>rs7412T Allele</a:t>
            </a:r>
            <a:endParaRPr lang="en-US" sz="1200" dirty="0"/>
          </a:p>
        </p:txBody>
      </p:sp>
      <p:sp>
        <p:nvSpPr>
          <p:cNvPr id="17" name="TextBox 16"/>
          <p:cNvSpPr txBox="1"/>
          <p:nvPr/>
        </p:nvSpPr>
        <p:spPr>
          <a:xfrm>
            <a:off x="3112746" y="5244236"/>
            <a:ext cx="1227195" cy="276999"/>
          </a:xfrm>
          <a:prstGeom prst="rect">
            <a:avLst/>
          </a:prstGeom>
          <a:noFill/>
        </p:spPr>
        <p:txBody>
          <a:bodyPr wrap="none" rtlCol="0">
            <a:spAutoFit/>
          </a:bodyPr>
          <a:lstStyle/>
          <a:p>
            <a:r>
              <a:rPr lang="en-US" sz="1200" dirty="0" smtClean="0"/>
              <a:t>rs429358T Allele</a:t>
            </a:r>
            <a:endParaRPr lang="en-US" sz="1200" dirty="0"/>
          </a:p>
        </p:txBody>
      </p:sp>
      <p:sp>
        <p:nvSpPr>
          <p:cNvPr id="18" name="Rectangle 17"/>
          <p:cNvSpPr/>
          <p:nvPr/>
        </p:nvSpPr>
        <p:spPr>
          <a:xfrm>
            <a:off x="4583427" y="5242387"/>
            <a:ext cx="1076513" cy="276999"/>
          </a:xfrm>
          <a:prstGeom prst="rect">
            <a:avLst/>
          </a:prstGeom>
        </p:spPr>
        <p:txBody>
          <a:bodyPr wrap="none">
            <a:spAutoFit/>
          </a:bodyPr>
          <a:lstStyle/>
          <a:p>
            <a:r>
              <a:rPr lang="en-US" sz="1200" dirty="0" smtClean="0"/>
              <a:t>rs7412C Allele</a:t>
            </a:r>
            <a:endParaRPr lang="en-US" sz="1200" dirty="0"/>
          </a:p>
        </p:txBody>
      </p:sp>
      <p:sp>
        <p:nvSpPr>
          <p:cNvPr id="19" name="TextBox 18"/>
          <p:cNvSpPr txBox="1"/>
          <p:nvPr/>
        </p:nvSpPr>
        <p:spPr>
          <a:xfrm>
            <a:off x="2918945" y="3822605"/>
            <a:ext cx="1523367" cy="312843"/>
          </a:xfrm>
          <a:prstGeom prst="rect">
            <a:avLst/>
          </a:prstGeom>
          <a:noFill/>
        </p:spPr>
        <p:txBody>
          <a:bodyPr wrap="none" rtlCol="0">
            <a:spAutoFit/>
          </a:bodyPr>
          <a:lstStyle/>
          <a:p>
            <a:pPr algn="ctr">
              <a:lnSpc>
                <a:spcPts val="1800"/>
              </a:lnSpc>
            </a:pPr>
            <a:r>
              <a:rPr lang="en-US" sz="1400" u="sng" dirty="0" smtClean="0"/>
              <a:t>rs429358 Location</a:t>
            </a:r>
            <a:endParaRPr lang="en-US" sz="1400" u="sng" dirty="0"/>
          </a:p>
        </p:txBody>
      </p:sp>
      <p:sp>
        <p:nvSpPr>
          <p:cNvPr id="20" name="Rectangle 19"/>
          <p:cNvSpPr/>
          <p:nvPr/>
        </p:nvSpPr>
        <p:spPr>
          <a:xfrm>
            <a:off x="4413190" y="3822605"/>
            <a:ext cx="1340623" cy="312843"/>
          </a:xfrm>
          <a:prstGeom prst="rect">
            <a:avLst/>
          </a:prstGeom>
        </p:spPr>
        <p:txBody>
          <a:bodyPr wrap="none">
            <a:spAutoFit/>
          </a:bodyPr>
          <a:lstStyle/>
          <a:p>
            <a:pPr algn="ctr">
              <a:lnSpc>
                <a:spcPts val="1800"/>
              </a:lnSpc>
            </a:pPr>
            <a:r>
              <a:rPr lang="en-US" sz="1400" u="sng" dirty="0" smtClean="0"/>
              <a:t>rs7412 L</a:t>
            </a:r>
            <a:r>
              <a:rPr lang="en-US" sz="1400" u="sng" dirty="0" smtClean="0"/>
              <a:t>ocation</a:t>
            </a:r>
            <a:endParaRPr lang="en-US" sz="1400" u="sng" dirty="0"/>
          </a:p>
        </p:txBody>
      </p:sp>
      <p:sp>
        <p:nvSpPr>
          <p:cNvPr id="21" name="Rectangle 20"/>
          <p:cNvSpPr/>
          <p:nvPr/>
        </p:nvSpPr>
        <p:spPr>
          <a:xfrm>
            <a:off x="1981200" y="3433465"/>
            <a:ext cx="4929538"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6908" y="3057360"/>
            <a:ext cx="1786066" cy="369332"/>
          </a:xfrm>
          <a:prstGeom prst="rect">
            <a:avLst/>
          </a:prstGeom>
          <a:noFill/>
        </p:spPr>
        <p:txBody>
          <a:bodyPr wrap="none" rtlCol="0">
            <a:spAutoFit/>
          </a:bodyPr>
          <a:lstStyle/>
          <a:p>
            <a:r>
              <a:rPr lang="en-US" dirty="0" smtClean="0"/>
              <a:t>ɛ2 </a:t>
            </a:r>
            <a:r>
              <a:rPr lang="en-US" dirty="0" smtClean="0"/>
              <a:t>/</a:t>
            </a:r>
            <a:r>
              <a:rPr lang="en-US" dirty="0" smtClean="0"/>
              <a:t> ɛ3</a:t>
            </a:r>
            <a:r>
              <a:rPr lang="en-US" dirty="0" smtClean="0"/>
              <a:t> Genotype</a:t>
            </a:r>
            <a:endParaRPr lang="en-US" dirty="0"/>
          </a:p>
        </p:txBody>
      </p:sp>
      <p:sp>
        <p:nvSpPr>
          <p:cNvPr id="23" name="TextBox 22"/>
          <p:cNvSpPr txBox="1"/>
          <p:nvPr/>
        </p:nvSpPr>
        <p:spPr>
          <a:xfrm>
            <a:off x="5801139" y="4680512"/>
            <a:ext cx="1109599" cy="338554"/>
          </a:xfrm>
          <a:prstGeom prst="rect">
            <a:avLst/>
          </a:prstGeom>
          <a:noFill/>
        </p:spPr>
        <p:txBody>
          <a:bodyPr wrap="none" rtlCol="0">
            <a:spAutoFit/>
          </a:bodyPr>
          <a:lstStyle/>
          <a:p>
            <a:r>
              <a:rPr lang="en-US" sz="1600" dirty="0" err="1" smtClean="0"/>
              <a:t>ApoE</a:t>
            </a:r>
            <a:r>
              <a:rPr lang="en-US" sz="1600" dirty="0" smtClean="0"/>
              <a:t> Gene</a:t>
            </a:r>
            <a:endParaRPr lang="en-US" sz="1600" dirty="0"/>
          </a:p>
        </p:txBody>
      </p:sp>
      <p:sp>
        <p:nvSpPr>
          <p:cNvPr id="24" name="Right Brace 23"/>
          <p:cNvSpPr/>
          <p:nvPr/>
        </p:nvSpPr>
        <p:spPr>
          <a:xfrm>
            <a:off x="5536095" y="4623157"/>
            <a:ext cx="202120" cy="457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2112779" y="2514600"/>
            <a:ext cx="4516621" cy="461665"/>
          </a:xfrm>
          <a:prstGeom prst="rect">
            <a:avLst/>
          </a:prstGeom>
          <a:noFill/>
        </p:spPr>
        <p:txBody>
          <a:bodyPr wrap="none" rtlCol="0">
            <a:spAutoFit/>
          </a:bodyPr>
          <a:lstStyle/>
          <a:p>
            <a:r>
              <a:rPr lang="en-US" sz="2400" b="1" dirty="0" smtClean="0"/>
              <a:t>Figure 1: </a:t>
            </a:r>
            <a:r>
              <a:rPr lang="en-US" sz="2400" dirty="0" smtClean="0"/>
              <a:t>Exemplar </a:t>
            </a:r>
            <a:r>
              <a:rPr lang="en-US" sz="2400" dirty="0" err="1" smtClean="0"/>
              <a:t>ApoE</a:t>
            </a:r>
            <a:r>
              <a:rPr lang="en-US" sz="2400" dirty="0" smtClean="0"/>
              <a:t> Genotype</a:t>
            </a:r>
            <a:endParaRPr lang="en-US" sz="2400" dirty="0"/>
          </a:p>
        </p:txBody>
      </p:sp>
      <p:cxnSp>
        <p:nvCxnSpPr>
          <p:cNvPr id="27" name="Straight Connector 26"/>
          <p:cNvCxnSpPr/>
          <p:nvPr/>
        </p:nvCxnSpPr>
        <p:spPr>
          <a:xfrm>
            <a:off x="0" y="228600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399871"/>
            <a:ext cx="8991600" cy="1200329"/>
          </a:xfrm>
          <a:prstGeom prst="rect">
            <a:avLst/>
          </a:prstGeom>
        </p:spPr>
        <p:txBody>
          <a:bodyPr wrap="square">
            <a:spAutoFit/>
          </a:bodyPr>
          <a:lstStyle/>
          <a:p>
            <a:pPr algn="ctr"/>
            <a:r>
              <a:rPr lang="en-US" sz="2400" dirty="0"/>
              <a:t>The following slides present diagrams for comparing the VMC and GENO models for the exemplar </a:t>
            </a:r>
            <a:r>
              <a:rPr lang="en-US" sz="2400" dirty="0" err="1"/>
              <a:t>ApoE</a:t>
            </a:r>
            <a:r>
              <a:rPr lang="en-US" sz="2400" dirty="0"/>
              <a:t> </a:t>
            </a:r>
            <a:r>
              <a:rPr lang="en-US" sz="2400" dirty="0" smtClean="0"/>
              <a:t>ɛ</a:t>
            </a:r>
            <a:r>
              <a:rPr lang="en-US" sz="2400" dirty="0" smtClean="0"/>
              <a:t>2/</a:t>
            </a:r>
            <a:r>
              <a:rPr lang="en-US" sz="2400" dirty="0" smtClean="0"/>
              <a:t>ɛ</a:t>
            </a:r>
            <a:r>
              <a:rPr lang="en-US" sz="2400" dirty="0" smtClean="0"/>
              <a:t>3 </a:t>
            </a:r>
            <a:r>
              <a:rPr lang="en-US" sz="2400" dirty="0"/>
              <a:t>genotype shown </a:t>
            </a:r>
            <a:r>
              <a:rPr lang="en-US" sz="2400" dirty="0" smtClean="0"/>
              <a:t>below. </a:t>
            </a:r>
          </a:p>
          <a:p>
            <a:pPr algn="ctr"/>
            <a:r>
              <a:rPr lang="en-US" sz="2400" dirty="0" smtClean="0"/>
              <a:t>Modeled </a:t>
            </a:r>
            <a:r>
              <a:rPr lang="en-US" sz="2400" dirty="0"/>
              <a:t>data comes from the VMC demo </a:t>
            </a:r>
            <a:r>
              <a:rPr lang="en-US" sz="2400" dirty="0" err="1"/>
              <a:t>Jupyter</a:t>
            </a:r>
            <a:r>
              <a:rPr lang="en-US" sz="2400" dirty="0"/>
              <a:t> notebook </a:t>
            </a:r>
            <a:r>
              <a:rPr lang="en-US" sz="2400" dirty="0">
                <a:hlinkClick r:id="rId2"/>
              </a:rPr>
              <a:t>here</a:t>
            </a:r>
            <a:r>
              <a:rPr lang="en-US" sz="2400" dirty="0" smtClean="0"/>
              <a:t>.</a:t>
            </a:r>
            <a:endParaRPr lang="en-US" sz="2400" dirty="0"/>
          </a:p>
        </p:txBody>
      </p:sp>
      <p:sp>
        <p:nvSpPr>
          <p:cNvPr id="31" name="Rectangle 30"/>
          <p:cNvSpPr/>
          <p:nvPr/>
        </p:nvSpPr>
        <p:spPr>
          <a:xfrm>
            <a:off x="152400" y="6096000"/>
            <a:ext cx="9072744" cy="646331"/>
          </a:xfrm>
          <a:prstGeom prst="rect">
            <a:avLst/>
          </a:prstGeom>
        </p:spPr>
        <p:txBody>
          <a:bodyPr wrap="square">
            <a:spAutoFit/>
          </a:bodyPr>
          <a:lstStyle/>
          <a:p>
            <a:r>
              <a:rPr lang="en-US" b="1" dirty="0" smtClean="0"/>
              <a:t>Figure 1</a:t>
            </a:r>
            <a:r>
              <a:rPr lang="en-US" dirty="0" smtClean="0"/>
              <a:t>. Visual representation of the example </a:t>
            </a:r>
            <a:r>
              <a:rPr lang="en-US" dirty="0" err="1" smtClean="0"/>
              <a:t>ApoE</a:t>
            </a:r>
            <a:r>
              <a:rPr lang="en-US" dirty="0" smtClean="0"/>
              <a:t> genotype. Each chromosomal DNA strand shown in blue, and labels highlight each Allele, Haplotype, and Location in the Genotype. </a:t>
            </a:r>
            <a:endParaRPr lang="en-US" dirty="0"/>
          </a:p>
        </p:txBody>
      </p:sp>
    </p:spTree>
    <p:extLst>
      <p:ext uri="{BB962C8B-B14F-4D97-AF65-F5344CB8AC3E}">
        <p14:creationId xmlns:p14="http://schemas.microsoft.com/office/powerpoint/2010/main" val="298359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Desktop\VMC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95" y="533400"/>
            <a:ext cx="9161450" cy="4568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6" name="TextBox 5"/>
          <p:cNvSpPr txBox="1"/>
          <p:nvPr/>
        </p:nvSpPr>
        <p:spPr>
          <a:xfrm>
            <a:off x="1219200" y="0"/>
            <a:ext cx="6461064" cy="461665"/>
          </a:xfrm>
          <a:prstGeom prst="rect">
            <a:avLst/>
          </a:prstGeom>
          <a:noFill/>
        </p:spPr>
        <p:txBody>
          <a:bodyPr wrap="none" rtlCol="0">
            <a:spAutoFit/>
          </a:bodyPr>
          <a:lstStyle/>
          <a:p>
            <a:r>
              <a:rPr lang="en-US" sz="2400" b="1" dirty="0" smtClean="0"/>
              <a:t>Figure 2: </a:t>
            </a:r>
            <a:r>
              <a:rPr lang="en-US" sz="2400" dirty="0" smtClean="0"/>
              <a:t>VMC Model of  </a:t>
            </a:r>
            <a:r>
              <a:rPr lang="en-US" sz="2400" dirty="0" err="1" smtClean="0"/>
              <a:t>ApoE</a:t>
            </a:r>
            <a:r>
              <a:rPr lang="en-US" sz="2400" dirty="0" smtClean="0"/>
              <a:t> Exemplar Genotype</a:t>
            </a:r>
            <a:endParaRPr lang="en-US" sz="2400" dirty="0"/>
          </a:p>
        </p:txBody>
      </p:sp>
      <p:sp>
        <p:nvSpPr>
          <p:cNvPr id="8" name="TextBox 7"/>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composition</a:t>
            </a:r>
          </a:p>
          <a:p>
            <a:r>
              <a:rPr lang="en-US" sz="1200" b="1" dirty="0" smtClean="0">
                <a:solidFill>
                  <a:srgbClr val="002060"/>
                </a:solidFill>
              </a:rPr>
              <a:t>blue nodes </a:t>
            </a:r>
            <a:r>
              <a:rPr lang="en-US" sz="1200" dirty="0" smtClean="0"/>
              <a:t>= allele position information</a:t>
            </a:r>
            <a:endParaRPr lang="en-US" sz="1200" dirty="0"/>
          </a:p>
        </p:txBody>
      </p:sp>
      <p:cxnSp>
        <p:nvCxnSpPr>
          <p:cNvPr id="9" name="Straight Connector 8"/>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 y="5334000"/>
            <a:ext cx="5257800" cy="1384995"/>
          </a:xfrm>
          <a:prstGeom prst="rect">
            <a:avLst/>
          </a:prstGeom>
          <a:noFill/>
        </p:spPr>
        <p:txBody>
          <a:bodyPr wrap="square" rtlCol="0">
            <a:spAutoFit/>
          </a:bodyPr>
          <a:lstStyle/>
          <a:p>
            <a:r>
              <a:rPr lang="en-US" sz="1400" b="1" dirty="0"/>
              <a:t>Figure 2:</a:t>
            </a:r>
            <a:r>
              <a:rPr lang="en-US" sz="1400" dirty="0"/>
              <a:t> A graph-based representation of the VMC JSON model of the </a:t>
            </a:r>
            <a:r>
              <a:rPr lang="en-US" sz="1400" dirty="0" err="1"/>
              <a:t>ApoE</a:t>
            </a:r>
            <a:r>
              <a:rPr lang="en-US" sz="1400" dirty="0"/>
              <a:t> example genotype (i.e. what might look like if had JSON-LD context mapping).  Compare with the GENO-based graph representation in Figure 3. As noted in the Key, the content of each node specifies its IRI, a human readable label, and the 'type' of entity the node represents according to the VMC model.</a:t>
            </a:r>
          </a:p>
        </p:txBody>
      </p:sp>
    </p:spTree>
    <p:extLst>
      <p:ext uri="{BB962C8B-B14F-4D97-AF65-F5344CB8AC3E}">
        <p14:creationId xmlns:p14="http://schemas.microsoft.com/office/powerpoint/2010/main" val="199479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rushm\Desktop\VMC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8" y="457200"/>
            <a:ext cx="9146408" cy="4800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43000" y="0"/>
            <a:ext cx="6606937" cy="461665"/>
          </a:xfrm>
          <a:prstGeom prst="rect">
            <a:avLst/>
          </a:prstGeom>
          <a:noFill/>
        </p:spPr>
        <p:txBody>
          <a:bodyPr wrap="none" rtlCol="0">
            <a:spAutoFit/>
          </a:bodyPr>
          <a:lstStyle/>
          <a:p>
            <a:r>
              <a:rPr lang="en-US" sz="2400" b="1" dirty="0" smtClean="0"/>
              <a:t>Figure 3: </a:t>
            </a:r>
            <a:r>
              <a:rPr lang="en-US" sz="2400" dirty="0" smtClean="0"/>
              <a:t>GENO Model of  </a:t>
            </a:r>
            <a:r>
              <a:rPr lang="en-US" sz="2400" dirty="0" err="1" smtClean="0"/>
              <a:t>ApoE</a:t>
            </a:r>
            <a:r>
              <a:rPr lang="en-US" sz="2400" dirty="0" smtClean="0"/>
              <a:t> Exemplar Genotype</a:t>
            </a:r>
            <a:endParaRPr lang="en-US" sz="2400" dirty="0"/>
          </a:p>
        </p:txBody>
      </p:sp>
      <p:pic>
        <p:nvPicPr>
          <p:cNvPr id="12" name="Picture 3" descr="C:\Users\brushm\Desktop\VMC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7436"/>
          <a:stretch/>
        </p:blipFill>
        <p:spPr bwMode="auto">
          <a:xfrm>
            <a:off x="5815667" y="5397881"/>
            <a:ext cx="2596450" cy="1020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664672" y="5330726"/>
            <a:ext cx="492443" cy="338554"/>
          </a:xfrm>
          <a:prstGeom prst="rect">
            <a:avLst/>
          </a:prstGeom>
          <a:noFill/>
        </p:spPr>
        <p:txBody>
          <a:bodyPr wrap="none" rtlCol="0">
            <a:spAutoFit/>
          </a:bodyPr>
          <a:lstStyle/>
          <a:p>
            <a:r>
              <a:rPr lang="en-US" sz="1600" dirty="0" smtClean="0"/>
              <a:t>KEY</a:t>
            </a:r>
            <a:endParaRPr lang="en-US" sz="1600" dirty="0"/>
          </a:p>
        </p:txBody>
      </p:sp>
      <p:sp>
        <p:nvSpPr>
          <p:cNvPr id="14" name="TextBox 13"/>
          <p:cNvSpPr txBox="1"/>
          <p:nvPr/>
        </p:nvSpPr>
        <p:spPr>
          <a:xfrm>
            <a:off x="5739467" y="6388481"/>
            <a:ext cx="3394373" cy="461665"/>
          </a:xfrm>
          <a:prstGeom prst="rect">
            <a:avLst/>
          </a:prstGeom>
          <a:noFill/>
        </p:spPr>
        <p:txBody>
          <a:bodyPr wrap="square" rtlCol="0">
            <a:spAutoFit/>
          </a:bodyPr>
          <a:lstStyle/>
          <a:p>
            <a:r>
              <a:rPr lang="en-US" sz="1200" b="1" dirty="0" smtClean="0">
                <a:solidFill>
                  <a:srgbClr val="008E40"/>
                </a:solidFill>
              </a:rPr>
              <a:t>green nodes </a:t>
            </a:r>
            <a:r>
              <a:rPr lang="en-US" sz="1200" dirty="0" smtClean="0"/>
              <a:t>= genotype composition</a:t>
            </a:r>
          </a:p>
          <a:p>
            <a:r>
              <a:rPr lang="en-US" sz="1200" b="1" dirty="0" smtClean="0">
                <a:solidFill>
                  <a:srgbClr val="002060"/>
                </a:solidFill>
              </a:rPr>
              <a:t>blue nodes </a:t>
            </a:r>
            <a:r>
              <a:rPr lang="en-US" sz="1200" dirty="0" smtClean="0"/>
              <a:t>= allele position information</a:t>
            </a:r>
            <a:endParaRPr lang="en-US" sz="1200" dirty="0"/>
          </a:p>
        </p:txBody>
      </p:sp>
      <p:cxnSp>
        <p:nvCxnSpPr>
          <p:cNvPr id="15" name="Straight Connector 14"/>
          <p:cNvCxnSpPr/>
          <p:nvPr/>
        </p:nvCxnSpPr>
        <p:spPr>
          <a:xfrm>
            <a:off x="5562600" y="5354320"/>
            <a:ext cx="35814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5354320"/>
            <a:ext cx="0" cy="149582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2400" y="5383649"/>
            <a:ext cx="5257800" cy="1169551"/>
          </a:xfrm>
          <a:prstGeom prst="rect">
            <a:avLst/>
          </a:prstGeom>
          <a:noFill/>
        </p:spPr>
        <p:txBody>
          <a:bodyPr wrap="square" rtlCol="0">
            <a:spAutoFit/>
          </a:bodyPr>
          <a:lstStyle/>
          <a:p>
            <a:r>
              <a:rPr lang="en-US" sz="1400" b="1" dirty="0"/>
              <a:t>Figure 3:</a:t>
            </a:r>
            <a:r>
              <a:rPr lang="en-US" sz="1400" dirty="0"/>
              <a:t> A graph-based representation of the GENO model of the </a:t>
            </a:r>
            <a:r>
              <a:rPr lang="en-US" sz="1400" dirty="0" err="1"/>
              <a:t>ApoE</a:t>
            </a:r>
            <a:r>
              <a:rPr lang="en-US" sz="1400" dirty="0"/>
              <a:t> example genotype. Compare to the VMC model in Figure 2. As noted in the Key, the content of each node specifies its IRI, a human readable label, and the 'type' of entity the node represents according to the GENO model.</a:t>
            </a:r>
          </a:p>
        </p:txBody>
      </p:sp>
    </p:spTree>
    <p:extLst>
      <p:ext uri="{BB962C8B-B14F-4D97-AF65-F5344CB8AC3E}">
        <p14:creationId xmlns:p14="http://schemas.microsoft.com/office/powerpoint/2010/main" val="199078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8534400" cy="4247317"/>
          </a:xfrm>
          <a:prstGeom prst="rect">
            <a:avLst/>
          </a:prstGeom>
        </p:spPr>
        <p:txBody>
          <a:bodyPr wrap="square">
            <a:spAutoFit/>
          </a:bodyPr>
          <a:lstStyle/>
          <a:p>
            <a:pPr algn="just"/>
            <a:r>
              <a:rPr lang="en-US" dirty="0" smtClean="0"/>
              <a:t>VMC </a:t>
            </a:r>
            <a:r>
              <a:rPr lang="en-US" dirty="0"/>
              <a:t>and GENO modeling of how genotypes are composed from haplotypes and alleles is isomorphic (green nodes in each figure). Here, GENO </a:t>
            </a:r>
            <a:r>
              <a:rPr lang="en-US" dirty="0" smtClean="0"/>
              <a:t>uses </a:t>
            </a:r>
            <a:r>
              <a:rPr lang="en-US" i="1" dirty="0"/>
              <a:t>has_part</a:t>
            </a:r>
            <a:r>
              <a:rPr lang="en-US" dirty="0"/>
              <a:t> relations to link genotypes to more fundamental units of variation (haplotypes and alleles).  </a:t>
            </a:r>
            <a:endParaRPr lang="en-US" dirty="0" smtClean="0"/>
          </a:p>
          <a:p>
            <a:pPr algn="just"/>
            <a:r>
              <a:rPr lang="en-US" dirty="0" smtClean="0"/>
              <a:t>An </a:t>
            </a:r>
            <a:r>
              <a:rPr lang="en-US" dirty="0"/>
              <a:t>LD-context file mapping </a:t>
            </a:r>
            <a:r>
              <a:rPr lang="en-US" dirty="0" err="1"/>
              <a:t>vmc:haplotype_id</a:t>
            </a:r>
            <a:r>
              <a:rPr lang="en-US" dirty="0"/>
              <a:t> and </a:t>
            </a:r>
            <a:r>
              <a:rPr lang="en-US" dirty="0" err="1"/>
              <a:t>vmc:allele_id</a:t>
            </a:r>
            <a:r>
              <a:rPr lang="en-US" dirty="0"/>
              <a:t> to </a:t>
            </a:r>
            <a:r>
              <a:rPr lang="en-US" dirty="0" err="1"/>
              <a:t>geno:has_part</a:t>
            </a:r>
            <a:r>
              <a:rPr lang="en-US" dirty="0"/>
              <a:t>, and </a:t>
            </a:r>
            <a:r>
              <a:rPr lang="en-US" dirty="0" err="1"/>
              <a:t>vmc:state</a:t>
            </a:r>
            <a:r>
              <a:rPr lang="en-US" dirty="0"/>
              <a:t> to </a:t>
            </a:r>
            <a:r>
              <a:rPr lang="en-US" dirty="0" err="1"/>
              <a:t>geno:has_sequence_string</a:t>
            </a:r>
            <a:r>
              <a:rPr lang="en-US" dirty="0"/>
              <a:t> would effectively transform this portion of the data from VMC JSON data into GENP-compliant RDF</a:t>
            </a:r>
            <a:r>
              <a:rPr lang="en-US" dirty="0" smtClean="0"/>
              <a:t>.</a:t>
            </a:r>
            <a:r>
              <a:rPr lang="en-US" dirty="0"/>
              <a:t> </a:t>
            </a:r>
            <a:endParaRPr lang="en-US" dirty="0" smtClean="0"/>
          </a:p>
          <a:p>
            <a:pPr algn="just"/>
            <a:endParaRPr lang="en-US" dirty="0"/>
          </a:p>
          <a:p>
            <a:pPr algn="just"/>
            <a:r>
              <a:rPr lang="en-US" dirty="0"/>
              <a:t>By contrast, representation of positional information is not entirely isomorphic (blue nodes). GENO adopts the FALDO model which is similar to VMC in how it creates an entity representing the  mapping to a reference sequence ('Location' in VMC, 'Region' in FALDO), and uses this to define position against an explicitly stated reference sequence. But FALDO model is slightly more verbose in that it creates separate </a:t>
            </a:r>
            <a:r>
              <a:rPr lang="en-US" dirty="0" err="1"/>
              <a:t>FALDO:Position</a:t>
            </a:r>
            <a:r>
              <a:rPr lang="en-US" dirty="0"/>
              <a:t> nodes for begin and end positions (to accommodate use cases where different reference sequences are used to define start and stop coordinates). The reference sequence is link from these Position nodes, rather than their parent Region node.</a:t>
            </a:r>
          </a:p>
        </p:txBody>
      </p:sp>
      <p:sp>
        <p:nvSpPr>
          <p:cNvPr id="3" name="TextBox 2"/>
          <p:cNvSpPr txBox="1"/>
          <p:nvPr/>
        </p:nvSpPr>
        <p:spPr>
          <a:xfrm>
            <a:off x="2743200" y="261610"/>
            <a:ext cx="3714478" cy="523220"/>
          </a:xfrm>
          <a:prstGeom prst="rect">
            <a:avLst/>
          </a:prstGeom>
          <a:noFill/>
        </p:spPr>
        <p:txBody>
          <a:bodyPr wrap="none" rtlCol="0">
            <a:spAutoFit/>
          </a:bodyPr>
          <a:lstStyle/>
          <a:p>
            <a:r>
              <a:rPr lang="en-US" sz="2800" b="1" dirty="0" smtClean="0"/>
              <a:t>Comparison / Summary</a:t>
            </a:r>
            <a:endParaRPr lang="en-US" sz="2800" dirty="0"/>
          </a:p>
        </p:txBody>
      </p:sp>
    </p:spTree>
    <p:extLst>
      <p:ext uri="{BB962C8B-B14F-4D97-AF65-F5344CB8AC3E}">
        <p14:creationId xmlns:p14="http://schemas.microsoft.com/office/powerpoint/2010/main" val="3418368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468</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Brush</dc:creator>
  <cp:lastModifiedBy>Matthew Brush</cp:lastModifiedBy>
  <cp:revision>8</cp:revision>
  <dcterms:created xsi:type="dcterms:W3CDTF">2017-10-09T19:36:10Z</dcterms:created>
  <dcterms:modified xsi:type="dcterms:W3CDTF">2017-10-09T21:48:38Z</dcterms:modified>
</cp:coreProperties>
</file>