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E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917"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5C7BB4-88CA-47C0-B81D-19F53C62A555}"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3709299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C7BB4-88CA-47C0-B81D-19F53C62A555}"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509448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C7BB4-88CA-47C0-B81D-19F53C62A555}"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2157211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C7BB4-88CA-47C0-B81D-19F53C62A555}"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321317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5C7BB4-88CA-47C0-B81D-19F53C62A555}"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3342854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5C7BB4-88CA-47C0-B81D-19F53C62A555}"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373023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5C7BB4-88CA-47C0-B81D-19F53C62A555}" type="datetimeFigureOut">
              <a:rPr lang="en-US" smtClean="0"/>
              <a:t>3/21/2018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322626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5C7BB4-88CA-47C0-B81D-19F53C62A555}" type="datetimeFigureOut">
              <a:rPr lang="en-US" smtClean="0"/>
              <a:t>3/21/2018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684742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5C7BB4-88CA-47C0-B81D-19F53C62A555}" type="datetimeFigureOut">
              <a:rPr lang="en-US" smtClean="0"/>
              <a:t>3/21/2018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2701714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C7BB4-88CA-47C0-B81D-19F53C62A555}"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223015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C7BB4-88CA-47C0-B81D-19F53C62A555}"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1832573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5C7BB4-88CA-47C0-B81D-19F53C62A555}" type="datetimeFigureOut">
              <a:rPr lang="en-US" smtClean="0"/>
              <a:t>3/21/2018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E91BB5-A60D-4BF8-AE2B-CB5E0305EB9C}" type="slidenum">
              <a:rPr lang="en-US" smtClean="0"/>
              <a:t>‹#›</a:t>
            </a:fld>
            <a:endParaRPr lang="en-US"/>
          </a:p>
        </p:txBody>
      </p:sp>
    </p:spTree>
    <p:extLst>
      <p:ext uri="{BB962C8B-B14F-4D97-AF65-F5344CB8AC3E}">
        <p14:creationId xmlns:p14="http://schemas.microsoft.com/office/powerpoint/2010/main" val="2082825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ga4gh/vmc/blob/dev/demos/python/notebooks/ApoE%20Example.ipynb"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329878" y="4694005"/>
            <a:ext cx="2057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29878" y="5013785"/>
            <a:ext cx="20574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948716" y="4990593"/>
            <a:ext cx="308098" cy="369332"/>
          </a:xfrm>
          <a:prstGeom prst="rect">
            <a:avLst/>
          </a:prstGeom>
          <a:noFill/>
        </p:spPr>
        <p:txBody>
          <a:bodyPr wrap="none" rtlCol="0">
            <a:spAutoFit/>
          </a:bodyPr>
          <a:lstStyle/>
          <a:p>
            <a:r>
              <a:rPr lang="en-US" dirty="0" smtClean="0"/>
              <a:t>C</a:t>
            </a:r>
            <a:endParaRPr lang="en-US" dirty="0"/>
          </a:p>
        </p:txBody>
      </p:sp>
      <p:sp>
        <p:nvSpPr>
          <p:cNvPr id="9" name="TextBox 8"/>
          <p:cNvSpPr txBox="1"/>
          <p:nvPr/>
        </p:nvSpPr>
        <p:spPr>
          <a:xfrm>
            <a:off x="3568420" y="4980654"/>
            <a:ext cx="308098" cy="369332"/>
          </a:xfrm>
          <a:prstGeom prst="rect">
            <a:avLst/>
          </a:prstGeom>
          <a:noFill/>
        </p:spPr>
        <p:txBody>
          <a:bodyPr wrap="none" rtlCol="0">
            <a:spAutoFit/>
          </a:bodyPr>
          <a:lstStyle/>
          <a:p>
            <a:r>
              <a:rPr lang="en-US" dirty="0" smtClean="0"/>
              <a:t>T</a:t>
            </a:r>
            <a:endParaRPr lang="en-US" dirty="0"/>
          </a:p>
        </p:txBody>
      </p:sp>
      <p:sp>
        <p:nvSpPr>
          <p:cNvPr id="10" name="TextBox 9"/>
          <p:cNvSpPr txBox="1"/>
          <p:nvPr/>
        </p:nvSpPr>
        <p:spPr>
          <a:xfrm>
            <a:off x="4938777" y="4369327"/>
            <a:ext cx="296876" cy="369332"/>
          </a:xfrm>
          <a:prstGeom prst="rect">
            <a:avLst/>
          </a:prstGeom>
          <a:noFill/>
        </p:spPr>
        <p:txBody>
          <a:bodyPr wrap="none" rtlCol="0">
            <a:spAutoFit/>
          </a:bodyPr>
          <a:lstStyle/>
          <a:p>
            <a:r>
              <a:rPr lang="en-US" dirty="0" smtClean="0"/>
              <a:t>T</a:t>
            </a:r>
            <a:endParaRPr lang="en-US" dirty="0"/>
          </a:p>
        </p:txBody>
      </p:sp>
      <p:sp>
        <p:nvSpPr>
          <p:cNvPr id="11" name="TextBox 10"/>
          <p:cNvSpPr txBox="1"/>
          <p:nvPr/>
        </p:nvSpPr>
        <p:spPr>
          <a:xfrm>
            <a:off x="3558481" y="4359388"/>
            <a:ext cx="308098" cy="369332"/>
          </a:xfrm>
          <a:prstGeom prst="rect">
            <a:avLst/>
          </a:prstGeom>
          <a:noFill/>
        </p:spPr>
        <p:txBody>
          <a:bodyPr wrap="none" rtlCol="0">
            <a:spAutoFit/>
          </a:bodyPr>
          <a:lstStyle/>
          <a:p>
            <a:r>
              <a:rPr lang="en-US" dirty="0" smtClean="0"/>
              <a:t>T</a:t>
            </a:r>
            <a:endParaRPr lang="en-US" dirty="0"/>
          </a:p>
        </p:txBody>
      </p:sp>
      <p:sp>
        <p:nvSpPr>
          <p:cNvPr id="13" name="TextBox 12"/>
          <p:cNvSpPr txBox="1"/>
          <p:nvPr/>
        </p:nvSpPr>
        <p:spPr>
          <a:xfrm>
            <a:off x="1990142" y="4477073"/>
            <a:ext cx="1282723" cy="338554"/>
          </a:xfrm>
          <a:prstGeom prst="rect">
            <a:avLst/>
          </a:prstGeom>
          <a:noFill/>
        </p:spPr>
        <p:txBody>
          <a:bodyPr wrap="none" rtlCol="0">
            <a:spAutoFit/>
          </a:bodyPr>
          <a:lstStyle/>
          <a:p>
            <a:r>
              <a:rPr lang="en-US" sz="1600" dirty="0" smtClean="0"/>
              <a:t>ɛ2 Haplotype</a:t>
            </a:r>
            <a:endParaRPr lang="en-US" sz="1600" dirty="0"/>
          </a:p>
        </p:txBody>
      </p:sp>
      <p:sp>
        <p:nvSpPr>
          <p:cNvPr id="14" name="TextBox 13"/>
          <p:cNvSpPr txBox="1"/>
          <p:nvPr/>
        </p:nvSpPr>
        <p:spPr>
          <a:xfrm>
            <a:off x="1995109" y="4831568"/>
            <a:ext cx="1282723" cy="338554"/>
          </a:xfrm>
          <a:prstGeom prst="rect">
            <a:avLst/>
          </a:prstGeom>
          <a:noFill/>
        </p:spPr>
        <p:txBody>
          <a:bodyPr wrap="none" rtlCol="0">
            <a:spAutoFit/>
          </a:bodyPr>
          <a:lstStyle/>
          <a:p>
            <a:r>
              <a:rPr lang="en-US" sz="1600" dirty="0" smtClean="0"/>
              <a:t>ɛ3 Haplotype</a:t>
            </a:r>
            <a:endParaRPr lang="en-US" sz="1600" dirty="0"/>
          </a:p>
        </p:txBody>
      </p:sp>
      <p:sp>
        <p:nvSpPr>
          <p:cNvPr id="15" name="TextBox 14"/>
          <p:cNvSpPr txBox="1"/>
          <p:nvPr/>
        </p:nvSpPr>
        <p:spPr>
          <a:xfrm>
            <a:off x="3094383" y="4218775"/>
            <a:ext cx="1227195" cy="276999"/>
          </a:xfrm>
          <a:prstGeom prst="rect">
            <a:avLst/>
          </a:prstGeom>
          <a:noFill/>
        </p:spPr>
        <p:txBody>
          <a:bodyPr wrap="none" rtlCol="0">
            <a:spAutoFit/>
          </a:bodyPr>
          <a:lstStyle/>
          <a:p>
            <a:r>
              <a:rPr lang="en-US" sz="1200" dirty="0" smtClean="0"/>
              <a:t>rs429358T Allele</a:t>
            </a:r>
            <a:endParaRPr lang="en-US" sz="1200" dirty="0"/>
          </a:p>
        </p:txBody>
      </p:sp>
      <p:sp>
        <p:nvSpPr>
          <p:cNvPr id="16" name="Rectangle 15"/>
          <p:cNvSpPr/>
          <p:nvPr/>
        </p:nvSpPr>
        <p:spPr>
          <a:xfrm>
            <a:off x="4562583" y="4220574"/>
            <a:ext cx="1070101" cy="276999"/>
          </a:xfrm>
          <a:prstGeom prst="rect">
            <a:avLst/>
          </a:prstGeom>
        </p:spPr>
        <p:txBody>
          <a:bodyPr wrap="none">
            <a:spAutoFit/>
          </a:bodyPr>
          <a:lstStyle/>
          <a:p>
            <a:r>
              <a:rPr lang="en-US" sz="1200" dirty="0" smtClean="0"/>
              <a:t>rs7412T Allele</a:t>
            </a:r>
            <a:endParaRPr lang="en-US" sz="1200" dirty="0"/>
          </a:p>
        </p:txBody>
      </p:sp>
      <p:sp>
        <p:nvSpPr>
          <p:cNvPr id="17" name="TextBox 16"/>
          <p:cNvSpPr txBox="1"/>
          <p:nvPr/>
        </p:nvSpPr>
        <p:spPr>
          <a:xfrm>
            <a:off x="3112746" y="5244236"/>
            <a:ext cx="1227195" cy="276999"/>
          </a:xfrm>
          <a:prstGeom prst="rect">
            <a:avLst/>
          </a:prstGeom>
          <a:noFill/>
        </p:spPr>
        <p:txBody>
          <a:bodyPr wrap="none" rtlCol="0">
            <a:spAutoFit/>
          </a:bodyPr>
          <a:lstStyle/>
          <a:p>
            <a:r>
              <a:rPr lang="en-US" sz="1200" dirty="0" smtClean="0"/>
              <a:t>rs429358T Allele</a:t>
            </a:r>
            <a:endParaRPr lang="en-US" sz="1200" dirty="0"/>
          </a:p>
        </p:txBody>
      </p:sp>
      <p:sp>
        <p:nvSpPr>
          <p:cNvPr id="18" name="Rectangle 17"/>
          <p:cNvSpPr/>
          <p:nvPr/>
        </p:nvSpPr>
        <p:spPr>
          <a:xfrm>
            <a:off x="4583427" y="5242387"/>
            <a:ext cx="1076513" cy="276999"/>
          </a:xfrm>
          <a:prstGeom prst="rect">
            <a:avLst/>
          </a:prstGeom>
        </p:spPr>
        <p:txBody>
          <a:bodyPr wrap="none">
            <a:spAutoFit/>
          </a:bodyPr>
          <a:lstStyle/>
          <a:p>
            <a:r>
              <a:rPr lang="en-US" sz="1200" dirty="0" smtClean="0"/>
              <a:t>rs7412C Allele</a:t>
            </a:r>
            <a:endParaRPr lang="en-US" sz="1200" dirty="0"/>
          </a:p>
        </p:txBody>
      </p:sp>
      <p:sp>
        <p:nvSpPr>
          <p:cNvPr id="19" name="TextBox 18"/>
          <p:cNvSpPr txBox="1"/>
          <p:nvPr/>
        </p:nvSpPr>
        <p:spPr>
          <a:xfrm>
            <a:off x="2918945" y="3822605"/>
            <a:ext cx="1523367" cy="312843"/>
          </a:xfrm>
          <a:prstGeom prst="rect">
            <a:avLst/>
          </a:prstGeom>
          <a:noFill/>
        </p:spPr>
        <p:txBody>
          <a:bodyPr wrap="none" rtlCol="0">
            <a:spAutoFit/>
          </a:bodyPr>
          <a:lstStyle/>
          <a:p>
            <a:pPr algn="ctr">
              <a:lnSpc>
                <a:spcPts val="1800"/>
              </a:lnSpc>
            </a:pPr>
            <a:r>
              <a:rPr lang="en-US" sz="1400" u="sng" dirty="0" smtClean="0"/>
              <a:t>rs429358 Location</a:t>
            </a:r>
            <a:endParaRPr lang="en-US" sz="1400" u="sng" dirty="0"/>
          </a:p>
        </p:txBody>
      </p:sp>
      <p:sp>
        <p:nvSpPr>
          <p:cNvPr id="20" name="Rectangle 19"/>
          <p:cNvSpPr/>
          <p:nvPr/>
        </p:nvSpPr>
        <p:spPr>
          <a:xfrm>
            <a:off x="4413190" y="3822605"/>
            <a:ext cx="1340623" cy="312843"/>
          </a:xfrm>
          <a:prstGeom prst="rect">
            <a:avLst/>
          </a:prstGeom>
        </p:spPr>
        <p:txBody>
          <a:bodyPr wrap="none">
            <a:spAutoFit/>
          </a:bodyPr>
          <a:lstStyle/>
          <a:p>
            <a:pPr algn="ctr">
              <a:lnSpc>
                <a:spcPts val="1800"/>
              </a:lnSpc>
            </a:pPr>
            <a:r>
              <a:rPr lang="en-US" sz="1400" u="sng" dirty="0" smtClean="0"/>
              <a:t>rs7412 Location</a:t>
            </a:r>
            <a:endParaRPr lang="en-US" sz="1400" u="sng" dirty="0"/>
          </a:p>
        </p:txBody>
      </p:sp>
      <p:sp>
        <p:nvSpPr>
          <p:cNvPr id="21" name="Rectangle 20"/>
          <p:cNvSpPr/>
          <p:nvPr/>
        </p:nvSpPr>
        <p:spPr>
          <a:xfrm>
            <a:off x="1981200" y="3433465"/>
            <a:ext cx="4929538"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46908" y="3057360"/>
            <a:ext cx="1786066" cy="369332"/>
          </a:xfrm>
          <a:prstGeom prst="rect">
            <a:avLst/>
          </a:prstGeom>
          <a:noFill/>
        </p:spPr>
        <p:txBody>
          <a:bodyPr wrap="none" rtlCol="0">
            <a:spAutoFit/>
          </a:bodyPr>
          <a:lstStyle/>
          <a:p>
            <a:r>
              <a:rPr lang="en-US" dirty="0" smtClean="0"/>
              <a:t>ɛ2 / ɛ3 Genotype</a:t>
            </a:r>
            <a:endParaRPr lang="en-US" dirty="0"/>
          </a:p>
        </p:txBody>
      </p:sp>
      <p:sp>
        <p:nvSpPr>
          <p:cNvPr id="23" name="TextBox 22"/>
          <p:cNvSpPr txBox="1"/>
          <p:nvPr/>
        </p:nvSpPr>
        <p:spPr>
          <a:xfrm>
            <a:off x="5801139" y="4680512"/>
            <a:ext cx="1109599" cy="338554"/>
          </a:xfrm>
          <a:prstGeom prst="rect">
            <a:avLst/>
          </a:prstGeom>
          <a:noFill/>
        </p:spPr>
        <p:txBody>
          <a:bodyPr wrap="none" rtlCol="0">
            <a:spAutoFit/>
          </a:bodyPr>
          <a:lstStyle/>
          <a:p>
            <a:r>
              <a:rPr lang="en-US" sz="1600" dirty="0" err="1" smtClean="0"/>
              <a:t>ApoE</a:t>
            </a:r>
            <a:r>
              <a:rPr lang="en-US" sz="1600" dirty="0" smtClean="0"/>
              <a:t> Gene</a:t>
            </a:r>
            <a:endParaRPr lang="en-US" sz="1600" dirty="0"/>
          </a:p>
        </p:txBody>
      </p:sp>
      <p:sp>
        <p:nvSpPr>
          <p:cNvPr id="24" name="Right Brace 23"/>
          <p:cNvSpPr/>
          <p:nvPr/>
        </p:nvSpPr>
        <p:spPr>
          <a:xfrm>
            <a:off x="5536095" y="4623157"/>
            <a:ext cx="202120" cy="4572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2112779" y="2514600"/>
            <a:ext cx="5206041" cy="461665"/>
          </a:xfrm>
          <a:prstGeom prst="rect">
            <a:avLst/>
          </a:prstGeom>
          <a:noFill/>
        </p:spPr>
        <p:txBody>
          <a:bodyPr wrap="none" rtlCol="0">
            <a:spAutoFit/>
          </a:bodyPr>
          <a:lstStyle/>
          <a:p>
            <a:r>
              <a:rPr lang="en-US" sz="2400" b="1" dirty="0" smtClean="0"/>
              <a:t>Figure 1: </a:t>
            </a:r>
            <a:r>
              <a:rPr lang="en-US" sz="2400" dirty="0" smtClean="0"/>
              <a:t>The</a:t>
            </a:r>
            <a:r>
              <a:rPr lang="en-US" sz="2400" b="1" dirty="0" smtClean="0"/>
              <a:t> </a:t>
            </a:r>
            <a:r>
              <a:rPr lang="en-US" sz="2400" dirty="0"/>
              <a:t>e</a:t>
            </a:r>
            <a:r>
              <a:rPr lang="en-US" sz="2400" dirty="0" smtClean="0"/>
              <a:t>xemplar </a:t>
            </a:r>
            <a:r>
              <a:rPr lang="en-US" sz="2400" dirty="0" err="1" smtClean="0"/>
              <a:t>ApoE</a:t>
            </a:r>
            <a:r>
              <a:rPr lang="en-US" sz="2400" dirty="0" smtClean="0"/>
              <a:t> ‘Genotype’</a:t>
            </a:r>
            <a:endParaRPr lang="en-US" sz="2400" dirty="0"/>
          </a:p>
        </p:txBody>
      </p:sp>
      <p:cxnSp>
        <p:nvCxnSpPr>
          <p:cNvPr id="27" name="Straight Connector 26"/>
          <p:cNvCxnSpPr/>
          <p:nvPr/>
        </p:nvCxnSpPr>
        <p:spPr>
          <a:xfrm>
            <a:off x="0" y="2286000"/>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0" y="399871"/>
            <a:ext cx="8991600" cy="1200329"/>
          </a:xfrm>
          <a:prstGeom prst="rect">
            <a:avLst/>
          </a:prstGeom>
        </p:spPr>
        <p:txBody>
          <a:bodyPr wrap="square">
            <a:spAutoFit/>
          </a:bodyPr>
          <a:lstStyle/>
          <a:p>
            <a:pPr algn="ctr"/>
            <a:r>
              <a:rPr lang="en-US" sz="2400" dirty="0"/>
              <a:t>The following slides present diagrams for comparing the VMC and GENO models for the exemplar </a:t>
            </a:r>
            <a:r>
              <a:rPr lang="en-US" sz="2400" dirty="0" err="1"/>
              <a:t>ApoE</a:t>
            </a:r>
            <a:r>
              <a:rPr lang="en-US" sz="2400" dirty="0"/>
              <a:t> </a:t>
            </a:r>
            <a:r>
              <a:rPr lang="en-US" sz="2400" dirty="0" smtClean="0"/>
              <a:t>ɛ2/ɛ3 </a:t>
            </a:r>
            <a:r>
              <a:rPr lang="en-US" sz="2400" dirty="0"/>
              <a:t>genotype shown </a:t>
            </a:r>
            <a:r>
              <a:rPr lang="en-US" sz="2400" dirty="0" smtClean="0"/>
              <a:t>below. </a:t>
            </a:r>
          </a:p>
          <a:p>
            <a:pPr algn="ctr"/>
            <a:r>
              <a:rPr lang="en-US" sz="2400" dirty="0" smtClean="0"/>
              <a:t>Modeled </a:t>
            </a:r>
            <a:r>
              <a:rPr lang="en-US" sz="2400" dirty="0"/>
              <a:t>data comes from the VMC demo </a:t>
            </a:r>
            <a:r>
              <a:rPr lang="en-US" sz="2400" dirty="0" err="1"/>
              <a:t>Jupyter</a:t>
            </a:r>
            <a:r>
              <a:rPr lang="en-US" sz="2400" dirty="0"/>
              <a:t> notebook </a:t>
            </a:r>
            <a:r>
              <a:rPr lang="en-US" sz="2400" dirty="0">
                <a:hlinkClick r:id="rId2"/>
              </a:rPr>
              <a:t>here</a:t>
            </a:r>
            <a:r>
              <a:rPr lang="en-US" sz="2400" dirty="0" smtClean="0"/>
              <a:t>.</a:t>
            </a:r>
            <a:endParaRPr lang="en-US" sz="2400" dirty="0"/>
          </a:p>
        </p:txBody>
      </p:sp>
      <p:sp>
        <p:nvSpPr>
          <p:cNvPr id="31" name="Rectangle 30"/>
          <p:cNvSpPr/>
          <p:nvPr/>
        </p:nvSpPr>
        <p:spPr>
          <a:xfrm>
            <a:off x="71256" y="6096000"/>
            <a:ext cx="9072744" cy="615553"/>
          </a:xfrm>
          <a:prstGeom prst="rect">
            <a:avLst/>
          </a:prstGeom>
        </p:spPr>
        <p:txBody>
          <a:bodyPr wrap="square">
            <a:spAutoFit/>
          </a:bodyPr>
          <a:lstStyle/>
          <a:p>
            <a:pPr algn="ctr"/>
            <a:r>
              <a:rPr lang="en-US" sz="1700" b="1" dirty="0" smtClean="0"/>
              <a:t>Figure 1</a:t>
            </a:r>
            <a:r>
              <a:rPr lang="en-US" sz="1700" dirty="0" smtClean="0"/>
              <a:t>. Diagrammatic representation of the example </a:t>
            </a:r>
            <a:r>
              <a:rPr lang="en-US" sz="1700" dirty="0" err="1" smtClean="0"/>
              <a:t>ApoE</a:t>
            </a:r>
            <a:r>
              <a:rPr lang="en-US" sz="1700" dirty="0" smtClean="0"/>
              <a:t> genotype. Each chromosomal DNA strand shown in blue, and labels highlight each Allele, Haplotype, and Location in the Genotype. </a:t>
            </a:r>
            <a:endParaRPr lang="en-US" sz="1700" dirty="0"/>
          </a:p>
        </p:txBody>
      </p:sp>
    </p:spTree>
    <p:extLst>
      <p:ext uri="{BB962C8B-B14F-4D97-AF65-F5344CB8AC3E}">
        <p14:creationId xmlns:p14="http://schemas.microsoft.com/office/powerpoint/2010/main" val="2673264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rushm\Desktop\VMC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95" y="533400"/>
            <a:ext cx="9161450" cy="456807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brushm\Desktop\VMC3.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7436"/>
          <a:stretch/>
        </p:blipFill>
        <p:spPr bwMode="auto">
          <a:xfrm>
            <a:off x="5815667" y="5397881"/>
            <a:ext cx="2596450" cy="10206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664672" y="5330726"/>
            <a:ext cx="492443" cy="338554"/>
          </a:xfrm>
          <a:prstGeom prst="rect">
            <a:avLst/>
          </a:prstGeom>
          <a:noFill/>
        </p:spPr>
        <p:txBody>
          <a:bodyPr wrap="none" rtlCol="0">
            <a:spAutoFit/>
          </a:bodyPr>
          <a:lstStyle/>
          <a:p>
            <a:r>
              <a:rPr lang="en-US" sz="1600" dirty="0" smtClean="0"/>
              <a:t>KEY</a:t>
            </a:r>
            <a:endParaRPr lang="en-US" sz="1600" dirty="0"/>
          </a:p>
        </p:txBody>
      </p:sp>
      <p:sp>
        <p:nvSpPr>
          <p:cNvPr id="6" name="TextBox 5"/>
          <p:cNvSpPr txBox="1"/>
          <p:nvPr/>
        </p:nvSpPr>
        <p:spPr>
          <a:xfrm>
            <a:off x="1219200" y="0"/>
            <a:ext cx="6461064" cy="461665"/>
          </a:xfrm>
          <a:prstGeom prst="rect">
            <a:avLst/>
          </a:prstGeom>
          <a:noFill/>
        </p:spPr>
        <p:txBody>
          <a:bodyPr wrap="none" rtlCol="0">
            <a:spAutoFit/>
          </a:bodyPr>
          <a:lstStyle/>
          <a:p>
            <a:r>
              <a:rPr lang="en-US" sz="2400" b="1" dirty="0" smtClean="0"/>
              <a:t>Figure 2: </a:t>
            </a:r>
            <a:r>
              <a:rPr lang="en-US" sz="2400" dirty="0" smtClean="0"/>
              <a:t>VMC Model of  </a:t>
            </a:r>
            <a:r>
              <a:rPr lang="en-US" sz="2400" dirty="0" err="1" smtClean="0"/>
              <a:t>ApoE</a:t>
            </a:r>
            <a:r>
              <a:rPr lang="en-US" sz="2400" dirty="0" smtClean="0"/>
              <a:t> Exemplar Genotype</a:t>
            </a:r>
            <a:endParaRPr lang="en-US" sz="2400" dirty="0"/>
          </a:p>
        </p:txBody>
      </p:sp>
      <p:sp>
        <p:nvSpPr>
          <p:cNvPr id="8" name="TextBox 7"/>
          <p:cNvSpPr txBox="1"/>
          <p:nvPr/>
        </p:nvSpPr>
        <p:spPr>
          <a:xfrm>
            <a:off x="5739467" y="6388481"/>
            <a:ext cx="3394373" cy="461665"/>
          </a:xfrm>
          <a:prstGeom prst="rect">
            <a:avLst/>
          </a:prstGeom>
          <a:noFill/>
        </p:spPr>
        <p:txBody>
          <a:bodyPr wrap="square" rtlCol="0">
            <a:spAutoFit/>
          </a:bodyPr>
          <a:lstStyle/>
          <a:p>
            <a:r>
              <a:rPr lang="en-US" sz="1200" b="1" dirty="0" smtClean="0">
                <a:solidFill>
                  <a:srgbClr val="008E40"/>
                </a:solidFill>
              </a:rPr>
              <a:t>green nodes </a:t>
            </a:r>
            <a:r>
              <a:rPr lang="en-US" sz="1200" dirty="0" smtClean="0"/>
              <a:t>= genotype components</a:t>
            </a:r>
          </a:p>
          <a:p>
            <a:r>
              <a:rPr lang="en-US" sz="1200" b="1" dirty="0" smtClean="0">
                <a:solidFill>
                  <a:srgbClr val="002060"/>
                </a:solidFill>
              </a:rPr>
              <a:t>blue nodes </a:t>
            </a:r>
            <a:r>
              <a:rPr lang="en-US" sz="1200" dirty="0" smtClean="0"/>
              <a:t>= allele position information</a:t>
            </a:r>
            <a:endParaRPr lang="en-US" sz="1200" dirty="0"/>
          </a:p>
        </p:txBody>
      </p:sp>
      <p:cxnSp>
        <p:nvCxnSpPr>
          <p:cNvPr id="9" name="Straight Connector 8"/>
          <p:cNvCxnSpPr/>
          <p:nvPr/>
        </p:nvCxnSpPr>
        <p:spPr>
          <a:xfrm>
            <a:off x="5562600" y="5354320"/>
            <a:ext cx="35814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562600" y="5354320"/>
            <a:ext cx="0" cy="149582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2400" y="5334000"/>
            <a:ext cx="5257800" cy="1384995"/>
          </a:xfrm>
          <a:prstGeom prst="rect">
            <a:avLst/>
          </a:prstGeom>
          <a:noFill/>
        </p:spPr>
        <p:txBody>
          <a:bodyPr wrap="square" rtlCol="0">
            <a:spAutoFit/>
          </a:bodyPr>
          <a:lstStyle/>
          <a:p>
            <a:r>
              <a:rPr lang="en-US" sz="1400" b="1" dirty="0"/>
              <a:t>Figure 2:</a:t>
            </a:r>
            <a:r>
              <a:rPr lang="en-US" sz="1400" dirty="0"/>
              <a:t> A graph-based representation of the VMC </a:t>
            </a:r>
            <a:r>
              <a:rPr lang="en-US" sz="1400" dirty="0" smtClean="0"/>
              <a:t>model </a:t>
            </a:r>
            <a:r>
              <a:rPr lang="en-US" sz="1400" dirty="0"/>
              <a:t>of the </a:t>
            </a:r>
            <a:r>
              <a:rPr lang="en-US" sz="1400" dirty="0" err="1"/>
              <a:t>ApoE</a:t>
            </a:r>
            <a:r>
              <a:rPr lang="en-US" sz="1400" dirty="0"/>
              <a:t> example genotype </a:t>
            </a:r>
            <a:r>
              <a:rPr lang="en-US" sz="1400" dirty="0" smtClean="0"/>
              <a:t>(what the data might </a:t>
            </a:r>
            <a:r>
              <a:rPr lang="en-US" sz="1400" dirty="0"/>
              <a:t>look like </a:t>
            </a:r>
            <a:r>
              <a:rPr lang="en-US" sz="1400" dirty="0" smtClean="0"/>
              <a:t>as RDF).  </a:t>
            </a:r>
            <a:r>
              <a:rPr lang="en-US" sz="1400" dirty="0"/>
              <a:t>Compare with the GENO-based graph representation in Figure 3. As noted in the Key, the content of each node specifies its IRI, a human readable label, and the 'type' of entity the node represents according to the VMC model.</a:t>
            </a:r>
          </a:p>
        </p:txBody>
      </p:sp>
    </p:spTree>
    <p:extLst>
      <p:ext uri="{BB962C8B-B14F-4D97-AF65-F5344CB8AC3E}">
        <p14:creationId xmlns:p14="http://schemas.microsoft.com/office/powerpoint/2010/main" val="11171681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43000" y="0"/>
            <a:ext cx="6606937" cy="461665"/>
          </a:xfrm>
          <a:prstGeom prst="rect">
            <a:avLst/>
          </a:prstGeom>
          <a:noFill/>
        </p:spPr>
        <p:txBody>
          <a:bodyPr wrap="none" rtlCol="0">
            <a:spAutoFit/>
          </a:bodyPr>
          <a:lstStyle/>
          <a:p>
            <a:r>
              <a:rPr lang="en-US" sz="2400" b="1" dirty="0" smtClean="0"/>
              <a:t>Figure 3: </a:t>
            </a:r>
            <a:r>
              <a:rPr lang="en-US" sz="2400" dirty="0" smtClean="0"/>
              <a:t>GENO Model of  </a:t>
            </a:r>
            <a:r>
              <a:rPr lang="en-US" sz="2400" dirty="0" err="1" smtClean="0"/>
              <a:t>ApoE</a:t>
            </a:r>
            <a:r>
              <a:rPr lang="en-US" sz="2400" dirty="0" smtClean="0"/>
              <a:t> Exemplar Genotype</a:t>
            </a:r>
            <a:endParaRPr lang="en-US" sz="2400" dirty="0"/>
          </a:p>
        </p:txBody>
      </p:sp>
      <p:pic>
        <p:nvPicPr>
          <p:cNvPr id="12" name="Picture 3" descr="C:\Users\brushm\Desktop\VMC3.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7436"/>
          <a:stretch/>
        </p:blipFill>
        <p:spPr bwMode="auto">
          <a:xfrm>
            <a:off x="5815667" y="5397881"/>
            <a:ext cx="2596450" cy="102061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8664672" y="5330726"/>
            <a:ext cx="492443" cy="338554"/>
          </a:xfrm>
          <a:prstGeom prst="rect">
            <a:avLst/>
          </a:prstGeom>
          <a:noFill/>
        </p:spPr>
        <p:txBody>
          <a:bodyPr wrap="none" rtlCol="0">
            <a:spAutoFit/>
          </a:bodyPr>
          <a:lstStyle/>
          <a:p>
            <a:r>
              <a:rPr lang="en-US" sz="1600" dirty="0" smtClean="0"/>
              <a:t>KEY</a:t>
            </a:r>
            <a:endParaRPr lang="en-US" sz="1600" dirty="0"/>
          </a:p>
        </p:txBody>
      </p:sp>
      <p:sp>
        <p:nvSpPr>
          <p:cNvPr id="14" name="TextBox 13"/>
          <p:cNvSpPr txBox="1"/>
          <p:nvPr/>
        </p:nvSpPr>
        <p:spPr>
          <a:xfrm>
            <a:off x="5739467" y="6388481"/>
            <a:ext cx="3394373" cy="461665"/>
          </a:xfrm>
          <a:prstGeom prst="rect">
            <a:avLst/>
          </a:prstGeom>
          <a:noFill/>
        </p:spPr>
        <p:txBody>
          <a:bodyPr wrap="square" rtlCol="0">
            <a:spAutoFit/>
          </a:bodyPr>
          <a:lstStyle/>
          <a:p>
            <a:r>
              <a:rPr lang="en-US" sz="1200" b="1" dirty="0" smtClean="0">
                <a:solidFill>
                  <a:srgbClr val="008E40"/>
                </a:solidFill>
              </a:rPr>
              <a:t>green nodes </a:t>
            </a:r>
            <a:r>
              <a:rPr lang="en-US" sz="1200" dirty="0" smtClean="0"/>
              <a:t>= genotype components</a:t>
            </a:r>
          </a:p>
          <a:p>
            <a:r>
              <a:rPr lang="en-US" sz="1200" b="1" dirty="0" smtClean="0">
                <a:solidFill>
                  <a:srgbClr val="002060"/>
                </a:solidFill>
              </a:rPr>
              <a:t>blue nodes </a:t>
            </a:r>
            <a:r>
              <a:rPr lang="en-US" sz="1200" dirty="0" smtClean="0"/>
              <a:t>= allele position information</a:t>
            </a:r>
            <a:endParaRPr lang="en-US" sz="1200" dirty="0"/>
          </a:p>
        </p:txBody>
      </p:sp>
      <p:cxnSp>
        <p:nvCxnSpPr>
          <p:cNvPr id="15" name="Straight Connector 14"/>
          <p:cNvCxnSpPr/>
          <p:nvPr/>
        </p:nvCxnSpPr>
        <p:spPr>
          <a:xfrm>
            <a:off x="5562600" y="5354320"/>
            <a:ext cx="35814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562600" y="5354320"/>
            <a:ext cx="0" cy="149582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52400" y="5383649"/>
            <a:ext cx="5257800" cy="1169551"/>
          </a:xfrm>
          <a:prstGeom prst="rect">
            <a:avLst/>
          </a:prstGeom>
          <a:noFill/>
        </p:spPr>
        <p:txBody>
          <a:bodyPr wrap="square" rtlCol="0">
            <a:spAutoFit/>
          </a:bodyPr>
          <a:lstStyle/>
          <a:p>
            <a:r>
              <a:rPr lang="en-US" sz="1400" b="1" dirty="0"/>
              <a:t>Figure 3:</a:t>
            </a:r>
            <a:r>
              <a:rPr lang="en-US" sz="1400" dirty="0"/>
              <a:t> A graph-based representation of the GENO model of the </a:t>
            </a:r>
            <a:r>
              <a:rPr lang="en-US" sz="1400" dirty="0" err="1"/>
              <a:t>ApoE</a:t>
            </a:r>
            <a:r>
              <a:rPr lang="en-US" sz="1400" dirty="0"/>
              <a:t> example genotype. Compare to the VMC model in Figure 2. As noted in the Key, the content of each node specifies its IRI, a human readable label, and the 'type' of entity the node represents according to the GENO model.</a:t>
            </a:r>
          </a:p>
        </p:txBody>
      </p:sp>
      <p:pic>
        <p:nvPicPr>
          <p:cNvPr id="11" name="Picture 2" descr="C:\Users\brushm\AppData\Roaming\PixelMetrics\CaptureWiz\Temp\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6" y="638537"/>
            <a:ext cx="9161113" cy="4543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298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66800"/>
            <a:ext cx="8534400" cy="3693319"/>
          </a:xfrm>
          <a:prstGeom prst="rect">
            <a:avLst/>
          </a:prstGeom>
        </p:spPr>
        <p:txBody>
          <a:bodyPr wrap="square">
            <a:spAutoFit/>
          </a:bodyPr>
          <a:lstStyle/>
          <a:p>
            <a:pPr algn="just"/>
            <a:r>
              <a:rPr lang="en-US" dirty="0" smtClean="0"/>
              <a:t>VMC </a:t>
            </a:r>
            <a:r>
              <a:rPr lang="en-US" dirty="0"/>
              <a:t>and GENO modeling of how genotypes are composed from haplotypes and alleles is isomorphic (green nodes in each figure). </a:t>
            </a:r>
            <a:r>
              <a:rPr lang="en-US" dirty="0" smtClean="0"/>
              <a:t>Mappings of VMC types and attributes to their corresponding GENO classes and properties, as aligned in the figures, would effectively transform the ‘partonomy’ portion of the data into a GENO-compliant model.</a:t>
            </a:r>
          </a:p>
          <a:p>
            <a:pPr algn="just"/>
            <a:endParaRPr lang="en-US" dirty="0"/>
          </a:p>
          <a:p>
            <a:pPr algn="just"/>
            <a:r>
              <a:rPr lang="en-US" dirty="0"/>
              <a:t>By contrast, representation of positional information is not entirely isomorphic (blue nodes). GENO adopts the FALDO model which is similar to VMC in how it creates an entity representing </a:t>
            </a:r>
            <a:r>
              <a:rPr lang="en-US" dirty="0" smtClean="0"/>
              <a:t>the </a:t>
            </a:r>
            <a:r>
              <a:rPr lang="en-US" dirty="0"/>
              <a:t>mapping to a reference sequence ('Location' in VMC, 'Region' in FALDO), and uses this to define position against an explicitly stated reference sequence. But FALDO model is slightly more verbose in that it creates separate </a:t>
            </a:r>
            <a:r>
              <a:rPr lang="en-US" dirty="0" err="1"/>
              <a:t>FALDO:Position</a:t>
            </a:r>
            <a:r>
              <a:rPr lang="en-US" dirty="0"/>
              <a:t> nodes for begin and end positions (to accommodate use cases where different reference sequences are used to define start and stop coordinates). </a:t>
            </a:r>
            <a:r>
              <a:rPr lang="en-US" dirty="0" smtClean="0"/>
              <a:t>In the FALDO model the </a:t>
            </a:r>
            <a:r>
              <a:rPr lang="en-US" dirty="0"/>
              <a:t>reference sequence is </a:t>
            </a:r>
            <a:r>
              <a:rPr lang="en-US" dirty="0" smtClean="0"/>
              <a:t>linked </a:t>
            </a:r>
            <a:r>
              <a:rPr lang="en-US" dirty="0"/>
              <a:t>from these Position nodes, rather than their parent Region node.</a:t>
            </a:r>
          </a:p>
        </p:txBody>
      </p:sp>
      <p:sp>
        <p:nvSpPr>
          <p:cNvPr id="3" name="TextBox 2"/>
          <p:cNvSpPr txBox="1"/>
          <p:nvPr/>
        </p:nvSpPr>
        <p:spPr>
          <a:xfrm>
            <a:off x="2743200" y="261610"/>
            <a:ext cx="3714478" cy="523220"/>
          </a:xfrm>
          <a:prstGeom prst="rect">
            <a:avLst/>
          </a:prstGeom>
          <a:noFill/>
        </p:spPr>
        <p:txBody>
          <a:bodyPr wrap="none" rtlCol="0">
            <a:spAutoFit/>
          </a:bodyPr>
          <a:lstStyle/>
          <a:p>
            <a:r>
              <a:rPr lang="en-US" sz="2800" b="1" dirty="0" smtClean="0"/>
              <a:t>Comparison / Summary</a:t>
            </a:r>
            <a:endParaRPr lang="en-US" sz="2800" dirty="0"/>
          </a:p>
        </p:txBody>
      </p:sp>
    </p:spTree>
    <p:extLst>
      <p:ext uri="{BB962C8B-B14F-4D97-AF65-F5344CB8AC3E}">
        <p14:creationId xmlns:p14="http://schemas.microsoft.com/office/powerpoint/2010/main" val="911661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5955</TotalTime>
  <Words>453</Words>
  <Application>Microsoft Office PowerPoint</Application>
  <PresentationFormat>On-screen Show (4:3)</PresentationFormat>
  <Paragraphs>32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OHSU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Brush</dc:creator>
  <cp:lastModifiedBy>Matthew Brush</cp:lastModifiedBy>
  <cp:revision>11</cp:revision>
  <dcterms:created xsi:type="dcterms:W3CDTF">2017-10-09T19:36:10Z</dcterms:created>
  <dcterms:modified xsi:type="dcterms:W3CDTF">2018-03-21T19:24:02Z</dcterms:modified>
</cp:coreProperties>
</file>