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65" r:id="rId5"/>
    <p:sldId id="267" r:id="rId6"/>
    <p:sldId id="263" r:id="rId7"/>
    <p:sldId id="274" r:id="rId8"/>
    <p:sldId id="268" r:id="rId9"/>
    <p:sldId id="269" r:id="rId10"/>
    <p:sldId id="281" r:id="rId11"/>
    <p:sldId id="275" r:id="rId12"/>
    <p:sldId id="264" r:id="rId13"/>
    <p:sldId id="276" r:id="rId14"/>
    <p:sldId id="283" r:id="rId15"/>
    <p:sldId id="278" r:id="rId16"/>
    <p:sldId id="287" r:id="rId17"/>
    <p:sldId id="279" r:id="rId18"/>
    <p:sldId id="288" r:id="rId19"/>
    <p:sldId id="289" r:id="rId20"/>
    <p:sldId id="290" r:id="rId21"/>
    <p:sldId id="291" r:id="rId22"/>
    <p:sldId id="323" r:id="rId23"/>
    <p:sldId id="321" r:id="rId24"/>
    <p:sldId id="326" r:id="rId25"/>
    <p:sldId id="297" r:id="rId26"/>
    <p:sldId id="294" r:id="rId27"/>
    <p:sldId id="320" r:id="rId28"/>
    <p:sldId id="295" r:id="rId29"/>
    <p:sldId id="304" r:id="rId30"/>
    <p:sldId id="302" r:id="rId31"/>
    <p:sldId id="307" r:id="rId32"/>
    <p:sldId id="322" r:id="rId33"/>
    <p:sldId id="298" r:id="rId34"/>
    <p:sldId id="310" r:id="rId35"/>
    <p:sldId id="311" r:id="rId36"/>
    <p:sldId id="312" r:id="rId37"/>
    <p:sldId id="313" r:id="rId38"/>
    <p:sldId id="314" r:id="rId39"/>
    <p:sldId id="315" r:id="rId40"/>
    <p:sldId id="328" r:id="rId4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6" autoAdjust="0"/>
    <p:restoredTop sz="89646" autoAdjust="0"/>
  </p:normalViewPr>
  <p:slideViewPr>
    <p:cSldViewPr>
      <p:cViewPr varScale="1">
        <p:scale>
          <a:sx n="72" d="100"/>
          <a:sy n="72" d="100"/>
        </p:scale>
        <p:origin x="-1570" y="-8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9F0CB856-4FCB-4E83-AD0A-8A04820039CE}" type="datetimeFigureOut">
              <a:rPr lang="en-US" smtClean="0"/>
              <a:t>6/27/2017</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D632BFC7-FBE9-4EA3-8CC5-041BDE592022}" type="slidenum">
              <a:rPr lang="en-US" smtClean="0"/>
              <a:t>‹#›</a:t>
            </a:fld>
            <a:endParaRPr lang="en-US"/>
          </a:p>
        </p:txBody>
      </p:sp>
    </p:spTree>
    <p:extLst>
      <p:ext uri="{BB962C8B-B14F-4D97-AF65-F5344CB8AC3E}">
        <p14:creationId xmlns:p14="http://schemas.microsoft.com/office/powerpoint/2010/main" val="51142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32BFC7-FBE9-4EA3-8CC5-041BDE592022}" type="slidenum">
              <a:rPr lang="en-US" smtClean="0"/>
              <a:t>1</a:t>
            </a:fld>
            <a:endParaRPr lang="en-US"/>
          </a:p>
        </p:txBody>
      </p:sp>
    </p:spTree>
    <p:extLst>
      <p:ext uri="{BB962C8B-B14F-4D97-AF65-F5344CB8AC3E}">
        <p14:creationId xmlns:p14="http://schemas.microsoft.com/office/powerpoint/2010/main" val="211810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10</a:t>
            </a:fld>
            <a:endParaRPr lang="en-US"/>
          </a:p>
        </p:txBody>
      </p:sp>
    </p:spTree>
    <p:extLst>
      <p:ext uri="{BB962C8B-B14F-4D97-AF65-F5344CB8AC3E}">
        <p14:creationId xmlns:p14="http://schemas.microsoft.com/office/powerpoint/2010/main" val="119580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11</a:t>
            </a:fld>
            <a:endParaRPr lang="en-US"/>
          </a:p>
        </p:txBody>
      </p:sp>
    </p:spTree>
    <p:extLst>
      <p:ext uri="{BB962C8B-B14F-4D97-AF65-F5344CB8AC3E}">
        <p14:creationId xmlns:p14="http://schemas.microsoft.com/office/powerpoint/2010/main" val="2417728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assertions here put forth the same fact or proposition</a:t>
            </a:r>
            <a:r>
              <a:rPr lang="en-US" baseline="0" dirty="0" smtClean="0"/>
              <a:t> </a:t>
            </a:r>
            <a:r>
              <a:rPr lang="en-US" dirty="0" smtClean="0"/>
              <a:t>as true (proposition represents the abstract meaning expressed in an assertion)</a:t>
            </a:r>
            <a:r>
              <a:rPr lang="en-US" baseline="0" dirty="0" smtClean="0"/>
              <a:t> – many assertions can put forth the same proposition, as seen here.</a:t>
            </a:r>
            <a:endParaRPr lang="en-US" dirty="0" smtClean="0"/>
          </a:p>
          <a:p>
            <a:endParaRPr lang="en-US" dirty="0" smtClean="0"/>
          </a:p>
          <a:p>
            <a:r>
              <a:rPr lang="en-US" dirty="0" smtClean="0"/>
              <a:t>Evidence lines make</a:t>
            </a:r>
            <a:r>
              <a:rPr lang="en-US" baseline="0" dirty="0" smtClean="0"/>
              <a:t> </a:t>
            </a:r>
            <a:r>
              <a:rPr lang="en-US" dirty="0" smtClean="0"/>
              <a:t>separate arguments – so for these</a:t>
            </a:r>
            <a:r>
              <a:rPr lang="en-US" baseline="0" dirty="0" smtClean="0"/>
              <a:t> assertions</a:t>
            </a:r>
            <a:r>
              <a:rPr lang="en-US" dirty="0" smtClean="0"/>
              <a:t> there may be one evidence line representing the argument that</a:t>
            </a:r>
            <a:r>
              <a:rPr lang="en-US" baseline="0" dirty="0" smtClean="0"/>
              <a:t> </a:t>
            </a:r>
            <a:r>
              <a:rPr lang="en-US" baseline="0" dirty="0" err="1" smtClean="0"/>
              <a:t>Lepr</a:t>
            </a:r>
            <a:r>
              <a:rPr lang="en-US" baseline="0" dirty="0" smtClean="0"/>
              <a:t> gene inactivation leads to </a:t>
            </a:r>
            <a:r>
              <a:rPr lang="en-US" baseline="0" dirty="0" err="1" smtClean="0"/>
              <a:t>inc</a:t>
            </a:r>
            <a:r>
              <a:rPr lang="en-US" baseline="0" dirty="0" smtClean="0"/>
              <a:t> blood glucose and another that it leads to obesity.</a:t>
            </a:r>
          </a:p>
          <a:p>
            <a:endParaRPr lang="en-US" baseline="0" dirty="0" smtClean="0"/>
          </a:p>
          <a:p>
            <a:r>
              <a:rPr lang="en-US" baseline="0" dirty="0" smtClean="0"/>
              <a:t>Each evidence line is supported by one or more evidence item – here are four examples, that are generated by different research studies.</a:t>
            </a:r>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632BFC7-FBE9-4EA3-8CC5-041BDE592022}" type="slidenum">
              <a:rPr lang="en-US" smtClean="0"/>
              <a:t>12</a:t>
            </a:fld>
            <a:endParaRPr lang="en-US"/>
          </a:p>
        </p:txBody>
      </p:sp>
    </p:spTree>
    <p:extLst>
      <p:ext uri="{BB962C8B-B14F-4D97-AF65-F5344CB8AC3E}">
        <p14:creationId xmlns:p14="http://schemas.microsoft.com/office/powerpoint/2010/main" val="1614633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baseline="0" dirty="0" smtClean="0"/>
              <a:t>SEPIO allows us to organize fundamental info used as evidence at different levels to support different types of questions and use cases</a:t>
            </a:r>
          </a:p>
          <a:p>
            <a:pPr rtl="0" fontAlgn="ctr"/>
            <a:endParaRPr lang="en-US" b="1" dirty="0" smtClean="0"/>
          </a:p>
          <a:p>
            <a:pPr rtl="0" fontAlgn="ctr"/>
            <a:r>
              <a:rPr lang="en-US" b="1" dirty="0" smtClean="0"/>
              <a:t>Studies</a:t>
            </a:r>
            <a:r>
              <a:rPr lang="en-US" dirty="0" smtClean="0"/>
              <a:t> </a:t>
            </a:r>
            <a:r>
              <a:rPr lang="en-US" dirty="0"/>
              <a:t>let us organize these evidence items according to their experimental provenance – to understand different studies involved in generating evidence for a claim</a:t>
            </a:r>
          </a:p>
          <a:p>
            <a:pPr rtl="0" fontAlgn="ctr"/>
            <a:endParaRPr lang="en-US" dirty="0"/>
          </a:p>
          <a:p>
            <a:pPr rtl="0" fontAlgn="ctr"/>
            <a:r>
              <a:rPr lang="en-US" b="1" dirty="0"/>
              <a:t>Evidence Lines </a:t>
            </a:r>
            <a:r>
              <a:rPr lang="en-US" dirty="0"/>
              <a:t>organize evidence items to reveal the distinct arguments that emerge from their interpretation</a:t>
            </a:r>
          </a:p>
          <a:p>
            <a:pPr defTabSz="924458" fontAlgn="ctr">
              <a:defRPr/>
            </a:pPr>
            <a:endParaRPr lang="en-US" dirty="0"/>
          </a:p>
          <a:p>
            <a:pPr defTabSz="924458" fontAlgn="ctr">
              <a:defRPr/>
            </a:pPr>
            <a:r>
              <a:rPr lang="en-US" b="1" dirty="0"/>
              <a:t>Assertions</a:t>
            </a:r>
            <a:r>
              <a:rPr lang="en-US" dirty="0"/>
              <a:t> let us understand what arguments and evidence are used by a particular agent in making a particular claim </a:t>
            </a:r>
          </a:p>
          <a:p>
            <a:pPr defTabSz="924458" fontAlgn="ctr">
              <a:defRPr/>
            </a:pPr>
            <a:endParaRPr lang="en-US" dirty="0" smtClean="0"/>
          </a:p>
          <a:p>
            <a:pPr defTabSz="924458" fontAlgn="ctr">
              <a:defRPr/>
            </a:pPr>
            <a:r>
              <a:rPr lang="en-US" b="1" dirty="0" smtClean="0"/>
              <a:t>Proposition</a:t>
            </a:r>
            <a:r>
              <a:rPr lang="en-US" b="0" dirty="0" smtClean="0"/>
              <a:t>s</a:t>
            </a:r>
            <a:r>
              <a:rPr lang="en-US" b="0" baseline="0" dirty="0" smtClean="0"/>
              <a:t> </a:t>
            </a:r>
            <a:r>
              <a:rPr lang="en-US" dirty="0" smtClean="0"/>
              <a:t> reveal </a:t>
            </a:r>
            <a:r>
              <a:rPr lang="en-US" dirty="0"/>
              <a:t>the total evidence that exist for **or against** a proposed fact. </a:t>
            </a:r>
            <a:r>
              <a:rPr lang="en-US" dirty="0" smtClean="0"/>
              <a:t> A </a:t>
            </a:r>
            <a:r>
              <a:rPr lang="en-US" dirty="0"/>
              <a:t>single proposition will group all assertions that support or refute this fact, and inherit the evidence these assertions use in doing so.</a:t>
            </a:r>
          </a:p>
          <a:p>
            <a:pPr defTabSz="924458" fontAlgn="ctr">
              <a:defRPr/>
            </a:pPr>
            <a:endParaRPr lang="en-US" dirty="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13</a:t>
            </a:fld>
            <a:endParaRPr lang="en-US"/>
          </a:p>
        </p:txBody>
      </p:sp>
    </p:spTree>
    <p:extLst>
      <p:ext uri="{BB962C8B-B14F-4D97-AF65-F5344CB8AC3E}">
        <p14:creationId xmlns:p14="http://schemas.microsoft.com/office/powerpoint/2010/main" val="241772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SEPIO structures data into “evidence graphs” that allow us to trace E and P for an assertion through one or many levels of argument and interpretation.</a:t>
            </a:r>
          </a:p>
          <a:p>
            <a:endParaRPr lang="en-US" baseline="0" dirty="0" smtClean="0"/>
          </a:p>
          <a:p>
            <a:r>
              <a:rPr lang="en-US" baseline="0" dirty="0" smtClean="0"/>
              <a:t>highest level SEPIO concepts, and where most common types of E/P information fit into the model</a:t>
            </a:r>
          </a:p>
          <a:p>
            <a:endParaRPr lang="en-US" baseline="0" dirty="0" smtClean="0"/>
          </a:p>
        </p:txBody>
      </p:sp>
      <p:sp>
        <p:nvSpPr>
          <p:cNvPr id="4" name="Slide Number Placeholder 3"/>
          <p:cNvSpPr>
            <a:spLocks noGrp="1"/>
          </p:cNvSpPr>
          <p:nvPr>
            <p:ph type="sldNum" sz="quarter" idx="10"/>
          </p:nvPr>
        </p:nvSpPr>
        <p:spPr/>
        <p:txBody>
          <a:bodyPr/>
          <a:lstStyle/>
          <a:p>
            <a:fld id="{D632BFC7-FBE9-4EA3-8CC5-041BDE592022}" type="slidenum">
              <a:rPr lang="en-US" smtClean="0"/>
              <a:t>14</a:t>
            </a:fld>
            <a:endParaRPr lang="en-US"/>
          </a:p>
        </p:txBody>
      </p:sp>
    </p:spTree>
    <p:extLst>
      <p:ext uri="{BB962C8B-B14F-4D97-AF65-F5344CB8AC3E}">
        <p14:creationId xmlns:p14="http://schemas.microsoft.com/office/powerpoint/2010/main" val="194419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in that</a:t>
            </a:r>
            <a:r>
              <a:rPr lang="en-US" baseline="0" dirty="0" smtClean="0"/>
              <a:t> a claim (here a reified triple) is linked to an evidence object typed using ECO, which is linked to things that “support” this evidence (studies, data, publications)</a:t>
            </a:r>
            <a:endParaRPr lang="en-US" dirty="0" smtClean="0"/>
          </a:p>
          <a:p>
            <a:endParaRPr lang="en-US" dirty="0" smtClean="0"/>
          </a:p>
          <a:p>
            <a:r>
              <a:rPr lang="en-US" dirty="0" smtClean="0"/>
              <a:t>SEPIO is explicit about this E object representing ‘evidence</a:t>
            </a:r>
            <a:r>
              <a:rPr lang="en-US" baseline="0" dirty="0" smtClean="0"/>
              <a:t> line’. </a:t>
            </a:r>
            <a:r>
              <a:rPr lang="en-US" dirty="0" smtClean="0"/>
              <a:t>And SEPIO allows for more fine grained organization of evidence items</a:t>
            </a:r>
            <a:r>
              <a:rPr lang="en-US" baseline="0" dirty="0" smtClean="0"/>
              <a:t> and representation of its provenance</a:t>
            </a:r>
            <a:r>
              <a:rPr lang="en-US" strike="noStrike" baseline="0" dirty="0" smtClean="0">
                <a:effectLst/>
              </a:rPr>
              <a:t>.</a:t>
            </a:r>
            <a:r>
              <a:rPr lang="en-US" strike="noStrike" dirty="0" smtClean="0">
                <a:effectLst/>
              </a:rPr>
              <a:t>  (which</a:t>
            </a:r>
            <a:r>
              <a:rPr lang="en-US" strike="noStrike" baseline="0" dirty="0" smtClean="0">
                <a:effectLst/>
              </a:rPr>
              <a:t> items were generated in a particular study, which support distinct lines of evidence, which were used in making different assertions)</a:t>
            </a:r>
            <a:endParaRPr lang="en-US" strike="noStrike" dirty="0" smtClean="0">
              <a:effectLst/>
            </a:endParaRPr>
          </a:p>
        </p:txBody>
      </p:sp>
      <p:sp>
        <p:nvSpPr>
          <p:cNvPr id="4" name="Slide Number Placeholder 3"/>
          <p:cNvSpPr>
            <a:spLocks noGrp="1"/>
          </p:cNvSpPr>
          <p:nvPr>
            <p:ph type="sldNum" sz="quarter" idx="10"/>
          </p:nvPr>
        </p:nvSpPr>
        <p:spPr/>
        <p:txBody>
          <a:bodyPr/>
          <a:lstStyle/>
          <a:p>
            <a:fld id="{D632BFC7-FBE9-4EA3-8CC5-041BDE592022}" type="slidenum">
              <a:rPr lang="en-US" smtClean="0"/>
              <a:t>15</a:t>
            </a:fld>
            <a:endParaRPr lang="en-US"/>
          </a:p>
        </p:txBody>
      </p:sp>
    </p:spTree>
    <p:extLst>
      <p:ext uri="{BB962C8B-B14F-4D97-AF65-F5344CB8AC3E}">
        <p14:creationId xmlns:p14="http://schemas.microsoft.com/office/powerpoint/2010/main" val="240490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 example – ZFIN </a:t>
            </a:r>
            <a:r>
              <a:rPr lang="en-US" baseline="0" dirty="0" smtClean="0"/>
              <a:t>provides a literature citation, ECO code, and figure showing supporting data for the G2P assertions it  reports.</a:t>
            </a:r>
          </a:p>
        </p:txBody>
      </p:sp>
      <p:sp>
        <p:nvSpPr>
          <p:cNvPr id="4" name="Slide Number Placeholder 3"/>
          <p:cNvSpPr>
            <a:spLocks noGrp="1"/>
          </p:cNvSpPr>
          <p:nvPr>
            <p:ph type="sldNum" sz="quarter" idx="10"/>
          </p:nvPr>
        </p:nvSpPr>
        <p:spPr/>
        <p:txBody>
          <a:bodyPr/>
          <a:lstStyle/>
          <a:p>
            <a:fld id="{D632BFC7-FBE9-4EA3-8CC5-041BDE592022}" type="slidenum">
              <a:rPr lang="en-US" smtClean="0"/>
              <a:t>16</a:t>
            </a:fld>
            <a:endParaRPr lang="en-US"/>
          </a:p>
        </p:txBody>
      </p:sp>
    </p:spTree>
    <p:extLst>
      <p:ext uri="{BB962C8B-B14F-4D97-AF65-F5344CB8AC3E}">
        <p14:creationId xmlns:p14="http://schemas.microsoft.com/office/powerpoint/2010/main" val="194419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aseline="0" dirty="0" smtClean="0"/>
              <a:t>actual  ZFIN record – where the assertion </a:t>
            </a:r>
            <a:r>
              <a:rPr lang="en-US" dirty="0" smtClean="0"/>
              <a:t>is supported by a single evidence line from a</a:t>
            </a:r>
            <a:r>
              <a:rPr lang="en-US" baseline="0" dirty="0" smtClean="0"/>
              <a:t> single experimental study, and a published figure from this study is provided as an evidence item.</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17</a:t>
            </a:fld>
            <a:endParaRPr lang="en-US"/>
          </a:p>
        </p:txBody>
      </p:sp>
    </p:spTree>
    <p:extLst>
      <p:ext uri="{BB962C8B-B14F-4D97-AF65-F5344CB8AC3E}">
        <p14:creationId xmlns:p14="http://schemas.microsoft.com/office/powerpoint/2010/main" val="1761903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r>
              <a:rPr lang="en-US" dirty="0" smtClean="0"/>
              <a:t>A G2P assertion from IMPC –  provides richer E/P information</a:t>
            </a:r>
            <a:r>
              <a:rPr lang="en-US" baseline="0" dirty="0" smtClean="0"/>
              <a:t> including </a:t>
            </a:r>
            <a:r>
              <a:rPr lang="en-US" dirty="0"/>
              <a:t>measurement data, statistical scores, and methods.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632BFC7-FBE9-4EA3-8CC5-041BDE592022}" type="slidenum">
              <a:rPr lang="en-US" smtClean="0"/>
              <a:t>18</a:t>
            </a:fld>
            <a:endParaRPr lang="en-US"/>
          </a:p>
        </p:txBody>
      </p:sp>
    </p:spTree>
    <p:extLst>
      <p:ext uri="{BB962C8B-B14F-4D97-AF65-F5344CB8AC3E}">
        <p14:creationId xmlns:p14="http://schemas.microsoft.com/office/powerpoint/2010/main" val="194419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record, assertion ha</a:t>
            </a:r>
            <a:r>
              <a:rPr lang="en-US" baseline="0" dirty="0" smtClean="0"/>
              <a:t>s two supporting evidence lines based on data from t</a:t>
            </a:r>
            <a:r>
              <a:rPr lang="en-US" dirty="0" smtClean="0"/>
              <a:t>wo</a:t>
            </a:r>
            <a:r>
              <a:rPr lang="en-US" baseline="0" dirty="0" smtClean="0"/>
              <a:t> studies.  Detailed measurement data and statistical scores reported for each.</a:t>
            </a:r>
          </a:p>
          <a:p>
            <a:endParaRPr lang="en-US" baseline="0" dirty="0" smtClean="0"/>
          </a:p>
          <a:p>
            <a:r>
              <a:rPr lang="en-US" baseline="0" dirty="0" smtClean="0"/>
              <a:t>highlights role of Evidence Lines in organizing evidence data from two studies into two distinct arguments for the assertion.</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19</a:t>
            </a:fld>
            <a:endParaRPr lang="en-US"/>
          </a:p>
        </p:txBody>
      </p:sp>
    </p:spTree>
    <p:extLst>
      <p:ext uri="{BB962C8B-B14F-4D97-AF65-F5344CB8AC3E}">
        <p14:creationId xmlns:p14="http://schemas.microsoft.com/office/powerpoint/2010/main" val="239509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a:t>
            </a:fld>
            <a:endParaRPr lang="en-US"/>
          </a:p>
        </p:txBody>
      </p:sp>
    </p:spTree>
    <p:extLst>
      <p:ext uri="{BB962C8B-B14F-4D97-AF65-F5344CB8AC3E}">
        <p14:creationId xmlns:p14="http://schemas.microsoft.com/office/powerpoint/2010/main" val="328317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example from </a:t>
            </a:r>
            <a:r>
              <a:rPr lang="en-US" baseline="0" dirty="0" err="1" smtClean="0"/>
              <a:t>CIViC</a:t>
            </a:r>
            <a:r>
              <a:rPr lang="en-US" baseline="0" dirty="0" smtClean="0"/>
              <a:t> variant interpretation from earlier</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20</a:t>
            </a:fld>
            <a:endParaRPr lang="en-US"/>
          </a:p>
        </p:txBody>
      </p:sp>
    </p:spTree>
    <p:extLst>
      <p:ext uri="{BB962C8B-B14F-4D97-AF65-F5344CB8AC3E}">
        <p14:creationId xmlns:p14="http://schemas.microsoft.com/office/powerpoint/2010/main" val="1944194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assertion has conflicting evidence, so it is shown here with one </a:t>
            </a:r>
            <a:r>
              <a:rPr lang="en-US" b="1" baseline="0" dirty="0" smtClean="0"/>
              <a:t>supporting</a:t>
            </a:r>
            <a:r>
              <a:rPr lang="en-US" baseline="0" dirty="0" smtClean="0"/>
              <a:t> and one </a:t>
            </a:r>
            <a:r>
              <a:rPr lang="en-US" b="1" baseline="0" dirty="0" smtClean="0"/>
              <a:t>disputing</a:t>
            </a:r>
            <a:r>
              <a:rPr lang="en-US" baseline="0" dirty="0" smtClean="0"/>
              <a:t> evidence line.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21</a:t>
            </a:fld>
            <a:endParaRPr lang="en-US"/>
          </a:p>
        </p:txBody>
      </p:sp>
    </p:spTree>
    <p:extLst>
      <p:ext uri="{BB962C8B-B14F-4D97-AF65-F5344CB8AC3E}">
        <p14:creationId xmlns:p14="http://schemas.microsoft.com/office/powerpoint/2010/main" val="2395098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example highlight</a:t>
            </a:r>
            <a:r>
              <a:rPr lang="en-US" baseline="0" dirty="0" smtClean="0"/>
              <a:t> work with CG  to align their VI data model with SEPIO.</a:t>
            </a:r>
          </a:p>
          <a:p>
            <a:endParaRPr lang="en-US" baseline="0" dirty="0" smtClean="0"/>
          </a:p>
          <a:p>
            <a:r>
              <a:rPr lang="en-US" baseline="0" dirty="0" smtClean="0"/>
              <a:t>Used to exchange and analyze data generated from VCI – implements ACMG workflow ad captures detailed EP metadata for each step.</a:t>
            </a:r>
          </a:p>
          <a:p>
            <a:pPr marL="0" lvl="1" defTabSz="924458" fontAlgn="ctr">
              <a:defRPr/>
            </a:pPr>
            <a:endParaRPr lang="en-US" dirty="0"/>
          </a:p>
          <a:p>
            <a:pPr rtl="0" fontAlgn="ctr"/>
            <a:endParaRPr lang="en-US" dirty="0"/>
          </a:p>
        </p:txBody>
      </p:sp>
      <p:sp>
        <p:nvSpPr>
          <p:cNvPr id="4" name="Slide Number Placeholder 3"/>
          <p:cNvSpPr>
            <a:spLocks noGrp="1"/>
          </p:cNvSpPr>
          <p:nvPr>
            <p:ph type="sldNum" sz="quarter" idx="10"/>
          </p:nvPr>
        </p:nvSpPr>
        <p:spPr/>
        <p:txBody>
          <a:bodyPr/>
          <a:lstStyle/>
          <a:p>
            <a:fld id="{E438A74D-B0FC-4240-9843-E66F98604BED}" type="slidenum">
              <a:rPr lang="en-US" smtClean="0"/>
              <a:t>22</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actives in green that use or generate artifacts in blue.</a:t>
            </a:r>
          </a:p>
          <a:p>
            <a:endParaRPr lang="en-US" baseline="0" dirty="0" smtClean="0"/>
          </a:p>
          <a:p>
            <a:r>
              <a:rPr lang="en-US" baseline="0" dirty="0" smtClean="0"/>
              <a:t>1. a curator captures elemental data that will be used as evidence</a:t>
            </a:r>
          </a:p>
          <a:p>
            <a:r>
              <a:rPr lang="en-US" baseline="0" dirty="0" smtClean="0"/>
              <a:t>2. evidence data  is then evaluated according to the ACMG criteria to generate a CA  (an assertion as to whether the criterion is met for the variant)</a:t>
            </a:r>
          </a:p>
          <a:p>
            <a:r>
              <a:rPr lang="en-US" baseline="0" dirty="0" smtClean="0"/>
              <a:t>3.  all relevant CAs for a variant are evaluated together using an ACMG rubric to generate a final VI.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23</a:t>
            </a:fld>
            <a:endParaRPr lang="en-US"/>
          </a:p>
        </p:txBody>
      </p:sp>
    </p:spTree>
    <p:extLst>
      <p:ext uri="{BB962C8B-B14F-4D97-AF65-F5344CB8AC3E}">
        <p14:creationId xmlns:p14="http://schemas.microsoft.com/office/powerpoint/2010/main" val="245483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workflow translated quite nicely into a SEPIO-shaped graph.</a:t>
            </a:r>
          </a:p>
        </p:txBody>
      </p:sp>
      <p:sp>
        <p:nvSpPr>
          <p:cNvPr id="4" name="Slide Number Placeholder 3"/>
          <p:cNvSpPr>
            <a:spLocks noGrp="1"/>
          </p:cNvSpPr>
          <p:nvPr>
            <p:ph type="sldNum" sz="quarter" idx="10"/>
          </p:nvPr>
        </p:nvSpPr>
        <p:spPr/>
        <p:txBody>
          <a:bodyPr/>
          <a:lstStyle/>
          <a:p>
            <a:fld id="{D632BFC7-FBE9-4EA3-8CC5-041BDE592022}" type="slidenum">
              <a:rPr lang="en-US" smtClean="0"/>
              <a:t>24</a:t>
            </a:fld>
            <a:endParaRPr lang="en-US"/>
          </a:p>
        </p:txBody>
      </p:sp>
    </p:spTree>
    <p:extLst>
      <p:ext uri="{BB962C8B-B14F-4D97-AF65-F5344CB8AC3E}">
        <p14:creationId xmlns:p14="http://schemas.microsoft.com/office/powerpoint/2010/main" val="2454838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E/P data collected in the CG tool maps to the SEPIO model.</a:t>
            </a:r>
            <a:endParaRPr lang="en-US" dirty="0" smtClean="0"/>
          </a:p>
          <a:p>
            <a:endParaRPr lang="en-US" baseline="0" dirty="0" smtClean="0"/>
          </a:p>
          <a:p>
            <a:r>
              <a:rPr lang="en-US" baseline="0" dirty="0" smtClean="0"/>
              <a:t>note there are two levels of assertion. the first tier of evidence for the VI is several prior assertions that result from assessing the variant against different ACMG evidence criteria. and each of these assertions in turn has its own set of one or more evidence lines and supporting data.</a:t>
            </a:r>
          </a:p>
          <a:p>
            <a:endParaRPr lang="en-US" baseline="0" dirty="0" smtClean="0"/>
          </a:p>
        </p:txBody>
      </p:sp>
      <p:sp>
        <p:nvSpPr>
          <p:cNvPr id="4" name="Slide Number Placeholder 3"/>
          <p:cNvSpPr>
            <a:spLocks noGrp="1"/>
          </p:cNvSpPr>
          <p:nvPr>
            <p:ph type="sldNum" sz="quarter" idx="10"/>
          </p:nvPr>
        </p:nvSpPr>
        <p:spPr/>
        <p:txBody>
          <a:bodyPr/>
          <a:lstStyle/>
          <a:p>
            <a:fld id="{D632BFC7-FBE9-4EA3-8CC5-041BDE592022}" type="slidenum">
              <a:rPr lang="en-US" smtClean="0"/>
              <a:t>25</a:t>
            </a:fld>
            <a:endParaRPr lang="en-US"/>
          </a:p>
        </p:txBody>
      </p:sp>
    </p:spTree>
    <p:extLst>
      <p:ext uri="{BB962C8B-B14F-4D97-AF65-F5344CB8AC3E}">
        <p14:creationId xmlns:p14="http://schemas.microsoft.com/office/powerpoint/2010/main" val="1944194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r>
              <a:rPr lang="en-US" dirty="0" smtClean="0"/>
              <a:t>evidence</a:t>
            </a:r>
            <a:r>
              <a:rPr lang="en-US" baseline="0" dirty="0" smtClean="0"/>
              <a:t> graph for a VI </a:t>
            </a:r>
            <a:r>
              <a:rPr lang="en-US" baseline="0" dirty="0" smtClean="0"/>
              <a:t>provided by the CG tool, which collects very detailed E/P info as shown. </a:t>
            </a:r>
            <a:r>
              <a:rPr lang="en-US" baseline="0" dirty="0" smtClean="0"/>
              <a:t>describes a c</a:t>
            </a:r>
            <a:r>
              <a:rPr lang="en-US" dirty="0" smtClean="0"/>
              <a:t>omplex interpretation scenario performed by multiple</a:t>
            </a:r>
            <a:r>
              <a:rPr lang="en-US" baseline="0" dirty="0" smtClean="0"/>
              <a:t> agents and involving several levels of assertions each with multiple lines of evidence.</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26</a:t>
            </a:fld>
            <a:endParaRPr lang="en-US"/>
          </a:p>
        </p:txBody>
      </p:sp>
    </p:spTree>
    <p:extLst>
      <p:ext uri="{BB962C8B-B14F-4D97-AF65-F5344CB8AC3E}">
        <p14:creationId xmlns:p14="http://schemas.microsoft.com/office/powerpoint/2010/main" val="2395098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27</a:t>
            </a:fld>
            <a:endParaRPr lang="en-US"/>
          </a:p>
        </p:txBody>
      </p:sp>
    </p:spTree>
    <p:extLst>
      <p:ext uri="{BB962C8B-B14F-4D97-AF65-F5344CB8AC3E}">
        <p14:creationId xmlns:p14="http://schemas.microsoft.com/office/powerpoint/2010/main" val="2365578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28</a:t>
            </a:fld>
            <a:endParaRPr lang="en-US"/>
          </a:p>
        </p:txBody>
      </p:sp>
    </p:spTree>
    <p:extLst>
      <p:ext uri="{BB962C8B-B14F-4D97-AF65-F5344CB8AC3E}">
        <p14:creationId xmlns:p14="http://schemas.microsoft.com/office/powerpoint/2010/main" val="119580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r>
              <a:rPr lang="en-US" dirty="0" smtClean="0"/>
              <a:t>different domains of terms needed to support SEPIO E/P descriptions,</a:t>
            </a:r>
            <a:r>
              <a:rPr lang="en-US" baseline="0" dirty="0" smtClean="0"/>
              <a:t> and potential sources for these terms.</a:t>
            </a:r>
          </a:p>
          <a:p>
            <a:pPr defTabSz="924458"/>
            <a:endParaRPr lang="en-US" dirty="0" smtClean="0"/>
          </a:p>
          <a:p>
            <a:pPr defTabSz="924458">
              <a:defRPr/>
            </a:pPr>
            <a:r>
              <a:rPr lang="en-US" dirty="0"/>
              <a:t>These terms are often fragmented across many ontologies, or don’t exist at all </a:t>
            </a:r>
            <a:r>
              <a:rPr lang="en-US" dirty="0" smtClean="0"/>
              <a:t>-</a:t>
            </a:r>
            <a:r>
              <a:rPr lang="en-US" baseline="0" dirty="0" smtClean="0"/>
              <a:t> t</a:t>
            </a:r>
            <a:r>
              <a:rPr lang="en-US" dirty="0" smtClean="0"/>
              <a:t>here </a:t>
            </a:r>
            <a:r>
              <a:rPr lang="en-US" dirty="0"/>
              <a:t>is an opportunity here to build integrated ontologies that provide unified and comprehensive representations of these domains – analogous to MONDO for diseases.</a:t>
            </a:r>
          </a:p>
          <a:p>
            <a:pPr defTabSz="924458"/>
            <a:endParaRPr lang="en-US"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29</a:t>
            </a:fld>
            <a:endParaRPr lang="en-US"/>
          </a:p>
        </p:txBody>
      </p:sp>
    </p:spTree>
    <p:extLst>
      <p:ext uri="{BB962C8B-B14F-4D97-AF65-F5344CB8AC3E}">
        <p14:creationId xmlns:p14="http://schemas.microsoft.com/office/powerpoint/2010/main" val="198664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82">
              <a:defRPr/>
            </a:pPr>
            <a:endParaRPr lang="en-US" baseline="0" dirty="0" smtClean="0"/>
          </a:p>
          <a:p>
            <a:pPr defTabSz="914382">
              <a:defRPr/>
            </a:pPr>
            <a:r>
              <a:rPr lang="en-US" baseline="0" dirty="0" smtClean="0"/>
              <a:t>---------------------</a:t>
            </a:r>
          </a:p>
          <a:p>
            <a:pPr defTabSz="914382">
              <a:defRPr/>
            </a:pPr>
            <a:endParaRPr lang="en-US" baseline="0" dirty="0" smtClean="0"/>
          </a:p>
          <a:p>
            <a:pPr defTabSz="914382">
              <a:defRPr/>
            </a:pPr>
            <a:r>
              <a:rPr lang="en-US" dirty="0"/>
              <a:t>SGD</a:t>
            </a:r>
            <a:r>
              <a:rPr lang="en-US" dirty="0" smtClean="0"/>
              <a:t> </a:t>
            </a:r>
            <a:r>
              <a:rPr lang="en-US" dirty="0" err="1"/>
              <a:t>Flybase</a:t>
            </a:r>
            <a:r>
              <a:rPr lang="en-US" dirty="0" smtClean="0"/>
              <a:t> </a:t>
            </a:r>
            <a:r>
              <a:rPr lang="en-US" dirty="0" err="1"/>
              <a:t>Wormbase</a:t>
            </a:r>
            <a:r>
              <a:rPr lang="en-US" dirty="0" smtClean="0"/>
              <a:t> </a:t>
            </a:r>
            <a:r>
              <a:rPr lang="en-US" dirty="0"/>
              <a:t>ZFIN</a:t>
            </a:r>
            <a:r>
              <a:rPr lang="en-US" dirty="0" smtClean="0"/>
              <a:t> </a:t>
            </a:r>
            <a:r>
              <a:rPr lang="en-US" dirty="0"/>
              <a:t>MPD</a:t>
            </a:r>
            <a:r>
              <a:rPr lang="en-US" dirty="0" smtClean="0"/>
              <a:t> </a:t>
            </a:r>
            <a:r>
              <a:rPr lang="en-US" dirty="0"/>
              <a:t>IMPC</a:t>
            </a:r>
            <a:r>
              <a:rPr lang="en-US" dirty="0" smtClean="0"/>
              <a:t> </a:t>
            </a:r>
            <a:r>
              <a:rPr lang="en-US" dirty="0"/>
              <a:t>MGI</a:t>
            </a:r>
            <a:r>
              <a:rPr lang="en-US" dirty="0" smtClean="0"/>
              <a:t> </a:t>
            </a:r>
            <a:r>
              <a:rPr lang="en-US" dirty="0"/>
              <a:t>MMRC</a:t>
            </a:r>
            <a:r>
              <a:rPr lang="en-US" dirty="0" smtClean="0"/>
              <a:t> </a:t>
            </a:r>
            <a:r>
              <a:rPr lang="en-US" dirty="0"/>
              <a:t>RDG</a:t>
            </a:r>
            <a:r>
              <a:rPr lang="en-US" dirty="0" smtClean="0"/>
              <a:t> </a:t>
            </a:r>
            <a:r>
              <a:rPr lang="en-US" dirty="0"/>
              <a:t>CTD</a:t>
            </a:r>
            <a:r>
              <a:rPr lang="en-US" dirty="0" smtClean="0"/>
              <a:t> </a:t>
            </a:r>
            <a:r>
              <a:rPr lang="en-US" dirty="0"/>
              <a:t>OMIA</a:t>
            </a:r>
            <a:r>
              <a:rPr lang="en-US" dirty="0" smtClean="0"/>
              <a:t> </a:t>
            </a:r>
            <a:r>
              <a:rPr lang="en-US" dirty="0" err="1"/>
              <a:t>Orphanet</a:t>
            </a:r>
            <a:r>
              <a:rPr lang="en-US" dirty="0" smtClean="0"/>
              <a:t> </a:t>
            </a:r>
            <a:r>
              <a:rPr lang="en-US" dirty="0"/>
              <a:t>GWAS catalog</a:t>
            </a:r>
            <a:r>
              <a:rPr lang="en-US" dirty="0" smtClean="0"/>
              <a:t> </a:t>
            </a:r>
            <a:r>
              <a:rPr lang="en-US" dirty="0" err="1"/>
              <a:t>AnimalQTL</a:t>
            </a:r>
            <a:r>
              <a:rPr lang="en-US" dirty="0" smtClean="0"/>
              <a:t> </a:t>
            </a:r>
            <a:r>
              <a:rPr lang="en-US" dirty="0"/>
              <a:t>KEGG</a:t>
            </a:r>
            <a:r>
              <a:rPr lang="en-US" dirty="0" smtClean="0"/>
              <a:t> </a:t>
            </a:r>
            <a:r>
              <a:rPr lang="en-US" dirty="0"/>
              <a:t>Clinvar</a:t>
            </a:r>
            <a:r>
              <a:rPr lang="en-US" dirty="0" smtClean="0"/>
              <a:t> </a:t>
            </a:r>
            <a:r>
              <a:rPr lang="en-US" dirty="0" err="1"/>
              <a:t>Coriell</a:t>
            </a:r>
            <a:r>
              <a:rPr lang="en-US" dirty="0" smtClean="0"/>
              <a:t> </a:t>
            </a:r>
            <a:r>
              <a:rPr lang="en-US" dirty="0"/>
              <a:t>OMIM</a:t>
            </a:r>
            <a:r>
              <a:rPr lang="en-US" dirty="0" smtClean="0"/>
              <a:t> </a:t>
            </a:r>
            <a:r>
              <a:rPr lang="en-US" dirty="0" err="1"/>
              <a:t>Pombase</a:t>
            </a:r>
            <a:r>
              <a:rPr lang="en-US" dirty="0" smtClean="0"/>
              <a:t> , GO</a:t>
            </a:r>
            <a:endParaRPr lang="en-US" baseline="0" dirty="0" smtClean="0"/>
          </a:p>
          <a:p>
            <a:pPr defTabSz="914382">
              <a:defRPr/>
            </a:pPr>
            <a:endParaRPr lang="en-US" strike="noStrike" baseline="0" dirty="0" smtClean="0"/>
          </a:p>
        </p:txBody>
      </p:sp>
      <p:sp>
        <p:nvSpPr>
          <p:cNvPr id="4" name="Slide Number Placeholder 3"/>
          <p:cNvSpPr>
            <a:spLocks noGrp="1"/>
          </p:cNvSpPr>
          <p:nvPr>
            <p:ph type="sldNum" sz="quarter" idx="10"/>
          </p:nvPr>
        </p:nvSpPr>
        <p:spPr/>
        <p:txBody>
          <a:bodyPr/>
          <a:lstStyle/>
          <a:p>
            <a:fld id="{4C138169-9235-48F4-A48E-7E2F151E2B24}" type="slidenum">
              <a:rPr lang="en-US" smtClean="0"/>
              <a:t>3</a:t>
            </a:fld>
            <a:endParaRPr lang="en-US"/>
          </a:p>
        </p:txBody>
      </p:sp>
    </p:spTree>
    <p:extLst>
      <p:ext uri="{BB962C8B-B14F-4D97-AF65-F5344CB8AC3E}">
        <p14:creationId xmlns:p14="http://schemas.microsoft.com/office/powerpoint/2010/main" val="3680237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endParaRPr lang="en-US" dirty="0" smtClean="0"/>
          </a:p>
          <a:p>
            <a:pPr defTabSz="924458"/>
            <a:r>
              <a:rPr lang="en-US" dirty="0" smtClean="0"/>
              <a:t>Example</a:t>
            </a:r>
            <a:r>
              <a:rPr lang="en-US" baseline="0" dirty="0" smtClean="0"/>
              <a:t> here shows how we could leverage structure of terms in ECO that we use to type evidence lines in SEPIO models to support semantic similarity based assessment of evidence diversity – to assign higher credibility to claims based on more diverse evidence.</a:t>
            </a:r>
            <a:endParaRPr lang="en-US" dirty="0" smtClean="0"/>
          </a:p>
        </p:txBody>
      </p:sp>
      <p:sp>
        <p:nvSpPr>
          <p:cNvPr id="4" name="Slide Number Placeholder 3"/>
          <p:cNvSpPr>
            <a:spLocks noGrp="1"/>
          </p:cNvSpPr>
          <p:nvPr>
            <p:ph type="sldNum" sz="quarter" idx="10"/>
          </p:nvPr>
        </p:nvSpPr>
        <p:spPr/>
        <p:txBody>
          <a:bodyPr/>
          <a:lstStyle/>
          <a:p>
            <a:fld id="{D632BFC7-FBE9-4EA3-8CC5-041BDE592022}" type="slidenum">
              <a:rPr lang="en-US" smtClean="0"/>
              <a:t>30</a:t>
            </a:fld>
            <a:endParaRPr lang="en-US"/>
          </a:p>
        </p:txBody>
      </p:sp>
    </p:spTree>
    <p:extLst>
      <p:ext uri="{BB962C8B-B14F-4D97-AF65-F5344CB8AC3E}">
        <p14:creationId xmlns:p14="http://schemas.microsoft.com/office/powerpoint/2010/main" val="1986648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r>
              <a:rPr lang="en-US" dirty="0" smtClean="0"/>
              <a:t>improvements to ECO that will be required to fully</a:t>
            </a:r>
            <a:r>
              <a:rPr lang="en-US" baseline="0" dirty="0" smtClean="0"/>
              <a:t> leverage this resource in SEPIO</a:t>
            </a:r>
          </a:p>
          <a:p>
            <a:pPr defTabSz="924458"/>
            <a:endParaRPr lang="en-US" dirty="0" smtClean="0"/>
          </a:p>
          <a:p>
            <a:pPr defTabSz="924458"/>
            <a:r>
              <a:rPr lang="en-US" dirty="0" smtClean="0"/>
              <a:t>aligning logical </a:t>
            </a:r>
            <a:r>
              <a:rPr lang="en-US" dirty="0" err="1" smtClean="0"/>
              <a:t>def</a:t>
            </a:r>
            <a:r>
              <a:rPr lang="en-US" dirty="0" smtClean="0"/>
              <a:t> patterns would allow automatic assignment of ECO terms to </a:t>
            </a:r>
            <a:r>
              <a:rPr lang="en-US" dirty="0" err="1" smtClean="0"/>
              <a:t>untyped</a:t>
            </a:r>
            <a:r>
              <a:rPr lang="en-US" dirty="0" smtClean="0"/>
              <a:t> evidence line instances.</a:t>
            </a:r>
          </a:p>
          <a:p>
            <a:pPr defTabSz="924458"/>
            <a:endParaRPr lang="en-US"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31</a:t>
            </a:fld>
            <a:endParaRPr lang="en-US"/>
          </a:p>
        </p:txBody>
      </p:sp>
    </p:spTree>
    <p:extLst>
      <p:ext uri="{BB962C8B-B14F-4D97-AF65-F5344CB8AC3E}">
        <p14:creationId xmlns:p14="http://schemas.microsoft.com/office/powerpoint/2010/main" val="1544703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facilitate application of SEPIO </a:t>
            </a:r>
            <a:r>
              <a:rPr lang="en-US" baseline="0" dirty="0" smtClean="0"/>
              <a:t>in different domains and applications, need </a:t>
            </a:r>
            <a:r>
              <a:rPr lang="en-US" dirty="0" smtClean="0"/>
              <a:t>a </a:t>
            </a:r>
            <a:r>
              <a:rPr lang="en-US" dirty="0"/>
              <a:t>system where the Core SEPIO model can be extended to create Domain and Application </a:t>
            </a:r>
            <a:r>
              <a:rPr lang="en-US" dirty="0" smtClean="0"/>
              <a:t>Profiles</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32</a:t>
            </a:fld>
            <a:endParaRPr lang="en-US"/>
          </a:p>
        </p:txBody>
      </p:sp>
    </p:spTree>
    <p:extLst>
      <p:ext uri="{BB962C8B-B14F-4D97-AF65-F5344CB8AC3E}">
        <p14:creationId xmlns:p14="http://schemas.microsoft.com/office/powerpoint/2010/main" val="1959896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33</a:t>
            </a:fld>
            <a:endParaRPr lang="en-US"/>
          </a:p>
        </p:txBody>
      </p:sp>
    </p:spTree>
    <p:extLst>
      <p:ext uri="{BB962C8B-B14F-4D97-AF65-F5344CB8AC3E}">
        <p14:creationId xmlns:p14="http://schemas.microsoft.com/office/powerpoint/2010/main" val="1195808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r>
              <a:rPr lang="en-US" dirty="0" smtClean="0"/>
              <a:t>Lack of E/P data at all is really the biggest challenge – time and effort required</a:t>
            </a:r>
            <a:r>
              <a:rPr lang="en-US" baseline="0" dirty="0" smtClean="0"/>
              <a:t>, and benefit often not immediately apparent </a:t>
            </a:r>
          </a:p>
          <a:p>
            <a:pPr defTabSz="924458"/>
            <a:endParaRPr lang="en-US" baseline="0" dirty="0" smtClean="0"/>
          </a:p>
          <a:p>
            <a:pPr defTabSz="924458"/>
            <a:r>
              <a:rPr lang="en-US" baseline="0" dirty="0" smtClean="0"/>
              <a:t>no standard models or tools to capture and leverage this metadata – hoping SEPIO can provide this and incentivize curation of E/P info</a:t>
            </a:r>
            <a:endParaRPr lang="en-US" dirty="0" smtClean="0"/>
          </a:p>
          <a:p>
            <a:pPr defTabSz="924458"/>
            <a:endParaRPr lang="en-US" dirty="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34</a:t>
            </a:fld>
            <a:endParaRPr lang="en-US"/>
          </a:p>
        </p:txBody>
      </p:sp>
    </p:spTree>
    <p:extLst>
      <p:ext uri="{BB962C8B-B14F-4D97-AF65-F5344CB8AC3E}">
        <p14:creationId xmlns:p14="http://schemas.microsoft.com/office/powerpoint/2010/main" val="430649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35</a:t>
            </a:fld>
            <a:endParaRPr lang="en-US"/>
          </a:p>
        </p:txBody>
      </p:sp>
    </p:spTree>
    <p:extLst>
      <p:ext uri="{BB962C8B-B14F-4D97-AF65-F5344CB8AC3E}">
        <p14:creationId xmlns:p14="http://schemas.microsoft.com/office/powerpoint/2010/main" val="430649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36</a:t>
            </a:fld>
            <a:endParaRPr lang="en-US"/>
          </a:p>
        </p:txBody>
      </p:sp>
    </p:spTree>
    <p:extLst>
      <p:ext uri="{BB962C8B-B14F-4D97-AF65-F5344CB8AC3E}">
        <p14:creationId xmlns:p14="http://schemas.microsoft.com/office/powerpoint/2010/main" val="3665731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dirty="0" smtClean="0"/>
              <a:t>algorithms </a:t>
            </a:r>
            <a:r>
              <a:rPr lang="en-US" dirty="0"/>
              <a:t>to support computation evaluation of claims based on E/P </a:t>
            </a:r>
            <a:r>
              <a:rPr lang="en-US" dirty="0" smtClean="0"/>
              <a:t>metadata</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37</a:t>
            </a:fld>
            <a:endParaRPr lang="en-US"/>
          </a:p>
        </p:txBody>
      </p:sp>
    </p:spTree>
    <p:extLst>
      <p:ext uri="{BB962C8B-B14F-4D97-AF65-F5344CB8AC3E}">
        <p14:creationId xmlns:p14="http://schemas.microsoft.com/office/powerpoint/2010/main" val="628387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38</a:t>
            </a:fld>
            <a:endParaRPr lang="en-US"/>
          </a:p>
        </p:txBody>
      </p:sp>
    </p:spTree>
    <p:extLst>
      <p:ext uri="{BB962C8B-B14F-4D97-AF65-F5344CB8AC3E}">
        <p14:creationId xmlns:p14="http://schemas.microsoft.com/office/powerpoint/2010/main" val="1390338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32BFC7-FBE9-4EA3-8CC5-041BDE592022}" type="slidenum">
              <a:rPr lang="en-US" smtClean="0"/>
              <a:t>39</a:t>
            </a:fld>
            <a:endParaRPr lang="en-US"/>
          </a:p>
        </p:txBody>
      </p:sp>
    </p:spTree>
    <p:extLst>
      <p:ext uri="{BB962C8B-B14F-4D97-AF65-F5344CB8AC3E}">
        <p14:creationId xmlns:p14="http://schemas.microsoft.com/office/powerpoint/2010/main" val="60425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dirty="0" smtClean="0"/>
              <a:t>deeper look at E/P metadata</a:t>
            </a:r>
            <a:r>
              <a:rPr lang="en-US" baseline="0" dirty="0" smtClean="0"/>
              <a:t> in </a:t>
            </a:r>
            <a:r>
              <a:rPr lang="en-US" dirty="0" smtClean="0"/>
              <a:t>some exemplar sources . . . </a:t>
            </a:r>
          </a:p>
          <a:p>
            <a:pPr defTabSz="924458"/>
            <a:endParaRPr lang="en-US" dirty="0"/>
          </a:p>
          <a:p>
            <a:pPr defTabSz="924458"/>
            <a:r>
              <a:rPr lang="en-US" dirty="0" smtClean="0"/>
              <a:t>human </a:t>
            </a:r>
            <a:r>
              <a:rPr lang="en-US" dirty="0"/>
              <a:t>variation interpretation </a:t>
            </a:r>
            <a:r>
              <a:rPr lang="en-US" dirty="0" smtClean="0"/>
              <a:t>data sources often provide more </a:t>
            </a:r>
            <a:r>
              <a:rPr lang="en-US" dirty="0"/>
              <a:t>diverse and complex evidence and provenance scenarios - </a:t>
            </a:r>
            <a:r>
              <a:rPr lang="en-US" dirty="0" err="1"/>
              <a:t>ClinVar</a:t>
            </a:r>
            <a:r>
              <a:rPr lang="en-US" dirty="0"/>
              <a:t>, </a:t>
            </a:r>
            <a:r>
              <a:rPr lang="en-US" dirty="0" err="1"/>
              <a:t>CIViC</a:t>
            </a:r>
            <a:r>
              <a:rPr lang="en-US" dirty="0"/>
              <a:t>, </a:t>
            </a:r>
            <a:r>
              <a:rPr lang="en-US" dirty="0" err="1"/>
              <a:t>ClinGen</a:t>
            </a:r>
            <a:r>
              <a:rPr lang="en-US" dirty="0"/>
              <a:t> </a:t>
            </a:r>
            <a:r>
              <a:rPr lang="en-US" dirty="0" smtClean="0"/>
              <a:t>. . . </a:t>
            </a:r>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4</a:t>
            </a:fld>
            <a:endParaRPr lang="en-US"/>
          </a:p>
        </p:txBody>
      </p:sp>
    </p:spTree>
    <p:extLst>
      <p:ext uri="{BB962C8B-B14F-4D97-AF65-F5344CB8AC3E}">
        <p14:creationId xmlns:p14="http://schemas.microsoft.com/office/powerpoint/2010/main" val="1343140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matrix showing all criteria organized by type of evidence on the right, and </a:t>
            </a:r>
            <a:r>
              <a:rPr lang="en-US" dirty="0" smtClean="0"/>
              <a:t>direction and strength of </a:t>
            </a:r>
            <a:r>
              <a:rPr lang="en-US" dirty="0"/>
              <a:t>the evidence on the </a:t>
            </a:r>
            <a:r>
              <a:rPr lang="en-US" dirty="0" smtClean="0"/>
              <a:t>top</a:t>
            </a:r>
            <a:endParaRPr lang="en-US" dirty="0"/>
          </a:p>
          <a:p>
            <a:endParaRPr lang="en-US" dirty="0"/>
          </a:p>
          <a:p>
            <a:pPr defTabSz="924458">
              <a:defRPr/>
            </a:pPr>
            <a:r>
              <a:rPr lang="en-US" dirty="0"/>
              <a:t>Richards, Sue, et al. "Standards and guidelines for the interpretation of sequence variants: a joint consensus recommendation of the American College of Medical Genetics and Genomics and the Association for Molecular Pathology." </a:t>
            </a:r>
            <a:r>
              <a:rPr lang="en-US" i="1" dirty="0"/>
              <a:t>Genetics in Medicine</a:t>
            </a:r>
            <a:r>
              <a:rPr lang="en-US" dirty="0"/>
              <a:t> (2015).</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438A74D-B0FC-4240-9843-E66F98604BED}" type="slidenum">
              <a:rPr lang="en-US" smtClean="0"/>
              <a:t>40</a:t>
            </a:fld>
            <a:endParaRPr lang="en-US"/>
          </a:p>
        </p:txBody>
      </p:sp>
    </p:spTree>
    <p:extLst>
      <p:ext uri="{BB962C8B-B14F-4D97-AF65-F5344CB8AC3E}">
        <p14:creationId xmlns:p14="http://schemas.microsoft.com/office/powerpoint/2010/main" val="228760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632BFC7-FBE9-4EA3-8CC5-041BDE592022}" type="slidenum">
              <a:rPr lang="en-US" smtClean="0"/>
              <a:t>5</a:t>
            </a:fld>
            <a:endParaRPr lang="en-US"/>
          </a:p>
        </p:txBody>
      </p:sp>
    </p:spTree>
    <p:extLst>
      <p:ext uri="{BB962C8B-B14F-4D97-AF65-F5344CB8AC3E}">
        <p14:creationId xmlns:p14="http://schemas.microsoft.com/office/powerpoint/2010/main" val="122671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example from </a:t>
            </a:r>
            <a:r>
              <a:rPr lang="en-US" dirty="0" smtClean="0"/>
              <a:t>CIVIC –an assertion about the correlation between a variant and response</a:t>
            </a:r>
            <a:r>
              <a:rPr lang="en-US" baseline="0" dirty="0" smtClean="0"/>
              <a:t> to a particular treatment for colorectal cancer.</a:t>
            </a:r>
          </a:p>
          <a:p>
            <a:endParaRPr lang="en-US" baseline="0" dirty="0" smtClean="0"/>
          </a:p>
          <a:p>
            <a:r>
              <a:rPr lang="en-US" baseline="0" dirty="0" smtClean="0"/>
              <a:t>Whereas </a:t>
            </a:r>
            <a:r>
              <a:rPr lang="en-US" baseline="0" dirty="0" err="1" smtClean="0"/>
              <a:t>ClinVar</a:t>
            </a:r>
            <a:r>
              <a:rPr lang="en-US" baseline="0" dirty="0" smtClean="0"/>
              <a:t> aggregates assertions made by other agents, </a:t>
            </a:r>
            <a:r>
              <a:rPr lang="en-US" baseline="0" dirty="0" err="1" smtClean="0"/>
              <a:t>CIViC</a:t>
            </a:r>
            <a:r>
              <a:rPr lang="en-US" baseline="0" dirty="0" smtClean="0"/>
              <a:t> curators aggregate evidence for a particular claim by reviewing study outcomes form the literature.</a:t>
            </a:r>
          </a:p>
          <a:p>
            <a:endParaRPr lang="en-US" baseline="0" dirty="0" smtClean="0"/>
          </a:p>
          <a:p>
            <a:r>
              <a:rPr lang="en-US" baseline="0" dirty="0" smtClean="0"/>
              <a:t>one line of Evidence that  “Supports Sensitivity” and the other that “Does Not Support Sensitivity”</a:t>
            </a:r>
          </a:p>
        </p:txBody>
      </p:sp>
      <p:sp>
        <p:nvSpPr>
          <p:cNvPr id="4" name="Slide Number Placeholder 3"/>
          <p:cNvSpPr>
            <a:spLocks noGrp="1"/>
          </p:cNvSpPr>
          <p:nvPr>
            <p:ph type="sldNum" sz="quarter" idx="10"/>
          </p:nvPr>
        </p:nvSpPr>
        <p:spPr/>
        <p:txBody>
          <a:bodyPr/>
          <a:lstStyle/>
          <a:p>
            <a:fld id="{D632BFC7-FBE9-4EA3-8CC5-041BDE592022}" type="slidenum">
              <a:rPr lang="en-US" smtClean="0"/>
              <a:t>6</a:t>
            </a:fld>
            <a:endParaRPr lang="en-US"/>
          </a:p>
        </p:txBody>
      </p:sp>
    </p:spTree>
    <p:extLst>
      <p:ext uri="{BB962C8B-B14F-4D97-AF65-F5344CB8AC3E}">
        <p14:creationId xmlns:p14="http://schemas.microsoft.com/office/powerpoint/2010/main" val="397127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many efforts towards standardizing process and models for data sharing</a:t>
            </a:r>
            <a:endParaRPr lang="en-US" dirty="0" smtClean="0"/>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7</a:t>
            </a:fld>
            <a:endParaRPr lang="en-US"/>
          </a:p>
        </p:txBody>
      </p:sp>
    </p:spTree>
    <p:extLst>
      <p:ext uri="{BB962C8B-B14F-4D97-AF65-F5344CB8AC3E}">
        <p14:creationId xmlns:p14="http://schemas.microsoft.com/office/powerpoint/2010/main" val="4284813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8</a:t>
            </a:fld>
            <a:endParaRPr lang="en-US"/>
          </a:p>
        </p:txBody>
      </p:sp>
    </p:spTree>
    <p:extLst>
      <p:ext uri="{BB962C8B-B14F-4D97-AF65-F5344CB8AC3E}">
        <p14:creationId xmlns:p14="http://schemas.microsoft.com/office/powerpoint/2010/main" val="386446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32BFC7-FBE9-4EA3-8CC5-041BDE592022}" type="slidenum">
              <a:rPr lang="en-US" smtClean="0"/>
              <a:t>9</a:t>
            </a:fld>
            <a:endParaRPr lang="en-US"/>
          </a:p>
        </p:txBody>
      </p:sp>
    </p:spTree>
    <p:extLst>
      <p:ext uri="{BB962C8B-B14F-4D97-AF65-F5344CB8AC3E}">
        <p14:creationId xmlns:p14="http://schemas.microsoft.com/office/powerpoint/2010/main" val="119580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C18FEE-94DC-45D5-90D8-0B5A0B4707EE}"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93952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18FEE-94DC-45D5-90D8-0B5A0B4707EE}"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23350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18FEE-94DC-45D5-90D8-0B5A0B4707EE}"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242177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18FEE-94DC-45D5-90D8-0B5A0B4707EE}"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8821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18FEE-94DC-45D5-90D8-0B5A0B4707EE}"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50318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C18FEE-94DC-45D5-90D8-0B5A0B4707EE}"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273693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C18FEE-94DC-45D5-90D8-0B5A0B4707EE}"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25513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C18FEE-94DC-45D5-90D8-0B5A0B4707EE}"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89606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8FEE-94DC-45D5-90D8-0B5A0B4707EE}"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9671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18FEE-94DC-45D5-90D8-0B5A0B4707EE}"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1286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18FEE-94DC-45D5-90D8-0B5A0B4707EE}"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29AE5-5C94-48D1-9437-0C3C0B6D7EB6}" type="slidenum">
              <a:rPr lang="en-US" smtClean="0"/>
              <a:t>‹#›</a:t>
            </a:fld>
            <a:endParaRPr lang="en-US"/>
          </a:p>
        </p:txBody>
      </p:sp>
    </p:spTree>
    <p:extLst>
      <p:ext uri="{BB962C8B-B14F-4D97-AF65-F5344CB8AC3E}">
        <p14:creationId xmlns:p14="http://schemas.microsoft.com/office/powerpoint/2010/main" val="282361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18FEE-94DC-45D5-90D8-0B5A0B4707EE}" type="datetimeFigureOut">
              <a:rPr lang="en-US" smtClean="0"/>
              <a:t>6/27/2017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29AE5-5C94-48D1-9437-0C3C0B6D7EB6}" type="slidenum">
              <a:rPr lang="en-US" smtClean="0"/>
              <a:t>‹#›</a:t>
            </a:fld>
            <a:endParaRPr lang="en-US"/>
          </a:p>
        </p:txBody>
      </p:sp>
    </p:spTree>
    <p:extLst>
      <p:ext uri="{BB962C8B-B14F-4D97-AF65-F5344CB8AC3E}">
        <p14:creationId xmlns:p14="http://schemas.microsoft.com/office/powerpoint/2010/main" val="225422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smtClean="0"/>
              <a:t>SEPIO: A Semantic Model for the Integration and Analysis of Scientific Claims</a:t>
            </a:r>
            <a:br>
              <a:rPr lang="en-US" dirty="0" smtClean="0"/>
            </a:br>
            <a:endParaRPr lang="en-US" dirty="0"/>
          </a:p>
        </p:txBody>
      </p:sp>
      <p:sp>
        <p:nvSpPr>
          <p:cNvPr id="3" name="Subtitle 2"/>
          <p:cNvSpPr>
            <a:spLocks noGrp="1"/>
          </p:cNvSpPr>
          <p:nvPr>
            <p:ph type="subTitle" idx="1"/>
          </p:nvPr>
        </p:nvSpPr>
        <p:spPr/>
        <p:txBody>
          <a:bodyPr/>
          <a:lstStyle/>
          <a:p>
            <a:r>
              <a:rPr lang="en-US" dirty="0" smtClean="0"/>
              <a:t>Matthew Brush</a:t>
            </a:r>
            <a:endParaRPr lang="en-US" dirty="0"/>
          </a:p>
        </p:txBody>
      </p:sp>
    </p:spTree>
    <p:extLst>
      <p:ext uri="{BB962C8B-B14F-4D97-AF65-F5344CB8AC3E}">
        <p14:creationId xmlns:p14="http://schemas.microsoft.com/office/powerpoint/2010/main" val="3811858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dirty="0" smtClean="0"/>
              <a:t>SEPIO Framework</a:t>
            </a:r>
            <a:endParaRPr lang="en-US" sz="4800" dirty="0"/>
          </a:p>
        </p:txBody>
      </p:sp>
      <p:sp>
        <p:nvSpPr>
          <p:cNvPr id="3" name="Content Placeholder 2"/>
          <p:cNvSpPr>
            <a:spLocks noGrp="1"/>
          </p:cNvSpPr>
          <p:nvPr>
            <p:ph idx="1"/>
          </p:nvPr>
        </p:nvSpPr>
        <p:spPr>
          <a:xfrm>
            <a:off x="533400" y="2133600"/>
            <a:ext cx="8229600" cy="1295400"/>
          </a:xfrm>
        </p:spPr>
        <p:txBody>
          <a:bodyPr>
            <a:noAutofit/>
          </a:bodyPr>
          <a:lstStyle/>
          <a:p>
            <a:pPr marL="0" indent="0" algn="ctr">
              <a:buNone/>
            </a:pPr>
            <a:r>
              <a:rPr lang="en-US" sz="4400" b="1" baseline="0" dirty="0" smtClean="0"/>
              <a:t>I. SEPIO Ontology and Data Model</a:t>
            </a:r>
            <a:endParaRPr lang="en-US" sz="4000" b="1" dirty="0"/>
          </a:p>
        </p:txBody>
      </p:sp>
      <p:sp>
        <p:nvSpPr>
          <p:cNvPr id="4" name="Rectangle 3"/>
          <p:cNvSpPr/>
          <p:nvPr/>
        </p:nvSpPr>
        <p:spPr>
          <a:xfrm>
            <a:off x="1066800" y="2971800"/>
            <a:ext cx="7010400" cy="1384995"/>
          </a:xfrm>
          <a:prstGeom prst="rect">
            <a:avLst/>
          </a:prstGeom>
        </p:spPr>
        <p:txBody>
          <a:bodyPr wrap="square">
            <a:spAutoFit/>
          </a:bodyPr>
          <a:lstStyle/>
          <a:p>
            <a:pPr algn="ctr">
              <a:spcBef>
                <a:spcPts val="1800"/>
              </a:spcBef>
            </a:pPr>
            <a:r>
              <a:rPr lang="en-US" sz="2800" dirty="0" smtClean="0"/>
              <a:t>A </a:t>
            </a:r>
            <a:r>
              <a:rPr lang="en-US" sz="2800" baseline="0" dirty="0" smtClean="0"/>
              <a:t>domain-agnostic</a:t>
            </a:r>
            <a:r>
              <a:rPr lang="en-US" sz="2800" dirty="0" smtClean="0"/>
              <a:t>, </a:t>
            </a:r>
            <a:r>
              <a:rPr lang="en-US" sz="2800" baseline="0" dirty="0" smtClean="0"/>
              <a:t>extensible, semantic data model that can capture key perspectives on evidence and provenance </a:t>
            </a:r>
            <a:r>
              <a:rPr lang="en-US" sz="2800" dirty="0"/>
              <a:t>i</a:t>
            </a:r>
            <a:r>
              <a:rPr lang="en-US" sz="2800" baseline="0" dirty="0" smtClean="0"/>
              <a:t>nformation</a:t>
            </a:r>
            <a:endParaRPr lang="en-US" sz="2800" baseline="0" dirty="0" smtClean="0"/>
          </a:p>
        </p:txBody>
      </p:sp>
    </p:spTree>
    <p:extLst>
      <p:ext uri="{BB962C8B-B14F-4D97-AF65-F5344CB8AC3E}">
        <p14:creationId xmlns:p14="http://schemas.microsoft.com/office/powerpoint/2010/main" val="792810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r>
              <a:rPr lang="en-US" dirty="0" smtClean="0"/>
              <a:t>SEPIO Core Concepts and  Relationships</a:t>
            </a:r>
            <a:endParaRPr lang="en-US" dirty="0"/>
          </a:p>
        </p:txBody>
      </p:sp>
      <p:sp>
        <p:nvSpPr>
          <p:cNvPr id="3" name="Content Placeholder 2"/>
          <p:cNvSpPr>
            <a:spLocks noGrp="1"/>
          </p:cNvSpPr>
          <p:nvPr>
            <p:ph idx="1"/>
          </p:nvPr>
        </p:nvSpPr>
        <p:spPr/>
        <p:txBody>
          <a:bodyPr/>
          <a:lstStyle/>
          <a:p>
            <a:endParaRPr lang="en-US"/>
          </a:p>
        </p:txBody>
      </p:sp>
      <p:pic>
        <p:nvPicPr>
          <p:cNvPr id="5122" name="Picture 2" descr="C:\Users\brushm\AppData\Roaming\PixelMetrics\CaptureWiz\Tem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0" y="1021774"/>
            <a:ext cx="9048750" cy="57531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00800" y="5791200"/>
            <a:ext cx="2061004" cy="707886"/>
          </a:xfrm>
          <a:prstGeom prst="rect">
            <a:avLst/>
          </a:prstGeom>
          <a:gradFill>
            <a:gsLst>
              <a:gs pos="0">
                <a:srgbClr val="BEBEBE">
                  <a:alpha val="72549"/>
                </a:srgbClr>
              </a:gs>
              <a:gs pos="100000">
                <a:srgbClr val="E6E6E6"/>
              </a:gs>
            </a:gsLst>
            <a:lin ang="5400000" scaled="0"/>
          </a:gradFill>
          <a:effectLst>
            <a:outerShdw blurRad="50800" dist="38100" dir="2700000" algn="tl" rotWithShape="0">
              <a:prstClr val="black">
                <a:alpha val="40000"/>
              </a:prstClr>
            </a:outerShdw>
          </a:effectLst>
        </p:spPr>
        <p:txBody>
          <a:bodyPr wrap="square">
            <a:spAutoFit/>
          </a:bodyPr>
          <a:lstStyle/>
          <a:p>
            <a:pPr algn="ctr">
              <a:lnSpc>
                <a:spcPts val="1600"/>
              </a:lnSpc>
            </a:pPr>
            <a:r>
              <a:rPr lang="en-US" sz="1500" dirty="0"/>
              <a:t>A single piece of information </a:t>
            </a:r>
            <a:r>
              <a:rPr lang="en-US" sz="1500" dirty="0" smtClean="0"/>
              <a:t>used </a:t>
            </a:r>
            <a:r>
              <a:rPr lang="en-US" sz="1500" dirty="0"/>
              <a:t>as evidence</a:t>
            </a:r>
          </a:p>
        </p:txBody>
      </p:sp>
      <p:sp>
        <p:nvSpPr>
          <p:cNvPr id="8" name="Rectangle 7"/>
          <p:cNvSpPr/>
          <p:nvPr/>
        </p:nvSpPr>
        <p:spPr>
          <a:xfrm>
            <a:off x="6553200" y="1314430"/>
            <a:ext cx="2254963" cy="913070"/>
          </a:xfrm>
          <a:prstGeom prst="rect">
            <a:avLst/>
          </a:prstGeom>
          <a:gradFill>
            <a:gsLst>
              <a:gs pos="0">
                <a:srgbClr val="BEBEBE">
                  <a:alpha val="72549"/>
                </a:srgbClr>
              </a:gs>
              <a:gs pos="100000">
                <a:srgbClr val="E6E6E6"/>
              </a:gs>
            </a:gsLst>
            <a:lin ang="5400000" scaled="0"/>
          </a:gradFill>
          <a:effectLst>
            <a:outerShdw blurRad="50800" dist="38100" dir="2700000" algn="tl" rotWithShape="0">
              <a:prstClr val="black">
                <a:alpha val="40000"/>
              </a:prstClr>
            </a:outerShdw>
          </a:effectLst>
        </p:spPr>
        <p:txBody>
          <a:bodyPr wrap="square">
            <a:spAutoFit/>
          </a:bodyPr>
          <a:lstStyle/>
          <a:p>
            <a:pPr algn="ctr">
              <a:lnSpc>
                <a:spcPts val="1600"/>
              </a:lnSpc>
            </a:pPr>
            <a:r>
              <a:rPr lang="en-US" sz="1500" dirty="0" smtClean="0"/>
              <a:t>(aka ‘Claim’) A </a:t>
            </a:r>
            <a:r>
              <a:rPr lang="en-US" sz="1500" dirty="0"/>
              <a:t>statement of purported truth, as made by a particular </a:t>
            </a:r>
            <a:r>
              <a:rPr lang="en-US" sz="1500" dirty="0" smtClean="0"/>
              <a:t>agent on a particular occasion  </a:t>
            </a:r>
          </a:p>
        </p:txBody>
      </p:sp>
      <p:sp>
        <p:nvSpPr>
          <p:cNvPr id="9" name="Rectangle 8"/>
          <p:cNvSpPr/>
          <p:nvPr/>
        </p:nvSpPr>
        <p:spPr>
          <a:xfrm>
            <a:off x="6553200" y="2743200"/>
            <a:ext cx="2164066" cy="913070"/>
          </a:xfrm>
          <a:prstGeom prst="rect">
            <a:avLst/>
          </a:prstGeom>
          <a:gradFill>
            <a:gsLst>
              <a:gs pos="0">
                <a:srgbClr val="BEBEBE">
                  <a:alpha val="72549"/>
                </a:srgbClr>
              </a:gs>
              <a:gs pos="100000">
                <a:srgbClr val="E6E6E6"/>
              </a:gs>
            </a:gsLst>
            <a:lin ang="5400000" scaled="0"/>
          </a:gradFill>
          <a:effectLst>
            <a:outerShdw blurRad="50800" dist="38100" dir="2700000" algn="tl" rotWithShape="0">
              <a:prstClr val="black">
                <a:alpha val="40000"/>
              </a:prstClr>
            </a:outerShdw>
          </a:effectLst>
        </p:spPr>
        <p:txBody>
          <a:bodyPr wrap="square">
            <a:spAutoFit/>
          </a:bodyPr>
          <a:lstStyle/>
          <a:p>
            <a:pPr algn="ctr">
              <a:lnSpc>
                <a:spcPts val="1600"/>
              </a:lnSpc>
            </a:pPr>
            <a:r>
              <a:rPr lang="en-US" sz="1500" dirty="0" smtClean="0"/>
              <a:t>An independent and meaningful argument for or against a particular proposition.</a:t>
            </a:r>
            <a:endParaRPr lang="en-US" sz="1500" dirty="0"/>
          </a:p>
        </p:txBody>
      </p:sp>
      <p:cxnSp>
        <p:nvCxnSpPr>
          <p:cNvPr id="11" name="Straight Connector 10"/>
          <p:cNvCxnSpPr>
            <a:endCxn id="9" idx="1"/>
          </p:cNvCxnSpPr>
          <p:nvPr/>
        </p:nvCxnSpPr>
        <p:spPr>
          <a:xfrm flipV="1">
            <a:off x="5767971" y="3199735"/>
            <a:ext cx="785229" cy="153065"/>
          </a:xfrm>
          <a:prstGeom prst="line">
            <a:avLst/>
          </a:prstGeom>
          <a:ln w="28575">
            <a:solidFill>
              <a:srgbClr val="A7A7A7"/>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9800" y="5410200"/>
            <a:ext cx="381000" cy="381000"/>
          </a:xfrm>
          <a:prstGeom prst="line">
            <a:avLst/>
          </a:prstGeom>
          <a:ln w="28575">
            <a:solidFill>
              <a:srgbClr val="A7A7A7"/>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8" idx="1"/>
          </p:cNvCxnSpPr>
          <p:nvPr/>
        </p:nvCxnSpPr>
        <p:spPr>
          <a:xfrm>
            <a:off x="5767971" y="1770965"/>
            <a:ext cx="785229" cy="0"/>
          </a:xfrm>
          <a:prstGeom prst="line">
            <a:avLst/>
          </a:prstGeom>
          <a:ln w="28575">
            <a:solidFill>
              <a:srgbClr val="A7A7A7"/>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1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rushm\AppData\Roaming\PixelMetrics\CaptureWiz\Tem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866774"/>
            <a:ext cx="7258050" cy="583882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228600" y="0"/>
            <a:ext cx="8686800" cy="1143000"/>
          </a:xfrm>
        </p:spPr>
        <p:txBody>
          <a:bodyPr>
            <a:normAutofit fontScale="90000"/>
          </a:bodyPr>
          <a:lstStyle/>
          <a:p>
            <a:r>
              <a:rPr lang="en-US" dirty="0" smtClean="0"/>
              <a:t>SEPIO Core Concepts and  Relationships</a:t>
            </a:r>
            <a:endParaRPr lang="en-US" dirty="0"/>
          </a:p>
        </p:txBody>
      </p:sp>
    </p:spTree>
    <p:extLst>
      <p:ext uri="{BB962C8B-B14F-4D97-AF65-F5344CB8AC3E}">
        <p14:creationId xmlns:p14="http://schemas.microsoft.com/office/powerpoint/2010/main" val="159319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Autofit/>
          </a:bodyPr>
          <a:lstStyle/>
          <a:p>
            <a:r>
              <a:rPr lang="en-US" sz="3600" dirty="0" smtClean="0"/>
              <a:t>SEPIO Organizes </a:t>
            </a:r>
            <a:r>
              <a:rPr lang="en-US" sz="3600" dirty="0" smtClean="0">
                <a:solidFill>
                  <a:srgbClr val="FF0000"/>
                </a:solidFill>
              </a:rPr>
              <a:t>Evidence</a:t>
            </a:r>
            <a:r>
              <a:rPr lang="en-US" sz="3600" dirty="0" smtClean="0"/>
              <a:t> at Different Levels</a:t>
            </a:r>
            <a:endParaRPr lang="en-US" sz="3600" dirty="0"/>
          </a:p>
        </p:txBody>
      </p:sp>
      <p:pic>
        <p:nvPicPr>
          <p:cNvPr id="6148" name="Picture 4" descr="C:\Users\brushm\AppData\Roaming\PixelMetrics\CaptureWiz\Tem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315200" cy="570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34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brushm\AppData\Roaming\PixelMetrics\CaptureWiz\Tem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08" y="1653989"/>
            <a:ext cx="6807934" cy="39986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0"/>
            <a:ext cx="8229600" cy="1143000"/>
          </a:xfrm>
        </p:spPr>
        <p:txBody>
          <a:bodyPr>
            <a:normAutofit/>
          </a:bodyPr>
          <a:lstStyle/>
          <a:p>
            <a:r>
              <a:rPr lang="en-US" dirty="0" smtClean="0"/>
              <a:t>SEPIO “Evidence Graphs”</a:t>
            </a:r>
            <a:endParaRPr lang="en-US" dirty="0"/>
          </a:p>
        </p:txBody>
      </p:sp>
      <p:sp>
        <p:nvSpPr>
          <p:cNvPr id="6" name="TextBox 5"/>
          <p:cNvSpPr txBox="1"/>
          <p:nvPr/>
        </p:nvSpPr>
        <p:spPr>
          <a:xfrm>
            <a:off x="6629400" y="5866528"/>
            <a:ext cx="1524000" cy="646331"/>
          </a:xfrm>
          <a:prstGeom prst="rect">
            <a:avLst/>
          </a:prstGeom>
          <a:solidFill>
            <a:srgbClr val="C5D9F1"/>
          </a:solidFill>
          <a:effectLst>
            <a:outerShdw blurRad="88900" dist="76200" dir="2700000" sx="105000" sy="105000" algn="tl" rotWithShape="0">
              <a:prstClr val="black">
                <a:alpha val="42000"/>
              </a:prstClr>
            </a:outerShdw>
          </a:effectLst>
        </p:spPr>
        <p:txBody>
          <a:bodyPr wrap="square" rtlCol="0">
            <a:spAutoFit/>
          </a:bodyPr>
          <a:lstStyle/>
          <a:p>
            <a:pPr algn="ctr"/>
            <a:r>
              <a:rPr lang="en-US" dirty="0" smtClean="0">
                <a:solidFill>
                  <a:schemeClr val="accent6">
                    <a:lumMod val="75000"/>
                  </a:schemeClr>
                </a:solidFill>
                <a:latin typeface="Arial Rounded MT Bold" panose="020F0704030504030204" pitchFamily="34" charset="0"/>
              </a:rPr>
              <a:t>literature </a:t>
            </a:r>
          </a:p>
          <a:p>
            <a:pPr algn="ctr"/>
            <a:r>
              <a:rPr lang="en-US" dirty="0" smtClean="0">
                <a:solidFill>
                  <a:schemeClr val="accent6">
                    <a:lumMod val="75000"/>
                  </a:schemeClr>
                </a:solidFill>
                <a:latin typeface="Arial Rounded MT Bold" panose="020F0704030504030204" pitchFamily="34" charset="0"/>
              </a:rPr>
              <a:t>citation</a:t>
            </a:r>
            <a:endParaRPr lang="en-US" dirty="0">
              <a:solidFill>
                <a:schemeClr val="accent6">
                  <a:lumMod val="75000"/>
                </a:schemeClr>
              </a:solidFill>
              <a:latin typeface="Arial Rounded MT Bold" panose="020F0704030504030204" pitchFamily="34" charset="0"/>
            </a:endParaRPr>
          </a:p>
        </p:txBody>
      </p:sp>
      <p:sp>
        <p:nvSpPr>
          <p:cNvPr id="7" name="TextBox 6"/>
          <p:cNvSpPr txBox="1"/>
          <p:nvPr/>
        </p:nvSpPr>
        <p:spPr>
          <a:xfrm>
            <a:off x="6826483" y="3275728"/>
            <a:ext cx="1201611"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evidence</a:t>
            </a:r>
          </a:p>
          <a:p>
            <a:pPr algn="ctr"/>
            <a:r>
              <a:rPr lang="en-US" dirty="0" smtClean="0">
                <a:solidFill>
                  <a:schemeClr val="accent6">
                    <a:lumMod val="75000"/>
                  </a:schemeClr>
                </a:solidFill>
                <a:latin typeface="Arial Rounded MT Bold" panose="020F0704030504030204" pitchFamily="34" charset="0"/>
              </a:rPr>
              <a:t>codes</a:t>
            </a:r>
            <a:endParaRPr lang="en-US" dirty="0">
              <a:solidFill>
                <a:schemeClr val="accent6">
                  <a:lumMod val="75000"/>
                </a:schemeClr>
              </a:solidFill>
              <a:latin typeface="Arial Rounded MT Bold" panose="020F0704030504030204" pitchFamily="34" charset="0"/>
            </a:endParaRPr>
          </a:p>
        </p:txBody>
      </p:sp>
      <p:sp>
        <p:nvSpPr>
          <p:cNvPr id="9" name="TextBox 8"/>
          <p:cNvSpPr txBox="1"/>
          <p:nvPr/>
        </p:nvSpPr>
        <p:spPr>
          <a:xfrm>
            <a:off x="732162" y="5859779"/>
            <a:ext cx="2093715"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agent, date, </a:t>
            </a:r>
          </a:p>
          <a:p>
            <a:pPr algn="ctr"/>
            <a:r>
              <a:rPr lang="en-US" dirty="0" smtClean="0">
                <a:solidFill>
                  <a:schemeClr val="accent6">
                    <a:lumMod val="75000"/>
                  </a:schemeClr>
                </a:solidFill>
                <a:latin typeface="Arial Rounded MT Bold" panose="020F0704030504030204" pitchFamily="34" charset="0"/>
              </a:rPr>
              <a:t>tools, techniques</a:t>
            </a:r>
          </a:p>
        </p:txBody>
      </p:sp>
      <p:cxnSp>
        <p:nvCxnSpPr>
          <p:cNvPr id="10" name="Straight Arrow Connector 9"/>
          <p:cNvCxnSpPr>
            <a:stCxn id="7" idx="1"/>
          </p:cNvCxnSpPr>
          <p:nvPr/>
        </p:nvCxnSpPr>
        <p:spPr>
          <a:xfrm flipH="1">
            <a:off x="4876800" y="3598894"/>
            <a:ext cx="1949683" cy="53098"/>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7391400" y="5508812"/>
            <a:ext cx="0" cy="357716"/>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407406" y="5625212"/>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837104" y="5508812"/>
            <a:ext cx="2" cy="348873"/>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457200" y="914400"/>
            <a:ext cx="8303551"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t>Location of common forms of E/P metadata in a SEPIO graph</a:t>
            </a:r>
            <a:endParaRPr lang="en-US" sz="2400" dirty="0"/>
          </a:p>
        </p:txBody>
      </p:sp>
      <p:sp>
        <p:nvSpPr>
          <p:cNvPr id="38" name="TextBox 37"/>
          <p:cNvSpPr txBox="1"/>
          <p:nvPr/>
        </p:nvSpPr>
        <p:spPr>
          <a:xfrm>
            <a:off x="3438116" y="5879975"/>
            <a:ext cx="1968424"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research data, </a:t>
            </a:r>
          </a:p>
          <a:p>
            <a:pPr algn="ctr"/>
            <a:r>
              <a:rPr lang="en-US" dirty="0" smtClean="0">
                <a:solidFill>
                  <a:schemeClr val="accent6">
                    <a:lumMod val="75000"/>
                  </a:schemeClr>
                </a:solidFill>
                <a:latin typeface="Arial Rounded MT Bold" panose="020F0704030504030204" pitchFamily="34" charset="0"/>
              </a:rPr>
              <a:t>prior assertions</a:t>
            </a:r>
            <a:endParaRPr lang="en-US" dirty="0">
              <a:solidFill>
                <a:schemeClr val="accent6">
                  <a:lumMod val="75000"/>
                </a:schemeClr>
              </a:solidFill>
              <a:latin typeface="Arial Rounded MT Bold" panose="020F0704030504030204" pitchFamily="34" charset="0"/>
            </a:endParaRPr>
          </a:p>
        </p:txBody>
      </p:sp>
      <p:sp>
        <p:nvSpPr>
          <p:cNvPr id="45" name="TextBox 44"/>
          <p:cNvSpPr txBox="1"/>
          <p:nvPr/>
        </p:nvSpPr>
        <p:spPr>
          <a:xfrm>
            <a:off x="203098" y="1600200"/>
            <a:ext cx="3393878" cy="923330"/>
          </a:xfrm>
          <a:prstGeom prst="rect">
            <a:avLst/>
          </a:prstGeom>
          <a:noFill/>
        </p:spPr>
        <p:txBody>
          <a:bodyPr wrap="none" rtlCol="0">
            <a:spAutoFit/>
          </a:bodyPr>
          <a:lstStyle/>
          <a:p>
            <a:pPr algn="ctr">
              <a:lnSpc>
                <a:spcPts val="1600"/>
              </a:lnSpc>
            </a:pPr>
            <a:r>
              <a:rPr lang="en-US" sz="1600" b="1" dirty="0" smtClean="0">
                <a:solidFill>
                  <a:schemeClr val="accent6">
                    <a:lumMod val="75000"/>
                  </a:schemeClr>
                </a:solidFill>
                <a:latin typeface="Courier New" panose="02070309020205020404" pitchFamily="49" charset="0"/>
                <a:cs typeface="Courier New" panose="02070309020205020404" pitchFamily="49" charset="0"/>
              </a:rPr>
              <a:t>“BRAF V600E correlates </a:t>
            </a:r>
          </a:p>
          <a:p>
            <a:pPr algn="ctr">
              <a:lnSpc>
                <a:spcPts val="1600"/>
              </a:lnSpc>
            </a:pPr>
            <a:r>
              <a:rPr lang="en-US" sz="1600" b="1" dirty="0" smtClean="0">
                <a:solidFill>
                  <a:schemeClr val="accent6">
                    <a:lumMod val="75000"/>
                  </a:schemeClr>
                </a:solidFill>
                <a:latin typeface="Courier New" panose="02070309020205020404" pitchFamily="49" charset="0"/>
                <a:cs typeface="Courier New" panose="02070309020205020404" pitchFamily="49" charset="0"/>
              </a:rPr>
              <a:t>with sensitivity of </a:t>
            </a:r>
          </a:p>
          <a:p>
            <a:pPr algn="ctr">
              <a:lnSpc>
                <a:spcPts val="1600"/>
              </a:lnSpc>
            </a:pPr>
            <a:r>
              <a:rPr lang="en-US" sz="1600" b="1" dirty="0" smtClean="0">
                <a:solidFill>
                  <a:schemeClr val="accent6">
                    <a:lumMod val="75000"/>
                  </a:schemeClr>
                </a:solidFill>
                <a:latin typeface="Courier New" panose="02070309020205020404" pitchFamily="49" charset="0"/>
                <a:cs typeface="Courier New" panose="02070309020205020404" pitchFamily="49" charset="0"/>
              </a:rPr>
              <a:t>Colorectal Cancer to </a:t>
            </a:r>
          </a:p>
          <a:p>
            <a:pPr algn="ctr">
              <a:lnSpc>
                <a:spcPts val="1600"/>
              </a:lnSpc>
            </a:pPr>
            <a:r>
              <a:rPr lang="en-US" sz="1600" b="1" dirty="0" err="1" smtClean="0">
                <a:solidFill>
                  <a:schemeClr val="accent6">
                    <a:lumMod val="75000"/>
                  </a:schemeClr>
                </a:solidFill>
                <a:latin typeface="Courier New" panose="02070309020205020404" pitchFamily="49" charset="0"/>
                <a:cs typeface="Courier New" panose="02070309020205020404" pitchFamily="49" charset="0"/>
              </a:rPr>
              <a:t>Vemurafenib</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 + </a:t>
            </a:r>
            <a:r>
              <a:rPr lang="en-US" sz="1600" b="1" dirty="0" err="1" smtClean="0">
                <a:solidFill>
                  <a:schemeClr val="accent6">
                    <a:lumMod val="75000"/>
                  </a:schemeClr>
                </a:solidFill>
                <a:latin typeface="Courier New" panose="02070309020205020404" pitchFamily="49" charset="0"/>
                <a:cs typeface="Courier New" panose="02070309020205020404" pitchFamily="49" charset="0"/>
              </a:rPr>
              <a:t>Panitumumab</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a:t>
            </a:r>
            <a:endParaRPr lang="en-US" sz="160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18" name="TextBox 17"/>
          <p:cNvSpPr txBox="1"/>
          <p:nvPr/>
        </p:nvSpPr>
        <p:spPr>
          <a:xfrm>
            <a:off x="6917937" y="1738699"/>
            <a:ext cx="946926"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agent, </a:t>
            </a:r>
          </a:p>
          <a:p>
            <a:pPr algn="ctr"/>
            <a:r>
              <a:rPr lang="en-US" dirty="0" smtClean="0">
                <a:solidFill>
                  <a:schemeClr val="accent6">
                    <a:lumMod val="75000"/>
                  </a:schemeClr>
                </a:solidFill>
                <a:latin typeface="Arial Rounded MT Bold" panose="020F0704030504030204" pitchFamily="34" charset="0"/>
              </a:rPr>
              <a:t>date</a:t>
            </a:r>
            <a:endParaRPr lang="en-US" dirty="0">
              <a:solidFill>
                <a:schemeClr val="accent6">
                  <a:lumMod val="75000"/>
                </a:schemeClr>
              </a:solidFill>
              <a:latin typeface="Arial Rounded MT Bold" panose="020F0704030504030204" pitchFamily="34" charset="0"/>
            </a:endParaRPr>
          </a:p>
        </p:txBody>
      </p:sp>
      <p:cxnSp>
        <p:nvCxnSpPr>
          <p:cNvPr id="19" name="Straight Arrow Connector 18"/>
          <p:cNvCxnSpPr/>
          <p:nvPr/>
        </p:nvCxnSpPr>
        <p:spPr>
          <a:xfrm flipH="1">
            <a:off x="4876800" y="2057400"/>
            <a:ext cx="2008095" cy="0"/>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578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SEPIO v GO-CAM Evidence Models</a:t>
            </a:r>
            <a:endParaRPr lang="en-US" dirty="0"/>
          </a:p>
        </p:txBody>
      </p:sp>
      <p:sp>
        <p:nvSpPr>
          <p:cNvPr id="4" name="TextBox 3"/>
          <p:cNvSpPr txBox="1"/>
          <p:nvPr/>
        </p:nvSpPr>
        <p:spPr>
          <a:xfrm>
            <a:off x="69012" y="5847454"/>
            <a:ext cx="9067800" cy="830997"/>
          </a:xfrm>
          <a:prstGeom prst="rect">
            <a:avLst/>
          </a:prstGeom>
          <a:noFill/>
        </p:spPr>
        <p:txBody>
          <a:bodyPr wrap="square" rtlCol="0">
            <a:spAutoFit/>
          </a:bodyPr>
          <a:lstStyle/>
          <a:p>
            <a:pPr algn="ctr"/>
            <a:r>
              <a:rPr lang="en-US" sz="2400" dirty="0" smtClean="0"/>
              <a:t>Similar core structure, but SEPIO more explicit about nature of the evidence object, and allows captures richer context of evidence items</a:t>
            </a:r>
            <a:endParaRPr lang="en-US" sz="2400" dirty="0"/>
          </a:p>
        </p:txBody>
      </p:sp>
      <p:pic>
        <p:nvPicPr>
          <p:cNvPr id="8196" name="Picture 4" descr="C:\Users\brushm\AppData\Roaming\PixelMetrics\CaptureWiz\Temp\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39676"/>
            <a:ext cx="7619905" cy="477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1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brushm\AppData\Roaming\PixelMetrics\CaptureWiz\Tem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08" y="1618130"/>
            <a:ext cx="6807934" cy="39986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0"/>
            <a:ext cx="8229600" cy="1143000"/>
          </a:xfrm>
        </p:spPr>
        <p:txBody>
          <a:bodyPr>
            <a:normAutofit/>
          </a:bodyPr>
          <a:lstStyle/>
          <a:p>
            <a:r>
              <a:rPr lang="en-US" dirty="0" smtClean="0"/>
              <a:t>SEPIO Evidence Graphs</a:t>
            </a:r>
            <a:endParaRPr lang="en-US" dirty="0"/>
          </a:p>
        </p:txBody>
      </p:sp>
      <p:sp>
        <p:nvSpPr>
          <p:cNvPr id="16" name="TextBox 15"/>
          <p:cNvSpPr txBox="1"/>
          <p:nvPr/>
        </p:nvSpPr>
        <p:spPr>
          <a:xfrm>
            <a:off x="6629400" y="5830669"/>
            <a:ext cx="1524000" cy="646331"/>
          </a:xfrm>
          <a:prstGeom prst="rect">
            <a:avLst/>
          </a:prstGeom>
          <a:solidFill>
            <a:srgbClr val="C5D9F1"/>
          </a:solidFill>
          <a:effectLst>
            <a:outerShdw blurRad="88900" dist="76200" dir="2700000" sx="105000" sy="105000" algn="tl" rotWithShape="0">
              <a:prstClr val="black">
                <a:alpha val="42000"/>
              </a:prstClr>
            </a:outerShdw>
          </a:effectLst>
        </p:spPr>
        <p:txBody>
          <a:bodyPr wrap="square" rtlCol="0">
            <a:spAutoFit/>
          </a:bodyPr>
          <a:lstStyle/>
          <a:p>
            <a:pPr algn="ctr"/>
            <a:r>
              <a:rPr lang="en-US" dirty="0" smtClean="0">
                <a:solidFill>
                  <a:schemeClr val="accent6">
                    <a:lumMod val="75000"/>
                  </a:schemeClr>
                </a:solidFill>
                <a:latin typeface="Arial Rounded MT Bold" panose="020F0704030504030204" pitchFamily="34" charset="0"/>
              </a:rPr>
              <a:t>PMID:</a:t>
            </a:r>
          </a:p>
          <a:p>
            <a:pPr algn="ctr"/>
            <a:r>
              <a:rPr lang="en-US" dirty="0" smtClean="0">
                <a:solidFill>
                  <a:schemeClr val="accent6">
                    <a:lumMod val="75000"/>
                  </a:schemeClr>
                </a:solidFill>
                <a:latin typeface="Arial Rounded MT Bold" panose="020F0704030504030204" pitchFamily="34" charset="0"/>
              </a:rPr>
              <a:t>12588855</a:t>
            </a:r>
            <a:endParaRPr lang="en-US" dirty="0">
              <a:solidFill>
                <a:schemeClr val="accent6">
                  <a:lumMod val="75000"/>
                </a:schemeClr>
              </a:solidFill>
              <a:latin typeface="Arial Rounded MT Bold" panose="020F0704030504030204" pitchFamily="34" charset="0"/>
            </a:endParaRPr>
          </a:p>
        </p:txBody>
      </p:sp>
      <p:sp>
        <p:nvSpPr>
          <p:cNvPr id="20" name="TextBox 19"/>
          <p:cNvSpPr txBox="1"/>
          <p:nvPr/>
        </p:nvSpPr>
        <p:spPr>
          <a:xfrm>
            <a:off x="6562310" y="3239869"/>
            <a:ext cx="1729961" cy="369332"/>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ECO:0000059</a:t>
            </a:r>
            <a:endParaRPr lang="en-US" dirty="0">
              <a:solidFill>
                <a:schemeClr val="accent6">
                  <a:lumMod val="75000"/>
                </a:schemeClr>
              </a:solidFill>
              <a:latin typeface="Arial Rounded MT Bold" panose="020F0704030504030204" pitchFamily="34" charset="0"/>
            </a:endParaRPr>
          </a:p>
        </p:txBody>
      </p:sp>
      <p:cxnSp>
        <p:nvCxnSpPr>
          <p:cNvPr id="21" name="Straight Arrow Connector 20"/>
          <p:cNvCxnSpPr>
            <a:stCxn id="20" idx="1"/>
          </p:cNvCxnSpPr>
          <p:nvPr/>
        </p:nvCxnSpPr>
        <p:spPr>
          <a:xfrm flipH="1">
            <a:off x="4876810" y="3424535"/>
            <a:ext cx="1685500" cy="191598"/>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407406" y="5589353"/>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09083" y="5844116"/>
            <a:ext cx="2426498"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Figure </a:t>
            </a:r>
            <a:r>
              <a:rPr lang="en-US" dirty="0">
                <a:solidFill>
                  <a:schemeClr val="accent6">
                    <a:lumMod val="75000"/>
                  </a:schemeClr>
                </a:solidFill>
                <a:latin typeface="Arial Rounded MT Bold" panose="020F0704030504030204" pitchFamily="34" charset="0"/>
              </a:rPr>
              <a:t>7</a:t>
            </a:r>
            <a:r>
              <a:rPr lang="en-US" dirty="0" smtClean="0">
                <a:solidFill>
                  <a:schemeClr val="accent6">
                    <a:lumMod val="75000"/>
                  </a:schemeClr>
                </a:solidFill>
                <a:latin typeface="Arial Rounded MT Bold" panose="020F0704030504030204" pitchFamily="34" charset="0"/>
              </a:rPr>
              <a:t>, Hammond </a:t>
            </a:r>
          </a:p>
          <a:p>
            <a:pPr algn="ctr"/>
            <a:r>
              <a:rPr lang="en-US" dirty="0" smtClean="0">
                <a:solidFill>
                  <a:schemeClr val="accent6">
                    <a:lumMod val="75000"/>
                  </a:schemeClr>
                </a:solidFill>
                <a:latin typeface="Arial Rounded MT Bold" panose="020F0704030504030204" pitchFamily="34" charset="0"/>
              </a:rPr>
              <a:t>et al 2003</a:t>
            </a:r>
            <a:endParaRPr lang="en-US" dirty="0">
              <a:solidFill>
                <a:schemeClr val="accent6">
                  <a:lumMod val="75000"/>
                </a:schemeClr>
              </a:solidFill>
              <a:latin typeface="Arial Rounded MT Bold" panose="020F0704030504030204" pitchFamily="34" charset="0"/>
            </a:endParaRPr>
          </a:p>
        </p:txBody>
      </p:sp>
      <p:cxnSp>
        <p:nvCxnSpPr>
          <p:cNvPr id="24" name="Straight Arrow Connector 23"/>
          <p:cNvCxnSpPr/>
          <p:nvPr/>
        </p:nvCxnSpPr>
        <p:spPr>
          <a:xfrm flipV="1">
            <a:off x="7391400" y="5472953"/>
            <a:ext cx="0" cy="357716"/>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030" y="1524000"/>
            <a:ext cx="3624710" cy="913070"/>
          </a:xfrm>
          <a:prstGeom prst="rect">
            <a:avLst/>
          </a:prstGeom>
          <a:noFill/>
        </p:spPr>
        <p:txBody>
          <a:bodyPr wrap="none" rtlCol="0">
            <a:spAutoFit/>
          </a:bodyPr>
          <a:lstStyle/>
          <a:p>
            <a:pPr algn="ctr">
              <a:lnSpc>
                <a:spcPts val="1600"/>
              </a:lnSpc>
            </a:pPr>
            <a:r>
              <a:rPr lang="en-US" sz="1200" b="1" dirty="0" smtClean="0">
                <a:solidFill>
                  <a:schemeClr val="accent6">
                    <a:lumMod val="75000"/>
                  </a:schemeClr>
                </a:solidFill>
                <a:latin typeface="Courier New" panose="02070309020205020404" pitchFamily="49" charset="0"/>
                <a:cs typeface="Courier New" panose="02070309020205020404" pitchFamily="49" charset="0"/>
              </a:rPr>
              <a:t>'ndr2&lt;tf219&gt;/ndr2&lt;tf219&gt;; </a:t>
            </a:r>
          </a:p>
          <a:p>
            <a:pPr algn="ctr">
              <a:lnSpc>
                <a:spcPts val="1600"/>
              </a:lnSpc>
            </a:pP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shha</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&lt;</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Df</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(Chr07)t4&gt;/</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shha</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&lt;</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Df</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(Chr07)t4&gt;</a:t>
            </a:r>
          </a:p>
          <a:p>
            <a:pPr algn="ctr">
              <a:lnSpc>
                <a:spcPts val="1600"/>
              </a:lnSpc>
            </a:pPr>
            <a:r>
              <a:rPr lang="en-US" sz="1200" b="1" i="1" dirty="0" err="1" smtClean="0">
                <a:solidFill>
                  <a:schemeClr val="accent6">
                    <a:lumMod val="75000"/>
                  </a:schemeClr>
                </a:solidFill>
                <a:latin typeface="Courier New" panose="02070309020205020404" pitchFamily="49" charset="0"/>
                <a:cs typeface="Courier New" panose="02070309020205020404" pitchFamily="49" charset="0"/>
              </a:rPr>
              <a:t>has_phenotype</a:t>
            </a:r>
            <a:endParaRPr lang="en-US" sz="1200" b="1" i="1" dirty="0" smtClean="0">
              <a:solidFill>
                <a:schemeClr val="accent6">
                  <a:lumMod val="75000"/>
                </a:schemeClr>
              </a:solidFill>
              <a:latin typeface="Courier New" panose="02070309020205020404" pitchFamily="49" charset="0"/>
              <a:cs typeface="Courier New" panose="02070309020205020404" pitchFamily="49" charset="0"/>
            </a:endParaRPr>
          </a:p>
          <a:p>
            <a:pPr algn="ctr">
              <a:lnSpc>
                <a:spcPts val="1600"/>
              </a:lnSpc>
            </a:pPr>
            <a:r>
              <a:rPr lang="en-US" sz="1200" b="1" dirty="0" smtClean="0">
                <a:solidFill>
                  <a:schemeClr val="accent6">
                    <a:lumMod val="75000"/>
                  </a:schemeClr>
                </a:solidFill>
                <a:latin typeface="Courier New" panose="02070309020205020404" pitchFamily="49" charset="0"/>
                <a:cs typeface="Courier New" panose="02070309020205020404" pitchFamily="49" charset="0"/>
              </a:rPr>
              <a:t>'abnormal(</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ly</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 decreased size otolith'</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26" name="Content Placeholder 2"/>
          <p:cNvSpPr txBox="1">
            <a:spLocks/>
          </p:cNvSpPr>
          <p:nvPr/>
        </p:nvSpPr>
        <p:spPr>
          <a:xfrm>
            <a:off x="457200" y="914400"/>
            <a:ext cx="8303551" cy="533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t>Example 1. ZFIN G2P: </a:t>
            </a:r>
            <a:r>
              <a:rPr lang="en-US" sz="2400" dirty="0" smtClean="0"/>
              <a:t>literature citation, ECO evidence code, figure</a:t>
            </a:r>
            <a:endParaRPr lang="en-US" sz="2400" dirty="0"/>
          </a:p>
        </p:txBody>
      </p:sp>
    </p:spTree>
    <p:extLst>
      <p:ext uri="{BB962C8B-B14F-4D97-AF65-F5344CB8AC3E}">
        <p14:creationId xmlns:p14="http://schemas.microsoft.com/office/powerpoint/2010/main" val="400901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C:\Users\brushm\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371599"/>
            <a:ext cx="7010401" cy="546369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SEPIO Evidence Graphs</a:t>
            </a:r>
            <a:endParaRPr lang="en-US" dirty="0"/>
          </a:p>
        </p:txBody>
      </p:sp>
      <p:sp>
        <p:nvSpPr>
          <p:cNvPr id="7" name="Content Placeholder 2"/>
          <p:cNvSpPr txBox="1">
            <a:spLocks/>
          </p:cNvSpPr>
          <p:nvPr/>
        </p:nvSpPr>
        <p:spPr>
          <a:xfrm>
            <a:off x="457200" y="914400"/>
            <a:ext cx="8303551" cy="533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t>Example 1. ZFIN G2P: </a:t>
            </a:r>
            <a:r>
              <a:rPr lang="en-US" sz="2400" dirty="0" smtClean="0"/>
              <a:t>literature citation, ECO evidence code, figure</a:t>
            </a:r>
            <a:endParaRPr lang="en-US" sz="2400" dirty="0"/>
          </a:p>
        </p:txBody>
      </p:sp>
    </p:spTree>
    <p:extLst>
      <p:ext uri="{BB962C8B-B14F-4D97-AF65-F5344CB8AC3E}">
        <p14:creationId xmlns:p14="http://schemas.microsoft.com/office/powerpoint/2010/main" val="499804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brushm\AppData\Roaming\PixelMetrics\CaptureWiz\Tem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08" y="1618130"/>
            <a:ext cx="6807934" cy="39986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0"/>
            <a:ext cx="8229600" cy="1143000"/>
          </a:xfrm>
        </p:spPr>
        <p:txBody>
          <a:bodyPr>
            <a:normAutofit/>
          </a:bodyPr>
          <a:lstStyle/>
          <a:p>
            <a:r>
              <a:rPr lang="en-US" dirty="0" smtClean="0"/>
              <a:t>SEPIO Evidence Graphs</a:t>
            </a:r>
            <a:endParaRPr lang="en-US" dirty="0"/>
          </a:p>
        </p:txBody>
      </p:sp>
      <p:cxnSp>
        <p:nvCxnSpPr>
          <p:cNvPr id="22" name="Straight Arrow Connector 21"/>
          <p:cNvCxnSpPr/>
          <p:nvPr/>
        </p:nvCxnSpPr>
        <p:spPr>
          <a:xfrm flipH="1" flipV="1">
            <a:off x="4407406" y="5589353"/>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47338" y="5844116"/>
            <a:ext cx="2350003"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measurement data,</a:t>
            </a:r>
          </a:p>
          <a:p>
            <a:pPr algn="ctr"/>
            <a:r>
              <a:rPr lang="en-US" dirty="0" smtClean="0">
                <a:solidFill>
                  <a:schemeClr val="accent6">
                    <a:lumMod val="75000"/>
                  </a:schemeClr>
                </a:solidFill>
                <a:latin typeface="Arial Rounded MT Bold" panose="020F0704030504030204" pitchFamily="34" charset="0"/>
              </a:rPr>
              <a:t>statistical scores</a:t>
            </a:r>
            <a:endParaRPr lang="en-US" dirty="0">
              <a:solidFill>
                <a:schemeClr val="accent6">
                  <a:lumMod val="75000"/>
                </a:schemeClr>
              </a:solidFill>
              <a:latin typeface="Arial Rounded MT Bold" panose="020F0704030504030204" pitchFamily="34" charset="0"/>
            </a:endParaRPr>
          </a:p>
        </p:txBody>
      </p:sp>
      <p:sp>
        <p:nvSpPr>
          <p:cNvPr id="25" name="TextBox 24"/>
          <p:cNvSpPr txBox="1"/>
          <p:nvPr/>
        </p:nvSpPr>
        <p:spPr>
          <a:xfrm>
            <a:off x="38030" y="1524000"/>
            <a:ext cx="3624710" cy="913070"/>
          </a:xfrm>
          <a:prstGeom prst="rect">
            <a:avLst/>
          </a:prstGeom>
          <a:noFill/>
        </p:spPr>
        <p:txBody>
          <a:bodyPr wrap="none" rtlCol="0">
            <a:spAutoFit/>
          </a:bodyPr>
          <a:lstStyle/>
          <a:p>
            <a:pPr algn="ctr">
              <a:lnSpc>
                <a:spcPts val="1600"/>
              </a:lnSpc>
            </a:pPr>
            <a:r>
              <a:rPr lang="en-US" sz="1200" b="1" dirty="0" smtClean="0">
                <a:solidFill>
                  <a:schemeClr val="accent6">
                    <a:lumMod val="75000"/>
                  </a:schemeClr>
                </a:solidFill>
                <a:latin typeface="Courier New" panose="02070309020205020404" pitchFamily="49" charset="0"/>
                <a:cs typeface="Courier New" panose="02070309020205020404" pitchFamily="49" charset="0"/>
              </a:rPr>
              <a:t>'Mysm1&lt;tm1a(KOMP)</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Wtsi</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/tm1a(KOMP)</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Wtsi</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&gt;</a:t>
            </a:r>
          </a:p>
          <a:p>
            <a:pPr algn="ctr">
              <a:lnSpc>
                <a:spcPts val="1600"/>
              </a:lnSpc>
            </a:pPr>
            <a:r>
              <a:rPr lang="en-US" sz="1200" b="1" dirty="0" smtClean="0">
                <a:solidFill>
                  <a:schemeClr val="accent6">
                    <a:lumMod val="75000"/>
                  </a:schemeClr>
                </a:solidFill>
                <a:latin typeface="Courier New" panose="02070309020205020404" pitchFamily="49" charset="0"/>
                <a:cs typeface="Courier New" panose="02070309020205020404" pitchFamily="49" charset="0"/>
              </a:rPr>
              <a:t>[C57BL/6Dnk]</a:t>
            </a:r>
          </a:p>
          <a:p>
            <a:pPr algn="ctr">
              <a:lnSpc>
                <a:spcPts val="1600"/>
              </a:lnSpc>
            </a:pPr>
            <a:r>
              <a:rPr lang="en-US" sz="1200" b="1" i="1" dirty="0" err="1" smtClean="0">
                <a:solidFill>
                  <a:schemeClr val="accent6">
                    <a:lumMod val="75000"/>
                  </a:schemeClr>
                </a:solidFill>
                <a:latin typeface="Courier New" panose="02070309020205020404" pitchFamily="49" charset="0"/>
                <a:cs typeface="Courier New" panose="02070309020205020404" pitchFamily="49" charset="0"/>
              </a:rPr>
              <a:t>has_phenotype</a:t>
            </a:r>
            <a:endParaRPr lang="en-US" sz="1200" b="1" i="1" dirty="0" smtClean="0">
              <a:solidFill>
                <a:schemeClr val="accent6">
                  <a:lumMod val="75000"/>
                </a:schemeClr>
              </a:solidFill>
              <a:latin typeface="Courier New" panose="02070309020205020404" pitchFamily="49" charset="0"/>
              <a:cs typeface="Courier New" panose="02070309020205020404" pitchFamily="49" charset="0"/>
            </a:endParaRPr>
          </a:p>
          <a:p>
            <a:pPr algn="ctr">
              <a:lnSpc>
                <a:spcPts val="1600"/>
              </a:lnSpc>
            </a:pPr>
            <a:r>
              <a:rPr lang="en-US" sz="1200" b="1" dirty="0" smtClean="0">
                <a:solidFill>
                  <a:schemeClr val="accent6">
                    <a:lumMod val="75000"/>
                  </a:schemeClr>
                </a:solidFill>
                <a:latin typeface="Courier New" panose="02070309020205020404" pitchFamily="49" charset="0"/>
                <a:cs typeface="Courier New" panose="02070309020205020404" pitchFamily="49" charset="0"/>
              </a:rPr>
              <a:t>'abnormal bone mineralization''</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26" name="Content Placeholder 2"/>
          <p:cNvSpPr txBox="1">
            <a:spLocks/>
          </p:cNvSpPr>
          <p:nvPr/>
        </p:nvSpPr>
        <p:spPr>
          <a:xfrm>
            <a:off x="457200" y="914400"/>
            <a:ext cx="8303551" cy="533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t>Example 2. IMPC G2P: </a:t>
            </a:r>
            <a:r>
              <a:rPr lang="en-US" sz="2400" dirty="0" smtClean="0"/>
              <a:t>measurement data, statistical scores, methods</a:t>
            </a:r>
            <a:endParaRPr lang="en-US" sz="2400" dirty="0"/>
          </a:p>
        </p:txBody>
      </p:sp>
      <p:cxnSp>
        <p:nvCxnSpPr>
          <p:cNvPr id="12" name="Straight Arrow Connector 11"/>
          <p:cNvCxnSpPr/>
          <p:nvPr/>
        </p:nvCxnSpPr>
        <p:spPr>
          <a:xfrm flipH="1" flipV="1">
            <a:off x="1809406" y="5486400"/>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4622" y="5741163"/>
            <a:ext cx="1219436"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methods,</a:t>
            </a:r>
          </a:p>
          <a:p>
            <a:pPr algn="ctr"/>
            <a:r>
              <a:rPr lang="en-US" dirty="0" smtClean="0">
                <a:solidFill>
                  <a:schemeClr val="accent6">
                    <a:lumMod val="75000"/>
                  </a:schemeClr>
                </a:solidFill>
                <a:latin typeface="Arial Rounded MT Bold" panose="020F0704030504030204" pitchFamily="34" charset="0"/>
              </a:rPr>
              <a:t>agents</a:t>
            </a:r>
            <a:endParaRPr lang="en-US" dirty="0">
              <a:solidFill>
                <a:schemeClr val="accent6">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197415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SEPIO Evidence Graphs</a:t>
            </a:r>
            <a:endParaRPr lang="en-US" dirty="0"/>
          </a:p>
        </p:txBody>
      </p:sp>
      <p:pic>
        <p:nvPicPr>
          <p:cNvPr id="17412" name="Picture 4" descr="C:\Users\brushm\AppData\Roaming\PixelMetrics\CaptureWiz\Temp\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095236" cy="3886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06" y="1385047"/>
            <a:ext cx="9105971" cy="297517"/>
          </a:xfrm>
          <a:prstGeom prst="rect">
            <a:avLst/>
          </a:prstGeom>
          <a:noFill/>
        </p:spPr>
        <p:txBody>
          <a:bodyPr wrap="square" rtlCol="0">
            <a:spAutoFit/>
          </a:bodyPr>
          <a:lstStyle/>
          <a:p>
            <a:pPr algn="ctr">
              <a:lnSpc>
                <a:spcPts val="1600"/>
              </a:lnSpc>
            </a:pPr>
            <a:r>
              <a:rPr lang="en-US" sz="1200" b="1" dirty="0" smtClean="0">
                <a:solidFill>
                  <a:schemeClr val="accent6">
                    <a:lumMod val="75000"/>
                  </a:schemeClr>
                </a:solidFill>
                <a:latin typeface="Courier New" panose="02070309020205020404" pitchFamily="49" charset="0"/>
                <a:cs typeface="Courier New" panose="02070309020205020404" pitchFamily="49" charset="0"/>
              </a:rPr>
              <a:t>'Mysm1&lt;tm1a(KOMP)</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Wtsi</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/tm1a(KOMP)</a:t>
            </a:r>
            <a:r>
              <a:rPr lang="en-US" sz="1200" b="1" dirty="0" err="1" smtClean="0">
                <a:solidFill>
                  <a:schemeClr val="accent6">
                    <a:lumMod val="75000"/>
                  </a:schemeClr>
                </a:solidFill>
                <a:latin typeface="Courier New" panose="02070309020205020404" pitchFamily="49" charset="0"/>
                <a:cs typeface="Courier New" panose="02070309020205020404" pitchFamily="49" charset="0"/>
              </a:rPr>
              <a:t>Wtsi</a:t>
            </a:r>
            <a:r>
              <a:rPr lang="en-US" sz="1200" b="1" dirty="0">
                <a:solidFill>
                  <a:schemeClr val="accent6">
                    <a:lumMod val="75000"/>
                  </a:schemeClr>
                </a:solidFill>
                <a:latin typeface="Courier New" panose="02070309020205020404" pitchFamily="49" charset="0"/>
                <a:cs typeface="Courier New" panose="02070309020205020404" pitchFamily="49" charset="0"/>
              </a:rPr>
              <a:t>&gt;</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[C57BL/6Dnk] </a:t>
            </a:r>
            <a:r>
              <a:rPr lang="en-US" sz="1200" b="1" i="1" dirty="0" err="1" smtClean="0">
                <a:solidFill>
                  <a:schemeClr val="accent6">
                    <a:lumMod val="75000"/>
                  </a:schemeClr>
                </a:solidFill>
                <a:latin typeface="Courier New" panose="02070309020205020404" pitchFamily="49" charset="0"/>
                <a:cs typeface="Courier New" panose="02070309020205020404" pitchFamily="49" charset="0"/>
              </a:rPr>
              <a:t>has_phenotype</a:t>
            </a:r>
            <a:r>
              <a:rPr lang="en-US" sz="1200" b="1" i="1" dirty="0" smtClean="0">
                <a:solidFill>
                  <a:schemeClr val="accent6">
                    <a:lumMod val="75000"/>
                  </a:schemeClr>
                </a:solidFill>
                <a:latin typeface="Courier New" panose="02070309020205020404" pitchFamily="49" charset="0"/>
                <a:cs typeface="Courier New" panose="02070309020205020404" pitchFamily="49" charset="0"/>
              </a:rPr>
              <a:t> </a:t>
            </a:r>
            <a:r>
              <a:rPr lang="en-US" sz="1200" b="1" dirty="0" smtClean="0">
                <a:solidFill>
                  <a:schemeClr val="accent6">
                    <a:lumMod val="75000"/>
                  </a:schemeClr>
                </a:solidFill>
                <a:latin typeface="Courier New" panose="02070309020205020404" pitchFamily="49" charset="0"/>
                <a:cs typeface="Courier New" panose="02070309020205020404" pitchFamily="49" charset="0"/>
              </a:rPr>
              <a:t>'abnormal bone mineralization''</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a:xfrm>
            <a:off x="457200" y="914400"/>
            <a:ext cx="8303551" cy="533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t>Example 2. IMPC G2P: </a:t>
            </a:r>
            <a:r>
              <a:rPr lang="en-US" sz="2400" dirty="0" smtClean="0"/>
              <a:t>measurement data, statistical scores, methods</a:t>
            </a:r>
            <a:endParaRPr lang="en-US" sz="2400" dirty="0"/>
          </a:p>
        </p:txBody>
      </p:sp>
    </p:spTree>
    <p:extLst>
      <p:ext uri="{BB962C8B-B14F-4D97-AF65-F5344CB8AC3E}">
        <p14:creationId xmlns:p14="http://schemas.microsoft.com/office/powerpoint/2010/main" val="3188237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800" dirty="0" smtClean="0">
                <a:latin typeface="+mn-lt"/>
                <a:cs typeface="Arial" panose="020B0604020202020204" pitchFamily="34" charset="0"/>
              </a:rPr>
              <a:t>Evidence and Provenance (E/P)</a:t>
            </a:r>
            <a:endParaRPr lang="en-US" sz="4800" dirty="0">
              <a:latin typeface="+mn-lt"/>
              <a:cs typeface="Arial" panose="020B0604020202020204" pitchFamily="34" charset="0"/>
            </a:endParaRPr>
          </a:p>
        </p:txBody>
      </p:sp>
      <p:sp>
        <p:nvSpPr>
          <p:cNvPr id="3" name="Content Placeholder 2"/>
          <p:cNvSpPr>
            <a:spLocks noGrp="1"/>
          </p:cNvSpPr>
          <p:nvPr>
            <p:ph idx="1"/>
          </p:nvPr>
        </p:nvSpPr>
        <p:spPr>
          <a:xfrm>
            <a:off x="152400" y="1600200"/>
            <a:ext cx="8839200" cy="5130776"/>
          </a:xfrm>
        </p:spPr>
        <p:txBody>
          <a:bodyPr>
            <a:normAutofit/>
          </a:bodyPr>
          <a:lstStyle/>
          <a:p>
            <a:r>
              <a:rPr lang="en-US" b="1" dirty="0" smtClean="0"/>
              <a:t>Evidence</a:t>
            </a:r>
            <a:r>
              <a:rPr lang="en-US" dirty="0" smtClean="0"/>
              <a:t> is information used to evaluate the validity of an assertion (aka a claim) </a:t>
            </a:r>
          </a:p>
          <a:p>
            <a:pPr lvl="1"/>
            <a:r>
              <a:rPr lang="en-US" sz="2400" dirty="0" smtClean="0"/>
              <a:t>research data and observations, prior claims, established facts</a:t>
            </a:r>
          </a:p>
          <a:p>
            <a:r>
              <a:rPr lang="en-US" b="1" dirty="0" smtClean="0"/>
              <a:t>Provenance</a:t>
            </a:r>
            <a:r>
              <a:rPr lang="en-US" dirty="0" smtClean="0"/>
              <a:t> information describes the process history of a claim and its evidence</a:t>
            </a:r>
          </a:p>
          <a:p>
            <a:pPr lvl="1"/>
            <a:r>
              <a:rPr lang="en-US" sz="2400" dirty="0" smtClean="0"/>
              <a:t>who made the claim, how, when</a:t>
            </a:r>
          </a:p>
          <a:p>
            <a:pPr lvl="1"/>
            <a:r>
              <a:rPr lang="en-US" sz="2400" dirty="0" smtClean="0"/>
              <a:t>who generated data used as evidence, how, when</a:t>
            </a:r>
          </a:p>
          <a:p>
            <a:pPr marL="0" indent="0" algn="ctr">
              <a:spcBef>
                <a:spcPts val="1800"/>
              </a:spcBef>
              <a:buNone/>
            </a:pPr>
            <a:r>
              <a:rPr lang="en-US" sz="2800" i="1" dirty="0" smtClean="0"/>
              <a:t>The validity of claims ultimately rests on critical evaluation of all relevant evidence and provenance.</a:t>
            </a:r>
          </a:p>
          <a:p>
            <a:endParaRPr lang="en-US" dirty="0"/>
          </a:p>
        </p:txBody>
      </p:sp>
      <p:sp>
        <p:nvSpPr>
          <p:cNvPr id="4" name="Content Placeholder 2"/>
          <p:cNvSpPr txBox="1">
            <a:spLocks/>
          </p:cNvSpPr>
          <p:nvPr/>
        </p:nvSpPr>
        <p:spPr>
          <a:xfrm>
            <a:off x="209550" y="914400"/>
            <a:ext cx="8791888"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600" dirty="0" smtClean="0">
                <a:cs typeface="Arial" panose="020B0604020202020204" pitchFamily="34" charset="0"/>
              </a:rPr>
              <a:t>Explain why we believe a claim to be true (or not)</a:t>
            </a:r>
            <a:endParaRPr lang="en-US" sz="2600" i="1" dirty="0" smtClean="0">
              <a:cs typeface="Arial" panose="020B0604020202020204" pitchFamily="34" charset="0"/>
            </a:endParaRPr>
          </a:p>
        </p:txBody>
      </p:sp>
    </p:spTree>
    <p:extLst>
      <p:ext uri="{BB962C8B-B14F-4D97-AF65-F5344CB8AC3E}">
        <p14:creationId xmlns:p14="http://schemas.microsoft.com/office/powerpoint/2010/main" val="1529814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brushm\AppData\Roaming\PixelMetrics\CaptureWiz\Tem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08" y="1618130"/>
            <a:ext cx="6807934" cy="39986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0"/>
            <a:ext cx="8229600" cy="1143000"/>
          </a:xfrm>
        </p:spPr>
        <p:txBody>
          <a:bodyPr>
            <a:normAutofit/>
          </a:bodyPr>
          <a:lstStyle/>
          <a:p>
            <a:r>
              <a:rPr lang="en-US" dirty="0" smtClean="0"/>
              <a:t>SEPIO Evidence Graphs</a:t>
            </a:r>
            <a:endParaRPr lang="en-US" dirty="0"/>
          </a:p>
        </p:txBody>
      </p:sp>
      <p:cxnSp>
        <p:nvCxnSpPr>
          <p:cNvPr id="22" name="Straight Arrow Connector 21"/>
          <p:cNvCxnSpPr/>
          <p:nvPr/>
        </p:nvCxnSpPr>
        <p:spPr>
          <a:xfrm flipH="1" flipV="1">
            <a:off x="4407406" y="5589353"/>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00172" y="5844116"/>
            <a:ext cx="2044342"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err="1" smtClean="0">
                <a:solidFill>
                  <a:schemeClr val="accent6">
                    <a:lumMod val="75000"/>
                  </a:schemeClr>
                </a:solidFill>
                <a:latin typeface="Arial Rounded MT Bold" panose="020F0704030504030204" pitchFamily="34" charset="0"/>
              </a:rPr>
              <a:t>CIViC</a:t>
            </a:r>
            <a:r>
              <a:rPr lang="en-US" dirty="0" smtClean="0">
                <a:solidFill>
                  <a:schemeClr val="accent6">
                    <a:lumMod val="75000"/>
                  </a:schemeClr>
                </a:solidFill>
                <a:latin typeface="Arial Rounded MT Bold" panose="020F0704030504030204" pitchFamily="34" charset="0"/>
              </a:rPr>
              <a:t> ‘Evidence </a:t>
            </a:r>
          </a:p>
          <a:p>
            <a:pPr algn="ctr"/>
            <a:r>
              <a:rPr lang="en-US" dirty="0" smtClean="0">
                <a:solidFill>
                  <a:schemeClr val="accent6">
                    <a:lumMod val="75000"/>
                  </a:schemeClr>
                </a:solidFill>
                <a:latin typeface="Arial Rounded MT Bold" panose="020F0704030504030204" pitchFamily="34" charset="0"/>
              </a:rPr>
              <a:t>Statement’</a:t>
            </a:r>
            <a:endParaRPr lang="en-US" dirty="0">
              <a:solidFill>
                <a:schemeClr val="accent6">
                  <a:lumMod val="75000"/>
                </a:schemeClr>
              </a:solidFill>
              <a:latin typeface="Arial Rounded MT Bold" panose="020F0704030504030204" pitchFamily="34" charset="0"/>
            </a:endParaRPr>
          </a:p>
        </p:txBody>
      </p:sp>
      <p:sp>
        <p:nvSpPr>
          <p:cNvPr id="26" name="Content Placeholder 2"/>
          <p:cNvSpPr txBox="1">
            <a:spLocks/>
          </p:cNvSpPr>
          <p:nvPr/>
        </p:nvSpPr>
        <p:spPr>
          <a:xfrm>
            <a:off x="228600" y="968188"/>
            <a:ext cx="8610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Example 3. </a:t>
            </a:r>
            <a:r>
              <a:rPr lang="en-US" sz="1800" b="1" dirty="0" err="1" smtClean="0"/>
              <a:t>CIViC</a:t>
            </a:r>
            <a:r>
              <a:rPr lang="en-US" sz="1800" b="1" dirty="0" smtClean="0"/>
              <a:t> variant interpretation: </a:t>
            </a:r>
            <a:r>
              <a:rPr lang="en-US" sz="1800" dirty="0" smtClean="0"/>
              <a:t> finding, study type, literature, evidence strength</a:t>
            </a:r>
            <a:endParaRPr lang="en-US" sz="1800" dirty="0"/>
          </a:p>
        </p:txBody>
      </p:sp>
      <p:cxnSp>
        <p:nvCxnSpPr>
          <p:cNvPr id="12" name="Straight Arrow Connector 11"/>
          <p:cNvCxnSpPr/>
          <p:nvPr/>
        </p:nvCxnSpPr>
        <p:spPr>
          <a:xfrm flipH="1" flipV="1">
            <a:off x="1809406" y="5486400"/>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2691" y="5741163"/>
            <a:ext cx="2003305"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err="1" smtClean="0">
                <a:solidFill>
                  <a:schemeClr val="accent6">
                    <a:lumMod val="75000"/>
                  </a:schemeClr>
                </a:solidFill>
                <a:latin typeface="Arial Rounded MT Bold" panose="020F0704030504030204" pitchFamily="34" charset="0"/>
              </a:rPr>
              <a:t>CIViC</a:t>
            </a:r>
            <a:r>
              <a:rPr lang="en-US" dirty="0" smtClean="0">
                <a:solidFill>
                  <a:schemeClr val="accent6">
                    <a:lumMod val="75000"/>
                  </a:schemeClr>
                </a:solidFill>
                <a:latin typeface="Arial Rounded MT Bold" panose="020F0704030504030204" pitchFamily="34" charset="0"/>
              </a:rPr>
              <a:t> </a:t>
            </a:r>
          </a:p>
          <a:p>
            <a:pPr algn="ctr"/>
            <a:r>
              <a:rPr lang="en-US" dirty="0" smtClean="0">
                <a:solidFill>
                  <a:schemeClr val="accent6">
                    <a:lumMod val="75000"/>
                  </a:schemeClr>
                </a:solidFill>
                <a:latin typeface="Arial Rounded MT Bold" panose="020F0704030504030204" pitchFamily="34" charset="0"/>
              </a:rPr>
              <a:t>‘Evidence Level’</a:t>
            </a:r>
            <a:endParaRPr lang="en-US" dirty="0">
              <a:solidFill>
                <a:schemeClr val="accent6">
                  <a:lumMod val="75000"/>
                </a:schemeClr>
              </a:solidFill>
              <a:latin typeface="Arial Rounded MT Bold" panose="020F0704030504030204" pitchFamily="34" charset="0"/>
            </a:endParaRPr>
          </a:p>
        </p:txBody>
      </p:sp>
      <p:sp>
        <p:nvSpPr>
          <p:cNvPr id="10" name="TextBox 9"/>
          <p:cNvSpPr txBox="1"/>
          <p:nvPr/>
        </p:nvSpPr>
        <p:spPr>
          <a:xfrm>
            <a:off x="6777394" y="5854162"/>
            <a:ext cx="1345560"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Literature </a:t>
            </a:r>
          </a:p>
          <a:p>
            <a:pPr algn="ctr"/>
            <a:r>
              <a:rPr lang="en-US" dirty="0" smtClean="0">
                <a:solidFill>
                  <a:schemeClr val="accent6">
                    <a:lumMod val="75000"/>
                  </a:schemeClr>
                </a:solidFill>
                <a:latin typeface="Arial Rounded MT Bold" panose="020F0704030504030204" pitchFamily="34" charset="0"/>
              </a:rPr>
              <a:t>Reference</a:t>
            </a:r>
            <a:endParaRPr lang="en-US" dirty="0">
              <a:solidFill>
                <a:schemeClr val="accent6">
                  <a:lumMod val="75000"/>
                </a:schemeClr>
              </a:solidFill>
              <a:latin typeface="Arial Rounded MT Bold" panose="020F0704030504030204" pitchFamily="34" charset="0"/>
            </a:endParaRPr>
          </a:p>
        </p:txBody>
      </p:sp>
      <p:sp>
        <p:nvSpPr>
          <p:cNvPr id="11" name="TextBox 10"/>
          <p:cNvSpPr txBox="1"/>
          <p:nvPr/>
        </p:nvSpPr>
        <p:spPr>
          <a:xfrm>
            <a:off x="6559146" y="3200400"/>
            <a:ext cx="1670454" cy="646331"/>
          </a:xfrm>
          <a:prstGeom prst="rect">
            <a:avLst/>
          </a:prstGeom>
          <a:solidFill>
            <a:srgbClr val="C5D9F1"/>
          </a:solidFill>
          <a:effectLst>
            <a:outerShdw blurRad="88900" dist="76200" dir="2700000" sx="105000" sy="105000" algn="tl" rotWithShape="0">
              <a:prstClr val="black">
                <a:alpha val="42000"/>
              </a:prstClr>
            </a:outerShdw>
          </a:effectLst>
        </p:spPr>
        <p:txBody>
          <a:bodyPr wrap="square" rtlCol="0">
            <a:spAutoFit/>
          </a:bodyPr>
          <a:lstStyle/>
          <a:p>
            <a:pPr algn="ctr"/>
            <a:r>
              <a:rPr lang="en-US" dirty="0" err="1" smtClean="0">
                <a:solidFill>
                  <a:schemeClr val="accent6">
                    <a:lumMod val="75000"/>
                  </a:schemeClr>
                </a:solidFill>
                <a:latin typeface="Arial Rounded MT Bold" panose="020F0704030504030204" pitchFamily="34" charset="0"/>
              </a:rPr>
              <a:t>CIViC</a:t>
            </a:r>
            <a:r>
              <a:rPr lang="en-US" dirty="0" smtClean="0">
                <a:solidFill>
                  <a:schemeClr val="accent6">
                    <a:lumMod val="75000"/>
                  </a:schemeClr>
                </a:solidFill>
                <a:latin typeface="Arial Rounded MT Bold" panose="020F0704030504030204" pitchFamily="34" charset="0"/>
              </a:rPr>
              <a:t> </a:t>
            </a:r>
          </a:p>
          <a:p>
            <a:pPr algn="ctr"/>
            <a:r>
              <a:rPr lang="en-US" dirty="0" smtClean="0">
                <a:solidFill>
                  <a:schemeClr val="accent6">
                    <a:lumMod val="75000"/>
                  </a:schemeClr>
                </a:solidFill>
                <a:latin typeface="Arial Rounded MT Bold" panose="020F0704030504030204" pitchFamily="34" charset="0"/>
              </a:rPr>
              <a:t>Trust  Rating</a:t>
            </a:r>
            <a:endParaRPr lang="en-US" dirty="0">
              <a:solidFill>
                <a:schemeClr val="accent6">
                  <a:lumMod val="75000"/>
                </a:schemeClr>
              </a:solidFill>
              <a:latin typeface="Arial Rounded MT Bold" panose="020F0704030504030204" pitchFamily="34" charset="0"/>
            </a:endParaRPr>
          </a:p>
        </p:txBody>
      </p:sp>
      <p:cxnSp>
        <p:nvCxnSpPr>
          <p:cNvPr id="16" name="Straight Arrow Connector 15"/>
          <p:cNvCxnSpPr/>
          <p:nvPr/>
        </p:nvCxnSpPr>
        <p:spPr>
          <a:xfrm flipH="1" flipV="1">
            <a:off x="7467598" y="5472545"/>
            <a:ext cx="2" cy="367762"/>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p:cNvCxnSpPr>
          <p:nvPr/>
        </p:nvCxnSpPr>
        <p:spPr>
          <a:xfrm flipH="1" flipV="1">
            <a:off x="4876800" y="3523565"/>
            <a:ext cx="1682346" cy="1"/>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3098" y="1600200"/>
            <a:ext cx="3393878" cy="923330"/>
          </a:xfrm>
          <a:prstGeom prst="rect">
            <a:avLst/>
          </a:prstGeom>
          <a:noFill/>
        </p:spPr>
        <p:txBody>
          <a:bodyPr wrap="none" rtlCol="0">
            <a:spAutoFit/>
          </a:bodyPr>
          <a:lstStyle/>
          <a:p>
            <a:pPr algn="ctr">
              <a:lnSpc>
                <a:spcPts val="1600"/>
              </a:lnSpc>
            </a:pPr>
            <a:r>
              <a:rPr lang="en-US" sz="1600" b="1" dirty="0" smtClean="0">
                <a:solidFill>
                  <a:schemeClr val="accent6">
                    <a:lumMod val="75000"/>
                  </a:schemeClr>
                </a:solidFill>
                <a:latin typeface="Courier New" panose="02070309020205020404" pitchFamily="49" charset="0"/>
                <a:cs typeface="Courier New" panose="02070309020205020404" pitchFamily="49" charset="0"/>
              </a:rPr>
              <a:t>“BRAF V600E correlates </a:t>
            </a:r>
          </a:p>
          <a:p>
            <a:pPr algn="ctr">
              <a:lnSpc>
                <a:spcPts val="1600"/>
              </a:lnSpc>
            </a:pPr>
            <a:r>
              <a:rPr lang="en-US" sz="1600" b="1" dirty="0" smtClean="0">
                <a:solidFill>
                  <a:schemeClr val="accent6">
                    <a:lumMod val="75000"/>
                  </a:schemeClr>
                </a:solidFill>
                <a:latin typeface="Courier New" panose="02070309020205020404" pitchFamily="49" charset="0"/>
                <a:cs typeface="Courier New" panose="02070309020205020404" pitchFamily="49" charset="0"/>
              </a:rPr>
              <a:t>with sensitivity of </a:t>
            </a:r>
          </a:p>
          <a:p>
            <a:pPr algn="ctr">
              <a:lnSpc>
                <a:spcPts val="1600"/>
              </a:lnSpc>
            </a:pPr>
            <a:r>
              <a:rPr lang="en-US" sz="1600" b="1" dirty="0" smtClean="0">
                <a:solidFill>
                  <a:schemeClr val="accent6">
                    <a:lumMod val="75000"/>
                  </a:schemeClr>
                </a:solidFill>
                <a:latin typeface="Courier New" panose="02070309020205020404" pitchFamily="49" charset="0"/>
                <a:cs typeface="Courier New" panose="02070309020205020404" pitchFamily="49" charset="0"/>
              </a:rPr>
              <a:t>Colorectal Cancer to </a:t>
            </a:r>
          </a:p>
          <a:p>
            <a:pPr algn="ctr">
              <a:lnSpc>
                <a:spcPts val="1600"/>
              </a:lnSpc>
            </a:pPr>
            <a:r>
              <a:rPr lang="en-US" sz="1600" b="1" dirty="0" err="1" smtClean="0">
                <a:solidFill>
                  <a:schemeClr val="accent6">
                    <a:lumMod val="75000"/>
                  </a:schemeClr>
                </a:solidFill>
                <a:latin typeface="Courier New" panose="02070309020205020404" pitchFamily="49" charset="0"/>
                <a:cs typeface="Courier New" panose="02070309020205020404" pitchFamily="49" charset="0"/>
              </a:rPr>
              <a:t>Vemurafenib</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 + </a:t>
            </a:r>
            <a:r>
              <a:rPr lang="en-US" sz="1600" b="1" dirty="0" err="1" smtClean="0">
                <a:solidFill>
                  <a:schemeClr val="accent6">
                    <a:lumMod val="75000"/>
                  </a:schemeClr>
                </a:solidFill>
                <a:latin typeface="Courier New" panose="02070309020205020404" pitchFamily="49" charset="0"/>
                <a:cs typeface="Courier New" panose="02070309020205020404" pitchFamily="49" charset="0"/>
              </a:rPr>
              <a:t>Panitumumab</a:t>
            </a:r>
            <a:r>
              <a:rPr lang="en-US" sz="1600" b="1" dirty="0" smtClean="0">
                <a:solidFill>
                  <a:schemeClr val="accent6">
                    <a:lumMod val="75000"/>
                  </a:schemeClr>
                </a:solidFill>
                <a:latin typeface="Courier New" panose="02070309020205020404" pitchFamily="49" charset="0"/>
                <a:cs typeface="Courier New" panose="02070309020205020404" pitchFamily="49" charset="0"/>
              </a:rPr>
              <a:t>”</a:t>
            </a:r>
            <a:endParaRPr lang="en-US" sz="16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0498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SEPIO Evidence Graphs</a:t>
            </a:r>
            <a:endParaRPr lang="en-US" dirty="0"/>
          </a:p>
        </p:txBody>
      </p:sp>
      <p:pic>
        <p:nvPicPr>
          <p:cNvPr id="19458" name="Picture 2" descr="C:\Users\brushm\AppData\Roaming\PixelMetrics\CaptureWiz\Temp\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9" y="1981200"/>
            <a:ext cx="9028341" cy="44196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28600" y="968188"/>
            <a:ext cx="8610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Example 3. </a:t>
            </a:r>
            <a:r>
              <a:rPr lang="en-US" sz="1800" b="1" dirty="0" err="1" smtClean="0"/>
              <a:t>CIViC</a:t>
            </a:r>
            <a:r>
              <a:rPr lang="en-US" sz="1800" b="1" dirty="0" smtClean="0"/>
              <a:t> variant interpretation: </a:t>
            </a:r>
            <a:r>
              <a:rPr lang="en-US" sz="1800" dirty="0" smtClean="0"/>
              <a:t> finding, study type, literature, evidence strength</a:t>
            </a:r>
            <a:endParaRPr lang="en-US" sz="1800" dirty="0"/>
          </a:p>
        </p:txBody>
      </p:sp>
      <p:sp>
        <p:nvSpPr>
          <p:cNvPr id="10" name="TextBox 9"/>
          <p:cNvSpPr txBox="1"/>
          <p:nvPr/>
        </p:nvSpPr>
        <p:spPr>
          <a:xfrm>
            <a:off x="-434788" y="1344706"/>
            <a:ext cx="10007702" cy="300082"/>
          </a:xfrm>
          <a:prstGeom prst="rect">
            <a:avLst/>
          </a:prstGeom>
          <a:noFill/>
        </p:spPr>
        <p:txBody>
          <a:bodyPr wrap="square" rtlCol="0">
            <a:spAutoFit/>
          </a:bodyPr>
          <a:lstStyle/>
          <a:p>
            <a:pPr algn="ctr">
              <a:lnSpc>
                <a:spcPts val="1600"/>
              </a:lnSpc>
            </a:pPr>
            <a:r>
              <a:rPr lang="en-US" sz="1300" b="1" dirty="0" smtClean="0">
                <a:solidFill>
                  <a:schemeClr val="accent6">
                    <a:lumMod val="75000"/>
                  </a:schemeClr>
                </a:solidFill>
                <a:latin typeface="Courier New" panose="02070309020205020404" pitchFamily="49" charset="0"/>
                <a:cs typeface="Courier New" panose="02070309020205020404" pitchFamily="49" charset="0"/>
              </a:rPr>
              <a:t>“BRAF V600E correlates with sensitivity of Colorectal Cancer to </a:t>
            </a:r>
            <a:r>
              <a:rPr lang="en-US" sz="1300" b="1" dirty="0" err="1" smtClean="0">
                <a:solidFill>
                  <a:schemeClr val="accent6">
                    <a:lumMod val="75000"/>
                  </a:schemeClr>
                </a:solidFill>
                <a:latin typeface="Courier New" panose="02070309020205020404" pitchFamily="49" charset="0"/>
                <a:cs typeface="Courier New" panose="02070309020205020404" pitchFamily="49" charset="0"/>
              </a:rPr>
              <a:t>Vemurafenib</a:t>
            </a:r>
            <a:r>
              <a:rPr lang="en-US" sz="1300" b="1" dirty="0" smtClean="0">
                <a:solidFill>
                  <a:schemeClr val="accent6">
                    <a:lumMod val="75000"/>
                  </a:schemeClr>
                </a:solidFill>
                <a:latin typeface="Courier New" panose="02070309020205020404" pitchFamily="49" charset="0"/>
                <a:cs typeface="Courier New" panose="02070309020205020404" pitchFamily="49" charset="0"/>
              </a:rPr>
              <a:t> + </a:t>
            </a:r>
            <a:r>
              <a:rPr lang="en-US" sz="1300" b="1" dirty="0" err="1" smtClean="0">
                <a:solidFill>
                  <a:schemeClr val="accent6">
                    <a:lumMod val="75000"/>
                  </a:schemeClr>
                </a:solidFill>
                <a:latin typeface="Courier New" panose="02070309020205020404" pitchFamily="49" charset="0"/>
                <a:cs typeface="Courier New" panose="02070309020205020404" pitchFamily="49" charset="0"/>
              </a:rPr>
              <a:t>Panitumumab</a:t>
            </a:r>
            <a:r>
              <a:rPr lang="en-US" sz="1300" b="1" dirty="0" smtClean="0">
                <a:solidFill>
                  <a:schemeClr val="accent6">
                    <a:lumMod val="75000"/>
                  </a:schemeClr>
                </a:solidFill>
                <a:latin typeface="Courier New" panose="02070309020205020404" pitchFamily="49" charset="0"/>
                <a:cs typeface="Courier New" panose="02070309020205020404" pitchFamily="49" charset="0"/>
              </a:rPr>
              <a:t>”</a:t>
            </a:r>
            <a:endParaRPr lang="en-US" sz="13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248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377371" y="1219200"/>
            <a:ext cx="8538029" cy="52999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ctr">
              <a:spcBef>
                <a:spcPts val="600"/>
              </a:spcBef>
              <a:buFont typeface="Wingdings" panose="05000000000000000000" pitchFamily="2" charset="2"/>
              <a:buChar char="§"/>
            </a:pPr>
            <a:r>
              <a:rPr lang="en-US" sz="2400" dirty="0" smtClean="0"/>
              <a:t>ACMG Guidelines define key types of evidence, </a:t>
            </a:r>
            <a:r>
              <a:rPr lang="en-US" sz="2400" dirty="0" smtClean="0"/>
              <a:t>offers guidance </a:t>
            </a:r>
            <a:r>
              <a:rPr lang="en-US" sz="2400" dirty="0"/>
              <a:t>for </a:t>
            </a:r>
            <a:r>
              <a:rPr lang="en-US" sz="2400" dirty="0" smtClean="0"/>
              <a:t>evaluating individual evidence lines, and provides rules for </a:t>
            </a:r>
            <a:r>
              <a:rPr lang="en-US" sz="2400" dirty="0"/>
              <a:t>combining them to reach a final </a:t>
            </a:r>
            <a:r>
              <a:rPr lang="en-US" sz="2400" dirty="0" smtClean="0"/>
              <a:t>interpretation </a:t>
            </a:r>
          </a:p>
          <a:p>
            <a:pPr marL="742950" lvl="2" indent="-342900" fontAlgn="ctr">
              <a:spcBef>
                <a:spcPts val="600"/>
              </a:spcBef>
              <a:buFont typeface="Wingdings" panose="05000000000000000000" pitchFamily="2" charset="2"/>
              <a:buChar char="§"/>
            </a:pPr>
            <a:r>
              <a:rPr lang="en-US" sz="2200" dirty="0" smtClean="0"/>
              <a:t>Pathogenic</a:t>
            </a:r>
            <a:r>
              <a:rPr lang="en-US" sz="2200" dirty="0" smtClean="0"/>
              <a:t>, Likely Pathogenic, Uncertain Significance, Likely Benign, Benign </a:t>
            </a:r>
            <a:endParaRPr lang="en-US" sz="2200" dirty="0" smtClean="0"/>
          </a:p>
          <a:p>
            <a:pPr marL="342900" lvl="1" indent="-342900" fontAlgn="ctr">
              <a:spcBef>
                <a:spcPts val="2400"/>
              </a:spcBef>
              <a:buFont typeface="Wingdings" panose="05000000000000000000" pitchFamily="2" charset="2"/>
              <a:buChar char="§"/>
            </a:pPr>
            <a:r>
              <a:rPr lang="en-US" sz="2400" b="1" dirty="0" smtClean="0"/>
              <a:t>16</a:t>
            </a:r>
            <a:r>
              <a:rPr lang="en-US" sz="2400" dirty="0" smtClean="0"/>
              <a:t> weighted criteria </a:t>
            </a:r>
            <a:r>
              <a:rPr lang="en-US" sz="2400" dirty="0" smtClean="0"/>
              <a:t>that support a variant being </a:t>
            </a:r>
            <a:r>
              <a:rPr lang="en-US" sz="2400" b="1" dirty="0" smtClean="0"/>
              <a:t>pathogenic (P)</a:t>
            </a:r>
            <a:r>
              <a:rPr lang="en-US" sz="2400" dirty="0" smtClean="0"/>
              <a:t>,  </a:t>
            </a:r>
            <a:r>
              <a:rPr lang="en-US" sz="2400" b="1" dirty="0" smtClean="0"/>
              <a:t>12</a:t>
            </a:r>
            <a:r>
              <a:rPr lang="en-US" sz="2400" dirty="0" smtClean="0"/>
              <a:t> weighted </a:t>
            </a:r>
            <a:r>
              <a:rPr lang="en-US" sz="2400" dirty="0"/>
              <a:t>criteria that support a variant being </a:t>
            </a:r>
            <a:r>
              <a:rPr lang="en-US" sz="2400" b="1" dirty="0" smtClean="0"/>
              <a:t>benign </a:t>
            </a:r>
            <a:r>
              <a:rPr lang="en-US" sz="2400" b="1" dirty="0" smtClean="0"/>
              <a:t>(B)</a:t>
            </a:r>
          </a:p>
          <a:p>
            <a:pPr marL="744538" indent="-225425">
              <a:spcBef>
                <a:spcPts val="600"/>
              </a:spcBef>
              <a:buFont typeface="Wingdings" panose="05000000000000000000" pitchFamily="2" charset="2"/>
              <a:buChar char="§"/>
            </a:pPr>
            <a:r>
              <a:rPr lang="en-US" sz="2200" b="1" dirty="0"/>
              <a:t>Computational Evidence </a:t>
            </a:r>
            <a:r>
              <a:rPr lang="en-US" sz="2200" dirty="0"/>
              <a:t>- </a:t>
            </a:r>
            <a:r>
              <a:rPr lang="en-US" sz="2200" b="1" dirty="0"/>
              <a:t>PVS1: </a:t>
            </a:r>
            <a:r>
              <a:rPr lang="en-US" sz="2200" dirty="0"/>
              <a:t>Variant is predicted to be a null variant </a:t>
            </a:r>
            <a:r>
              <a:rPr lang="en-US" sz="2200" i="1" dirty="0"/>
              <a:t>of a gene where LOF is a known mechanism of disease</a:t>
            </a:r>
          </a:p>
          <a:p>
            <a:pPr marL="744538" indent="-225425">
              <a:spcBef>
                <a:spcPts val="600"/>
              </a:spcBef>
              <a:buFont typeface="Wingdings" panose="05000000000000000000" pitchFamily="2" charset="2"/>
              <a:buChar char="§"/>
            </a:pPr>
            <a:r>
              <a:rPr lang="en-US" sz="2200" b="1" dirty="0"/>
              <a:t>Functional Evidence</a:t>
            </a:r>
            <a:r>
              <a:rPr lang="en-US" sz="2200" dirty="0"/>
              <a:t> - </a:t>
            </a:r>
            <a:r>
              <a:rPr lang="en-US" sz="2200" b="1" dirty="0"/>
              <a:t>PS3</a:t>
            </a:r>
            <a:r>
              <a:rPr lang="en-US" sz="2200" dirty="0"/>
              <a:t>: Variant shown deleterious by functional studies in vitro/in vivo </a:t>
            </a:r>
          </a:p>
          <a:p>
            <a:pPr marL="744538" indent="-225425">
              <a:spcBef>
                <a:spcPts val="600"/>
              </a:spcBef>
              <a:buFont typeface="Wingdings" panose="05000000000000000000" pitchFamily="2" charset="2"/>
              <a:buChar char="§"/>
            </a:pPr>
            <a:r>
              <a:rPr lang="en-US" sz="2200" b="1" dirty="0"/>
              <a:t>Population evidence -BS1</a:t>
            </a:r>
            <a:r>
              <a:rPr lang="en-US" sz="2200" dirty="0"/>
              <a:t>: Variant allele frequency is too high for disorder (&gt;5%/too high for disorder)</a:t>
            </a:r>
          </a:p>
          <a:p>
            <a:pPr marL="342900" lvl="1" indent="-342900" fontAlgn="ctr">
              <a:spcBef>
                <a:spcPts val="2400"/>
              </a:spcBef>
              <a:buFont typeface="Wingdings" panose="05000000000000000000" pitchFamily="2" charset="2"/>
              <a:buChar char="§"/>
            </a:pPr>
            <a:endParaRPr lang="en-US" sz="2400" b="1" dirty="0" smtClean="0"/>
          </a:p>
        </p:txBody>
      </p:sp>
      <p:sp>
        <p:nvSpPr>
          <p:cNvPr id="5" name="Title 1"/>
          <p:cNvSpPr>
            <a:spLocks noGrp="1"/>
          </p:cNvSpPr>
          <p:nvPr>
            <p:ph type="title"/>
          </p:nvPr>
        </p:nvSpPr>
        <p:spPr>
          <a:xfrm>
            <a:off x="457200" y="152400"/>
            <a:ext cx="8229600" cy="1143000"/>
          </a:xfrm>
        </p:spPr>
        <p:txBody>
          <a:bodyPr/>
          <a:lstStyle/>
          <a:p>
            <a:r>
              <a:rPr lang="en-US" dirty="0" smtClean="0"/>
              <a:t>Modeling the ACMG VI Workflow</a:t>
            </a:r>
            <a:endParaRPr lang="en-US" dirty="0"/>
          </a:p>
        </p:txBody>
      </p:sp>
    </p:spTree>
    <p:extLst>
      <p:ext uri="{BB962C8B-B14F-4D97-AF65-F5344CB8AC3E}">
        <p14:creationId xmlns:p14="http://schemas.microsoft.com/office/powerpoint/2010/main" val="982769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the ACMG VI Workflow</a:t>
            </a:r>
            <a:endParaRPr lang="en-US" dirty="0"/>
          </a:p>
        </p:txBody>
      </p:sp>
      <p:pic>
        <p:nvPicPr>
          <p:cNvPr id="33796" name="Picture 4" descr="C:\Users\brushm\AppData\Roaming\PixelMetrics\CaptureWiz\Tem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8754672" cy="290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77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Modeling the ACMG VI Workflow</a:t>
            </a:r>
            <a:endParaRPr lang="en-US" dirty="0"/>
          </a:p>
        </p:txBody>
      </p:sp>
      <p:pic>
        <p:nvPicPr>
          <p:cNvPr id="5" name="Picture 2" descr="C:\Users\brushm\AppData\Roaming\PixelMetrics\CaptureWiz\Temp\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00328"/>
            <a:ext cx="8162925"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247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brushm\AppData\Roaming\PixelMetrics\CaptureWiz\Temp\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471" y="1452583"/>
            <a:ext cx="5704845" cy="53292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28600"/>
            <a:ext cx="8229600" cy="1143000"/>
          </a:xfrm>
        </p:spPr>
        <p:txBody>
          <a:bodyPr>
            <a:normAutofit/>
          </a:bodyPr>
          <a:lstStyle/>
          <a:p>
            <a:r>
              <a:rPr lang="en-US" dirty="0" smtClean="0"/>
              <a:t>SEPIO Evidence Graphs</a:t>
            </a:r>
            <a:endParaRPr lang="en-US" dirty="0"/>
          </a:p>
        </p:txBody>
      </p:sp>
      <p:cxnSp>
        <p:nvCxnSpPr>
          <p:cNvPr id="22" name="Straight Arrow Connector 21"/>
          <p:cNvCxnSpPr/>
          <p:nvPr/>
        </p:nvCxnSpPr>
        <p:spPr>
          <a:xfrm flipH="1">
            <a:off x="4523272" y="1752600"/>
            <a:ext cx="1682345" cy="0"/>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05617" y="1290935"/>
            <a:ext cx="1354794" cy="923330"/>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agent,</a:t>
            </a:r>
          </a:p>
          <a:p>
            <a:pPr algn="ctr"/>
            <a:r>
              <a:rPr lang="en-US" dirty="0" smtClean="0">
                <a:solidFill>
                  <a:schemeClr val="accent6">
                    <a:lumMod val="75000"/>
                  </a:schemeClr>
                </a:solidFill>
                <a:latin typeface="Arial Rounded MT Bold" panose="020F0704030504030204" pitchFamily="34" charset="0"/>
              </a:rPr>
              <a:t>date, role, </a:t>
            </a:r>
          </a:p>
          <a:p>
            <a:pPr algn="ctr"/>
            <a:r>
              <a:rPr lang="en-US" dirty="0" smtClean="0">
                <a:solidFill>
                  <a:schemeClr val="accent6">
                    <a:lumMod val="75000"/>
                  </a:schemeClr>
                </a:solidFill>
                <a:latin typeface="Arial Rounded MT Bold" panose="020F0704030504030204" pitchFamily="34" charset="0"/>
              </a:rPr>
              <a:t>method</a:t>
            </a:r>
            <a:endParaRPr lang="en-US" dirty="0">
              <a:solidFill>
                <a:schemeClr val="accent6">
                  <a:lumMod val="75000"/>
                </a:schemeClr>
              </a:solidFill>
              <a:latin typeface="Arial Rounded MT Bold" panose="020F0704030504030204" pitchFamily="34" charset="0"/>
            </a:endParaRPr>
          </a:p>
        </p:txBody>
      </p:sp>
      <p:sp>
        <p:nvSpPr>
          <p:cNvPr id="26" name="Content Placeholder 2"/>
          <p:cNvSpPr txBox="1">
            <a:spLocks/>
          </p:cNvSpPr>
          <p:nvPr/>
        </p:nvSpPr>
        <p:spPr>
          <a:xfrm>
            <a:off x="685800" y="609600"/>
            <a:ext cx="7772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Example 4. </a:t>
            </a:r>
            <a:r>
              <a:rPr lang="en-US" sz="1800" b="1" dirty="0" err="1" smtClean="0"/>
              <a:t>ClinGen</a:t>
            </a:r>
            <a:r>
              <a:rPr lang="en-US" sz="1800" b="1" dirty="0" smtClean="0"/>
              <a:t>/ACMG variant interpretation: </a:t>
            </a:r>
            <a:r>
              <a:rPr lang="en-US" sz="1800" dirty="0" smtClean="0"/>
              <a:t> full provenance and evidence</a:t>
            </a:r>
            <a:endParaRPr lang="en-US" sz="1800" dirty="0"/>
          </a:p>
        </p:txBody>
      </p:sp>
      <p:cxnSp>
        <p:nvCxnSpPr>
          <p:cNvPr id="12" name="Straight Arrow Connector 11"/>
          <p:cNvCxnSpPr>
            <a:stCxn id="13" idx="2"/>
          </p:cNvCxnSpPr>
          <p:nvPr/>
        </p:nvCxnSpPr>
        <p:spPr>
          <a:xfrm flipH="1">
            <a:off x="4828072" y="5651321"/>
            <a:ext cx="2919340" cy="597079"/>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63200" y="5004990"/>
            <a:ext cx="1968424"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research data,</a:t>
            </a:r>
          </a:p>
          <a:p>
            <a:pPr algn="ctr"/>
            <a:r>
              <a:rPr lang="en-US" dirty="0" smtClean="0">
                <a:solidFill>
                  <a:schemeClr val="accent6">
                    <a:lumMod val="75000"/>
                  </a:schemeClr>
                </a:solidFill>
                <a:latin typeface="Arial Rounded MT Bold" panose="020F0704030504030204" pitchFamily="34" charset="0"/>
              </a:rPr>
              <a:t>prior assertions</a:t>
            </a:r>
            <a:endParaRPr lang="en-US" dirty="0">
              <a:solidFill>
                <a:schemeClr val="accent6">
                  <a:lumMod val="75000"/>
                </a:schemeClr>
              </a:solidFill>
              <a:latin typeface="Arial Rounded MT Bold" panose="020F0704030504030204" pitchFamily="34" charset="0"/>
            </a:endParaRPr>
          </a:p>
        </p:txBody>
      </p:sp>
      <p:sp>
        <p:nvSpPr>
          <p:cNvPr id="10" name="TextBox 9"/>
          <p:cNvSpPr txBox="1"/>
          <p:nvPr/>
        </p:nvSpPr>
        <p:spPr>
          <a:xfrm>
            <a:off x="7417440" y="6135469"/>
            <a:ext cx="1345560" cy="646331"/>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Literature </a:t>
            </a:r>
          </a:p>
          <a:p>
            <a:pPr algn="ctr"/>
            <a:r>
              <a:rPr lang="en-US" dirty="0" smtClean="0">
                <a:solidFill>
                  <a:schemeClr val="accent6">
                    <a:lumMod val="75000"/>
                  </a:schemeClr>
                </a:solidFill>
                <a:latin typeface="Arial Rounded MT Bold" panose="020F0704030504030204" pitchFamily="34" charset="0"/>
              </a:rPr>
              <a:t>Reference</a:t>
            </a:r>
            <a:endParaRPr lang="en-US" dirty="0">
              <a:solidFill>
                <a:schemeClr val="accent6">
                  <a:lumMod val="75000"/>
                </a:schemeClr>
              </a:solidFill>
              <a:latin typeface="Arial Rounded MT Bold" panose="020F0704030504030204" pitchFamily="34" charset="0"/>
            </a:endParaRPr>
          </a:p>
        </p:txBody>
      </p:sp>
      <p:sp>
        <p:nvSpPr>
          <p:cNvPr id="11" name="TextBox 10"/>
          <p:cNvSpPr txBox="1"/>
          <p:nvPr/>
        </p:nvSpPr>
        <p:spPr>
          <a:xfrm>
            <a:off x="6205617" y="2420034"/>
            <a:ext cx="1211823" cy="646331"/>
          </a:xfrm>
          <a:prstGeom prst="rect">
            <a:avLst/>
          </a:prstGeom>
          <a:solidFill>
            <a:srgbClr val="C5D9F1"/>
          </a:solidFill>
          <a:effectLst>
            <a:outerShdw blurRad="88900" dist="76200" dir="2700000" sx="105000" sy="105000" algn="tl" rotWithShape="0">
              <a:prstClr val="black">
                <a:alpha val="42000"/>
              </a:prstClr>
            </a:outerShdw>
          </a:effectLst>
        </p:spPr>
        <p:txBody>
          <a:bodyPr wrap="square" rtlCol="0">
            <a:spAutoFit/>
          </a:bodyPr>
          <a:lstStyle/>
          <a:p>
            <a:pPr algn="ctr"/>
            <a:r>
              <a:rPr lang="en-US" dirty="0" smtClean="0">
                <a:solidFill>
                  <a:schemeClr val="accent6">
                    <a:lumMod val="75000"/>
                  </a:schemeClr>
                </a:solidFill>
                <a:latin typeface="Arial Rounded MT Bold" panose="020F0704030504030204" pitchFamily="34" charset="0"/>
              </a:rPr>
              <a:t>evidence</a:t>
            </a:r>
          </a:p>
          <a:p>
            <a:pPr algn="ctr"/>
            <a:r>
              <a:rPr lang="en-US" dirty="0" smtClean="0">
                <a:solidFill>
                  <a:schemeClr val="accent6">
                    <a:lumMod val="75000"/>
                  </a:schemeClr>
                </a:solidFill>
                <a:latin typeface="Arial Rounded MT Bold" panose="020F0704030504030204" pitchFamily="34" charset="0"/>
              </a:rPr>
              <a:t>strength</a:t>
            </a:r>
            <a:endParaRPr lang="en-US" dirty="0">
              <a:solidFill>
                <a:schemeClr val="accent6">
                  <a:lumMod val="75000"/>
                </a:schemeClr>
              </a:solidFill>
              <a:latin typeface="Arial Rounded MT Bold" panose="020F0704030504030204" pitchFamily="34" charset="0"/>
            </a:endParaRPr>
          </a:p>
        </p:txBody>
      </p:sp>
      <p:cxnSp>
        <p:nvCxnSpPr>
          <p:cNvPr id="16" name="Straight Arrow Connector 15"/>
          <p:cNvCxnSpPr/>
          <p:nvPr/>
        </p:nvCxnSpPr>
        <p:spPr>
          <a:xfrm flipH="1">
            <a:off x="7191702" y="6477000"/>
            <a:ext cx="303369" cy="0"/>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p:cNvCxnSpPr>
          <p:nvPr/>
        </p:nvCxnSpPr>
        <p:spPr>
          <a:xfrm flipH="1">
            <a:off x="4523271" y="2743200"/>
            <a:ext cx="1682346" cy="0"/>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077" y="914400"/>
            <a:ext cx="9199123" cy="300082"/>
          </a:xfrm>
          <a:prstGeom prst="rect">
            <a:avLst/>
          </a:prstGeom>
          <a:noFill/>
        </p:spPr>
        <p:txBody>
          <a:bodyPr wrap="square" rtlCol="0">
            <a:spAutoFit/>
          </a:bodyPr>
          <a:lstStyle/>
          <a:p>
            <a:pPr algn="ctr">
              <a:lnSpc>
                <a:spcPts val="1600"/>
              </a:lnSpc>
            </a:pPr>
            <a:r>
              <a:rPr lang="en-US" sz="1400" b="1" dirty="0" smtClean="0">
                <a:solidFill>
                  <a:schemeClr val="accent6">
                    <a:lumMod val="75000"/>
                  </a:schemeClr>
                </a:solidFill>
                <a:latin typeface="Courier New" panose="02070309020205020404" pitchFamily="49" charset="0"/>
                <a:cs typeface="Courier New" panose="02070309020205020404" pitchFamily="49" charset="0"/>
              </a:rPr>
              <a:t>DSC2:c.631-2A&gt;G is </a:t>
            </a:r>
            <a:r>
              <a:rPr lang="en-US" sz="1400" b="1" dirty="0" err="1" smtClean="0">
                <a:solidFill>
                  <a:schemeClr val="accent6">
                    <a:lumMod val="75000"/>
                  </a:schemeClr>
                </a:solidFill>
                <a:latin typeface="Courier New" panose="02070309020205020404" pitchFamily="49" charset="0"/>
                <a:cs typeface="Courier New" panose="02070309020205020404" pitchFamily="49" charset="0"/>
              </a:rPr>
              <a:t>likely_pahogenic_for</a:t>
            </a:r>
            <a:r>
              <a:rPr lang="en-US" sz="1400" b="1" dirty="0" smtClean="0">
                <a:solidFill>
                  <a:schemeClr val="accent6">
                    <a:lumMod val="75000"/>
                  </a:schemeClr>
                </a:solidFill>
                <a:latin typeface="Courier New" panose="02070309020205020404" pitchFamily="49" charset="0"/>
                <a:cs typeface="Courier New" panose="02070309020205020404" pitchFamily="49" charset="0"/>
              </a:rPr>
              <a:t> </a:t>
            </a:r>
            <a:r>
              <a:rPr lang="en-US" sz="1400" b="1" dirty="0" err="1" smtClean="0">
                <a:solidFill>
                  <a:schemeClr val="accent6">
                    <a:lumMod val="75000"/>
                  </a:schemeClr>
                </a:solidFill>
                <a:latin typeface="Courier New" panose="02070309020205020404" pitchFamily="49" charset="0"/>
                <a:cs typeface="Courier New" panose="02070309020205020404" pitchFamily="49" charset="0"/>
              </a:rPr>
              <a:t>arrhythmogenic</a:t>
            </a:r>
            <a:r>
              <a:rPr lang="en-US" sz="1400" b="1" dirty="0" smtClean="0">
                <a:solidFill>
                  <a:schemeClr val="accent6">
                    <a:lumMod val="75000"/>
                  </a:schemeClr>
                </a:solidFill>
                <a:latin typeface="Courier New" panose="02070309020205020404" pitchFamily="49" charset="0"/>
                <a:cs typeface="Courier New" panose="02070309020205020404" pitchFamily="49" charset="0"/>
              </a:rPr>
              <a:t> ventricular cardiomyopathy</a:t>
            </a:r>
          </a:p>
        </p:txBody>
      </p:sp>
      <p:cxnSp>
        <p:nvCxnSpPr>
          <p:cNvPr id="20" name="Straight Arrow Connector 19"/>
          <p:cNvCxnSpPr/>
          <p:nvPr/>
        </p:nvCxnSpPr>
        <p:spPr>
          <a:xfrm flipH="1">
            <a:off x="4828071" y="4007241"/>
            <a:ext cx="1337205" cy="0"/>
          </a:xfrm>
          <a:prstGeom prst="straightConnector1">
            <a:avLst/>
          </a:prstGeom>
          <a:ln w="28575">
            <a:solidFill>
              <a:srgbClr val="1B416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65275" y="3545576"/>
            <a:ext cx="1354794" cy="923330"/>
          </a:xfrm>
          <a:prstGeom prst="rect">
            <a:avLst/>
          </a:prstGeom>
          <a:solidFill>
            <a:srgbClr val="C5D9F1"/>
          </a:solidFill>
          <a:effectLst>
            <a:outerShdw blurRad="88900" dist="76200" dir="2700000" sx="105000" sy="105000" algn="tl" rotWithShape="0">
              <a:prstClr val="black">
                <a:alpha val="42000"/>
              </a:prstClr>
            </a:outerShdw>
          </a:effectLst>
        </p:spPr>
        <p:txBody>
          <a:bodyPr wrap="none" rtlCol="0">
            <a:spAutoFit/>
          </a:bodyPr>
          <a:lstStyle/>
          <a:p>
            <a:pPr algn="ctr"/>
            <a:r>
              <a:rPr lang="en-US" dirty="0" smtClean="0">
                <a:solidFill>
                  <a:schemeClr val="accent6">
                    <a:lumMod val="75000"/>
                  </a:schemeClr>
                </a:solidFill>
                <a:latin typeface="Arial Rounded MT Bold" panose="020F0704030504030204" pitchFamily="34" charset="0"/>
              </a:rPr>
              <a:t>agent,</a:t>
            </a:r>
          </a:p>
          <a:p>
            <a:pPr algn="ctr"/>
            <a:r>
              <a:rPr lang="en-US" dirty="0" smtClean="0">
                <a:solidFill>
                  <a:schemeClr val="accent6">
                    <a:lumMod val="75000"/>
                  </a:schemeClr>
                </a:solidFill>
                <a:latin typeface="Arial Rounded MT Bold" panose="020F0704030504030204" pitchFamily="34" charset="0"/>
              </a:rPr>
              <a:t>date, role, </a:t>
            </a:r>
          </a:p>
          <a:p>
            <a:pPr algn="ctr"/>
            <a:r>
              <a:rPr lang="en-US" dirty="0" smtClean="0">
                <a:solidFill>
                  <a:schemeClr val="accent6">
                    <a:lumMod val="75000"/>
                  </a:schemeClr>
                </a:solidFill>
                <a:latin typeface="Arial Rounded MT Bold" panose="020F0704030504030204" pitchFamily="34" charset="0"/>
              </a:rPr>
              <a:t>method</a:t>
            </a:r>
            <a:endParaRPr lang="en-US" dirty="0">
              <a:solidFill>
                <a:schemeClr val="accent6">
                  <a:lumMod val="75000"/>
                </a:schemeClr>
              </a:solidFill>
              <a:latin typeface="Arial Rounded MT Bold" panose="020F0704030504030204" pitchFamily="34" charset="0"/>
            </a:endParaRPr>
          </a:p>
        </p:txBody>
      </p:sp>
      <p:sp>
        <p:nvSpPr>
          <p:cNvPr id="2" name="TextBox 1"/>
          <p:cNvSpPr txBox="1"/>
          <p:nvPr/>
        </p:nvSpPr>
        <p:spPr>
          <a:xfrm>
            <a:off x="1289304" y="1565035"/>
            <a:ext cx="2174313" cy="338554"/>
          </a:xfrm>
          <a:prstGeom prst="rect">
            <a:avLst/>
          </a:prstGeom>
          <a:noFill/>
        </p:spPr>
        <p:txBody>
          <a:bodyPr wrap="none" rtlCol="0">
            <a:spAutoFit/>
          </a:bodyPr>
          <a:lstStyle/>
          <a:p>
            <a:pPr algn="ctr"/>
            <a:r>
              <a:rPr lang="en-US" sz="1600" b="1" dirty="0" smtClean="0"/>
              <a:t>(Variant Interpretation)</a:t>
            </a:r>
            <a:endParaRPr lang="en-US" sz="1600" b="1" dirty="0"/>
          </a:p>
        </p:txBody>
      </p:sp>
      <p:sp>
        <p:nvSpPr>
          <p:cNvPr id="17" name="TextBox 16"/>
          <p:cNvSpPr txBox="1"/>
          <p:nvPr/>
        </p:nvSpPr>
        <p:spPr>
          <a:xfrm>
            <a:off x="1371600" y="3886200"/>
            <a:ext cx="1982017" cy="338554"/>
          </a:xfrm>
          <a:prstGeom prst="rect">
            <a:avLst/>
          </a:prstGeom>
          <a:noFill/>
        </p:spPr>
        <p:txBody>
          <a:bodyPr wrap="none" rtlCol="0">
            <a:spAutoFit/>
          </a:bodyPr>
          <a:lstStyle/>
          <a:p>
            <a:pPr algn="ctr"/>
            <a:r>
              <a:rPr lang="en-US" sz="1600" b="1" dirty="0" smtClean="0"/>
              <a:t>Criterion Assessment</a:t>
            </a:r>
            <a:endParaRPr lang="en-US" sz="1600" b="1" dirty="0"/>
          </a:p>
        </p:txBody>
      </p:sp>
    </p:spTree>
    <p:extLst>
      <p:ext uri="{BB962C8B-B14F-4D97-AF65-F5344CB8AC3E}">
        <p14:creationId xmlns:p14="http://schemas.microsoft.com/office/powerpoint/2010/main" val="453555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SEPIO Evidence Graphs</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505270"/>
            <a:ext cx="6934200" cy="5276530"/>
          </a:xfrm>
          <a:prstGeom prst="rect">
            <a:avLst/>
          </a:prstGeom>
        </p:spPr>
      </p:pic>
      <p:sp>
        <p:nvSpPr>
          <p:cNvPr id="8" name="Content Placeholder 2"/>
          <p:cNvSpPr txBox="1">
            <a:spLocks/>
          </p:cNvSpPr>
          <p:nvPr/>
        </p:nvSpPr>
        <p:spPr>
          <a:xfrm>
            <a:off x="685800" y="685800"/>
            <a:ext cx="7772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Example 4. </a:t>
            </a:r>
            <a:r>
              <a:rPr lang="en-US" sz="1800" b="1" dirty="0" err="1" smtClean="0"/>
              <a:t>ClinGen</a:t>
            </a:r>
            <a:r>
              <a:rPr lang="en-US" sz="1800" b="1" dirty="0" smtClean="0"/>
              <a:t>/ACMG variant interpretation: </a:t>
            </a:r>
            <a:r>
              <a:rPr lang="en-US" sz="1800" dirty="0" smtClean="0"/>
              <a:t> full provenance and evidence</a:t>
            </a:r>
            <a:endParaRPr lang="en-US" sz="1800" dirty="0"/>
          </a:p>
        </p:txBody>
      </p:sp>
      <p:sp>
        <p:nvSpPr>
          <p:cNvPr id="9" name="TextBox 8"/>
          <p:cNvSpPr txBox="1"/>
          <p:nvPr/>
        </p:nvSpPr>
        <p:spPr>
          <a:xfrm>
            <a:off x="-136561" y="1006711"/>
            <a:ext cx="9339728" cy="303929"/>
          </a:xfrm>
          <a:prstGeom prst="rect">
            <a:avLst/>
          </a:prstGeom>
          <a:noFill/>
        </p:spPr>
        <p:txBody>
          <a:bodyPr wrap="square" rtlCol="0">
            <a:spAutoFit/>
          </a:bodyPr>
          <a:lstStyle/>
          <a:p>
            <a:pPr algn="ctr">
              <a:lnSpc>
                <a:spcPts val="1600"/>
              </a:lnSpc>
            </a:pPr>
            <a:r>
              <a:rPr lang="en-US" sz="1300" b="1" dirty="0" smtClean="0">
                <a:solidFill>
                  <a:schemeClr val="accent6">
                    <a:lumMod val="75000"/>
                  </a:schemeClr>
                </a:solidFill>
                <a:latin typeface="Courier New" panose="02070309020205020404" pitchFamily="49" charset="0"/>
                <a:cs typeface="Courier New" panose="02070309020205020404" pitchFamily="49" charset="0"/>
              </a:rPr>
              <a:t>DSC2:c.631-2A&gt;G is </a:t>
            </a:r>
            <a:r>
              <a:rPr lang="en-US" sz="1300" b="1" dirty="0" err="1" smtClean="0">
                <a:solidFill>
                  <a:schemeClr val="accent6">
                    <a:lumMod val="75000"/>
                  </a:schemeClr>
                </a:solidFill>
                <a:latin typeface="Courier New" panose="02070309020205020404" pitchFamily="49" charset="0"/>
                <a:cs typeface="Courier New" panose="02070309020205020404" pitchFamily="49" charset="0"/>
              </a:rPr>
              <a:t>likely_pahogenic_for</a:t>
            </a:r>
            <a:r>
              <a:rPr lang="en-US" sz="1300" b="1" dirty="0" smtClean="0">
                <a:solidFill>
                  <a:schemeClr val="accent6">
                    <a:lumMod val="75000"/>
                  </a:schemeClr>
                </a:solidFill>
                <a:latin typeface="Courier New" panose="02070309020205020404" pitchFamily="49" charset="0"/>
                <a:cs typeface="Courier New" panose="02070309020205020404" pitchFamily="49" charset="0"/>
              </a:rPr>
              <a:t> </a:t>
            </a:r>
            <a:r>
              <a:rPr lang="en-US" sz="1300" b="1" dirty="0" err="1" smtClean="0">
                <a:solidFill>
                  <a:schemeClr val="accent6">
                    <a:lumMod val="75000"/>
                  </a:schemeClr>
                </a:solidFill>
                <a:latin typeface="Courier New" panose="02070309020205020404" pitchFamily="49" charset="0"/>
                <a:cs typeface="Courier New" panose="02070309020205020404" pitchFamily="49" charset="0"/>
              </a:rPr>
              <a:t>arrhythmogenic</a:t>
            </a:r>
            <a:r>
              <a:rPr lang="en-US" sz="1300" b="1" dirty="0" smtClean="0">
                <a:solidFill>
                  <a:schemeClr val="accent6">
                    <a:lumMod val="75000"/>
                  </a:schemeClr>
                </a:solidFill>
                <a:latin typeface="Courier New" panose="02070309020205020404" pitchFamily="49" charset="0"/>
                <a:cs typeface="Courier New" panose="02070309020205020404" pitchFamily="49" charset="0"/>
              </a:rPr>
              <a:t> right ventricular cardiomyopathy</a:t>
            </a:r>
          </a:p>
        </p:txBody>
      </p:sp>
    </p:spTree>
    <p:extLst>
      <p:ext uri="{BB962C8B-B14F-4D97-AF65-F5344CB8AC3E}">
        <p14:creationId xmlns:p14="http://schemas.microsoft.com/office/powerpoint/2010/main" val="4252558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Key Features of the SEPIO Data Model</a:t>
            </a:r>
            <a:endParaRPr lang="en-US" dirty="0"/>
          </a:p>
        </p:txBody>
      </p:sp>
      <p:sp>
        <p:nvSpPr>
          <p:cNvPr id="3" name="Content Placeholder 2"/>
          <p:cNvSpPr>
            <a:spLocks noGrp="1"/>
          </p:cNvSpPr>
          <p:nvPr>
            <p:ph idx="1"/>
          </p:nvPr>
        </p:nvSpPr>
        <p:spPr>
          <a:xfrm>
            <a:off x="381000" y="1219200"/>
            <a:ext cx="8229600" cy="5410200"/>
          </a:xfrm>
        </p:spPr>
        <p:txBody>
          <a:bodyPr>
            <a:normAutofit fontScale="62500" lnSpcReduction="20000"/>
          </a:bodyPr>
          <a:lstStyle/>
          <a:p>
            <a:pPr marL="514350" indent="-514350">
              <a:lnSpc>
                <a:spcPct val="120000"/>
              </a:lnSpc>
              <a:spcBef>
                <a:spcPts val="600"/>
              </a:spcBef>
              <a:buFont typeface="Arial" panose="020B0604020202020204" pitchFamily="34" charset="0"/>
              <a:buAutoNum type="arabicPeriod"/>
              <a:defRPr/>
            </a:pPr>
            <a:r>
              <a:rPr lang="en-US" dirty="0" smtClean="0"/>
              <a:t>SEPIO Concepts </a:t>
            </a:r>
            <a:r>
              <a:rPr lang="en-US" dirty="0"/>
              <a:t>and relationships are generic and apply universally in any domain – based in realism that mirrors the cognitive processes involved in making an evidence-based assertion</a:t>
            </a:r>
          </a:p>
          <a:p>
            <a:pPr marL="514350" indent="-514350">
              <a:lnSpc>
                <a:spcPct val="120000"/>
              </a:lnSpc>
              <a:spcBef>
                <a:spcPts val="600"/>
              </a:spcBef>
              <a:buAutoNum type="arabicPeriod"/>
              <a:defRPr/>
            </a:pPr>
            <a:r>
              <a:rPr lang="en-US" dirty="0" smtClean="0"/>
              <a:t>Organizes </a:t>
            </a:r>
            <a:r>
              <a:rPr lang="en-US" dirty="0"/>
              <a:t>evidence data at different levels to support different use </a:t>
            </a:r>
            <a:r>
              <a:rPr lang="en-US" dirty="0" smtClean="0"/>
              <a:t>cases  (Study, Evidence Line, Assertion, Proposition)</a:t>
            </a:r>
          </a:p>
          <a:p>
            <a:pPr marL="514350" indent="-514350">
              <a:lnSpc>
                <a:spcPct val="120000"/>
              </a:lnSpc>
              <a:spcBef>
                <a:spcPts val="600"/>
              </a:spcBef>
              <a:buAutoNum type="arabicPeriod"/>
              <a:defRPr/>
            </a:pPr>
            <a:r>
              <a:rPr lang="en-US" dirty="0" smtClean="0"/>
              <a:t>Explicitly represents provenance of assertions, </a:t>
            </a:r>
            <a:r>
              <a:rPr lang="en-US" dirty="0"/>
              <a:t>and separately tracks the provenance of all evidence supporting or refuting it (typically by describing studies that generate data or findings used as evidence) </a:t>
            </a:r>
            <a:endParaRPr lang="en-US" dirty="0" smtClean="0"/>
          </a:p>
          <a:p>
            <a:pPr marL="514350" indent="-514350">
              <a:lnSpc>
                <a:spcPct val="120000"/>
              </a:lnSpc>
              <a:spcBef>
                <a:spcPts val="600"/>
              </a:spcBef>
              <a:buAutoNum type="arabicPeriod"/>
              <a:defRPr/>
            </a:pPr>
            <a:r>
              <a:rPr lang="en-US" dirty="0" smtClean="0"/>
              <a:t>Evidence lines are key organizing nodes that </a:t>
            </a:r>
            <a:r>
              <a:rPr lang="en-US" dirty="0"/>
              <a:t> let us capture how info interpreted and applied as evidence to support or refute a </a:t>
            </a:r>
            <a:r>
              <a:rPr lang="en-US" dirty="0" smtClean="0"/>
              <a:t>claim</a:t>
            </a:r>
          </a:p>
          <a:p>
            <a:pPr marL="514350" indent="-514350">
              <a:lnSpc>
                <a:spcPct val="120000"/>
              </a:lnSpc>
              <a:spcBef>
                <a:spcPts val="600"/>
              </a:spcBef>
              <a:buAutoNum type="arabicPeriod"/>
              <a:defRPr/>
            </a:pPr>
            <a:r>
              <a:rPr lang="en-US" dirty="0"/>
              <a:t>Evidence lines also essential  for assess the quantity, quality, diversity, and concordance of evidence for a claim – four key dimensions that are essential for computational evaluation use cases</a:t>
            </a:r>
            <a:r>
              <a:rPr lang="en-US" dirty="0" smtClean="0"/>
              <a:t> </a:t>
            </a:r>
          </a:p>
          <a:p>
            <a:pPr marL="514350" indent="-514350">
              <a:lnSpc>
                <a:spcPct val="120000"/>
              </a:lnSpc>
              <a:spcBef>
                <a:spcPts val="600"/>
              </a:spcBef>
              <a:buAutoNum type="arabicPeriod"/>
              <a:defRPr/>
            </a:pPr>
            <a:r>
              <a:rPr lang="en-US" dirty="0" smtClean="0"/>
              <a:t>SEPIO </a:t>
            </a:r>
            <a:r>
              <a:rPr lang="en-US" dirty="0"/>
              <a:t>allows us to organize evidence </a:t>
            </a:r>
            <a:r>
              <a:rPr lang="en-US" dirty="0" smtClean="0"/>
              <a:t>date </a:t>
            </a:r>
            <a:r>
              <a:rPr lang="en-US" dirty="0"/>
              <a:t>at different </a:t>
            </a:r>
            <a:r>
              <a:rPr lang="en-US" dirty="0" smtClean="0"/>
              <a:t>levels and represent many perspectives on evidence, </a:t>
            </a:r>
            <a:r>
              <a:rPr lang="en-US" dirty="0"/>
              <a:t>to support different types of questions and use </a:t>
            </a:r>
            <a:r>
              <a:rPr lang="en-US" dirty="0" smtClean="0"/>
              <a:t>cases</a:t>
            </a:r>
            <a:endParaRPr lang="en-US" dirty="0"/>
          </a:p>
        </p:txBody>
      </p:sp>
    </p:spTree>
    <p:extLst>
      <p:ext uri="{BB962C8B-B14F-4D97-AF65-F5344CB8AC3E}">
        <p14:creationId xmlns:p14="http://schemas.microsoft.com/office/powerpoint/2010/main" val="606022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dirty="0" smtClean="0"/>
              <a:t>SEPIO Framework</a:t>
            </a:r>
            <a:endParaRPr lang="en-US" sz="4800" dirty="0"/>
          </a:p>
        </p:txBody>
      </p:sp>
      <p:sp>
        <p:nvSpPr>
          <p:cNvPr id="3" name="Content Placeholder 2"/>
          <p:cNvSpPr>
            <a:spLocks noGrp="1"/>
          </p:cNvSpPr>
          <p:nvPr>
            <p:ph idx="1"/>
          </p:nvPr>
        </p:nvSpPr>
        <p:spPr>
          <a:xfrm>
            <a:off x="381000" y="1905000"/>
            <a:ext cx="8229600" cy="1295400"/>
          </a:xfrm>
        </p:spPr>
        <p:txBody>
          <a:bodyPr>
            <a:noAutofit/>
          </a:bodyPr>
          <a:lstStyle/>
          <a:p>
            <a:pPr marL="0" indent="0" algn="ctr">
              <a:buNone/>
            </a:pPr>
            <a:r>
              <a:rPr lang="en-US" sz="4400" b="1" baseline="0" dirty="0" smtClean="0"/>
              <a:t>II. Supporting Ontologies</a:t>
            </a:r>
            <a:endParaRPr lang="en-US" sz="4000" b="1" dirty="0"/>
          </a:p>
        </p:txBody>
      </p:sp>
      <p:sp>
        <p:nvSpPr>
          <p:cNvPr id="4" name="TextBox 3"/>
          <p:cNvSpPr txBox="1"/>
          <p:nvPr/>
        </p:nvSpPr>
        <p:spPr>
          <a:xfrm>
            <a:off x="914400" y="2514600"/>
            <a:ext cx="7391400" cy="2246769"/>
          </a:xfrm>
          <a:prstGeom prst="rect">
            <a:avLst/>
          </a:prstGeom>
          <a:noFill/>
        </p:spPr>
        <p:txBody>
          <a:bodyPr wrap="square" rtlCol="0">
            <a:spAutoFit/>
          </a:bodyPr>
          <a:lstStyle/>
          <a:p>
            <a:pPr algn="ctr"/>
            <a:endParaRPr lang="en-US" sz="2800" dirty="0" smtClean="0"/>
          </a:p>
          <a:p>
            <a:pPr algn="ctr"/>
            <a:r>
              <a:rPr lang="en-US" sz="2800" dirty="0" smtClean="0"/>
              <a:t>Modules from orthogonal ontologies that support rich semantic descriptions of evidence and provenance.</a:t>
            </a:r>
          </a:p>
          <a:p>
            <a:pPr algn="ctr"/>
            <a:endParaRPr lang="en-US" sz="2800" dirty="0"/>
          </a:p>
        </p:txBody>
      </p:sp>
    </p:spTree>
    <p:extLst>
      <p:ext uri="{BB962C8B-B14F-4D97-AF65-F5344CB8AC3E}">
        <p14:creationId xmlns:p14="http://schemas.microsoft.com/office/powerpoint/2010/main" val="1298652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rushm\AppData\Roaming\PixelMetrics\CaptureWiz\Tem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370" y="3429000"/>
            <a:ext cx="5474870" cy="32156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76200"/>
            <a:ext cx="8610600" cy="1143000"/>
          </a:xfrm>
        </p:spPr>
        <p:txBody>
          <a:bodyPr>
            <a:normAutofit fontScale="90000"/>
          </a:bodyPr>
          <a:lstStyle/>
          <a:p>
            <a:pPr marL="0" indent="0">
              <a:spcBef>
                <a:spcPts val="2400"/>
              </a:spcBef>
            </a:pPr>
            <a:r>
              <a:rPr lang="en-US" dirty="0" smtClean="0"/>
              <a:t>Orthogonal Domains (and Term Sources)</a:t>
            </a:r>
            <a:endParaRPr lang="en-US" dirty="0" smtClean="0"/>
          </a:p>
        </p:txBody>
      </p:sp>
      <p:sp>
        <p:nvSpPr>
          <p:cNvPr id="3" name="Content Placeholder 2"/>
          <p:cNvSpPr>
            <a:spLocks noGrp="1"/>
          </p:cNvSpPr>
          <p:nvPr>
            <p:ph idx="1"/>
          </p:nvPr>
        </p:nvSpPr>
        <p:spPr>
          <a:xfrm>
            <a:off x="76200" y="990600"/>
            <a:ext cx="8686800" cy="3048000"/>
          </a:xfrm>
        </p:spPr>
        <p:txBody>
          <a:bodyPr>
            <a:normAutofit fontScale="62500" lnSpcReduction="20000"/>
          </a:bodyPr>
          <a:lstStyle/>
          <a:p>
            <a:pPr marL="625475" indent="-276225" fontAlgn="ctr">
              <a:spcBef>
                <a:spcPts val="1200"/>
              </a:spcBef>
              <a:buFont typeface="+mj-lt"/>
              <a:buAutoNum type="arabicPeriod"/>
            </a:pPr>
            <a:r>
              <a:rPr lang="en-US" b="1" dirty="0" smtClean="0"/>
              <a:t>Study/Technique Types:  </a:t>
            </a:r>
            <a:r>
              <a:rPr lang="en-US" dirty="0" smtClean="0"/>
              <a:t>OBI</a:t>
            </a:r>
            <a:r>
              <a:rPr lang="en-US" dirty="0"/>
              <a:t>, ERO, EFO, </a:t>
            </a:r>
            <a:r>
              <a:rPr lang="en-US" dirty="0" smtClean="0"/>
              <a:t>CMO, </a:t>
            </a:r>
            <a:r>
              <a:rPr lang="en-US" dirty="0" err="1" smtClean="0"/>
              <a:t>Fbbi</a:t>
            </a:r>
            <a:r>
              <a:rPr lang="en-US" dirty="0" smtClean="0"/>
              <a:t>,  MMO, PSI-MI , NPO</a:t>
            </a:r>
          </a:p>
          <a:p>
            <a:pPr marL="625475" indent="-276225" fontAlgn="ctr">
              <a:spcBef>
                <a:spcPts val="1200"/>
              </a:spcBef>
              <a:buFont typeface="+mj-lt"/>
              <a:buAutoNum type="arabicPeriod"/>
            </a:pPr>
            <a:r>
              <a:rPr lang="en-US" b="1" dirty="0" smtClean="0"/>
              <a:t>Evidence </a:t>
            </a:r>
            <a:r>
              <a:rPr lang="en-US" b="1" dirty="0"/>
              <a:t>Types: </a:t>
            </a:r>
            <a:r>
              <a:rPr lang="en-US" dirty="0"/>
              <a:t>ECO</a:t>
            </a:r>
          </a:p>
          <a:p>
            <a:pPr marL="625475" indent="-276225" fontAlgn="ctr">
              <a:spcBef>
                <a:spcPts val="1200"/>
              </a:spcBef>
              <a:buFont typeface="+mj-lt"/>
              <a:buAutoNum type="arabicPeriod"/>
            </a:pPr>
            <a:r>
              <a:rPr lang="en-US" b="1" dirty="0"/>
              <a:t>Data </a:t>
            </a:r>
            <a:r>
              <a:rPr lang="en-US" b="1" dirty="0" smtClean="0"/>
              <a:t>Types: </a:t>
            </a:r>
            <a:r>
              <a:rPr lang="en-US" dirty="0" smtClean="0"/>
              <a:t>OBI</a:t>
            </a:r>
            <a:r>
              <a:rPr lang="en-US" dirty="0"/>
              <a:t>, IAO, STATO, ERO, . . . </a:t>
            </a:r>
          </a:p>
          <a:p>
            <a:pPr marL="625475" indent="-276225" fontAlgn="ctr">
              <a:spcBef>
                <a:spcPts val="1200"/>
              </a:spcBef>
              <a:buFont typeface="+mj-lt"/>
              <a:buAutoNum type="arabicPeriod"/>
            </a:pPr>
            <a:r>
              <a:rPr lang="en-US" b="1" dirty="0" smtClean="0"/>
              <a:t>Value Sets:</a:t>
            </a:r>
          </a:p>
          <a:p>
            <a:pPr marL="1263650" lvl="1" indent="-288925" fontAlgn="ctr">
              <a:spcBef>
                <a:spcPts val="300"/>
              </a:spcBef>
              <a:buFont typeface="+mj-lt"/>
              <a:buAutoNum type="alphaLcPeriod"/>
            </a:pPr>
            <a:r>
              <a:rPr lang="en-US" dirty="0" smtClean="0"/>
              <a:t>clinical significance terms (e.g. P, LP, B, LB, VUS)</a:t>
            </a:r>
          </a:p>
          <a:p>
            <a:pPr marL="1263650" lvl="1" indent="-288925" fontAlgn="ctr">
              <a:spcBef>
                <a:spcPts val="300"/>
              </a:spcBef>
              <a:buFont typeface="+mj-lt"/>
              <a:buAutoNum type="alphaLcPeriod"/>
            </a:pPr>
            <a:r>
              <a:rPr lang="en-US" dirty="0" smtClean="0"/>
              <a:t>evidence strength terms (e.g. A, VS, S, M, P)</a:t>
            </a:r>
          </a:p>
          <a:p>
            <a:pPr marL="620713" indent="-288925" defTabSz="808038" fontAlgn="ctr">
              <a:spcBef>
                <a:spcPts val="1200"/>
              </a:spcBef>
              <a:buFont typeface="+mj-lt"/>
              <a:buAutoNum type="arabicPeriod"/>
            </a:pPr>
            <a:r>
              <a:rPr lang="en-US" b="1" dirty="0" smtClean="0"/>
              <a:t>Biomedical Concepts:</a:t>
            </a:r>
          </a:p>
          <a:p>
            <a:pPr marL="625475" lvl="1" indent="0" defTabSz="808038" fontAlgn="ctr">
              <a:spcBef>
                <a:spcPts val="300"/>
              </a:spcBef>
              <a:buNone/>
            </a:pPr>
            <a:r>
              <a:rPr lang="en-US" dirty="0" smtClean="0"/>
              <a:t>     -  genes, diseases, drugs</a:t>
            </a:r>
          </a:p>
          <a:p>
            <a:pPr lvl="1">
              <a:spcBef>
                <a:spcPts val="1200"/>
              </a:spcBef>
            </a:pPr>
            <a:endParaRPr lang="en-US" dirty="0"/>
          </a:p>
          <a:p>
            <a:pPr lvl="1">
              <a:spcBef>
                <a:spcPts val="1200"/>
              </a:spcBef>
            </a:pPr>
            <a:endParaRPr lang="en-US" dirty="0" smtClean="0"/>
          </a:p>
          <a:p>
            <a:pPr lvl="1">
              <a:spcBef>
                <a:spcPts val="1200"/>
              </a:spcBef>
            </a:pPr>
            <a:endParaRPr lang="en-US" dirty="0" smtClean="0"/>
          </a:p>
          <a:p>
            <a:pPr lvl="1">
              <a:spcBef>
                <a:spcPts val="1200"/>
              </a:spcBef>
            </a:pPr>
            <a:endParaRPr lang="en-US" dirty="0"/>
          </a:p>
        </p:txBody>
      </p:sp>
      <p:sp>
        <p:nvSpPr>
          <p:cNvPr id="4" name="Oval 3"/>
          <p:cNvSpPr/>
          <p:nvPr/>
        </p:nvSpPr>
        <p:spPr>
          <a:xfrm>
            <a:off x="1371600" y="6172200"/>
            <a:ext cx="396240" cy="3962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a:t>
            </a:r>
            <a:endParaRPr lang="en-US" sz="2000" b="1" dirty="0">
              <a:solidFill>
                <a:schemeClr val="tx1"/>
              </a:solidFill>
            </a:endParaRPr>
          </a:p>
        </p:txBody>
      </p:sp>
      <p:sp>
        <p:nvSpPr>
          <p:cNvPr id="58" name="Oval 57"/>
          <p:cNvSpPr/>
          <p:nvPr/>
        </p:nvSpPr>
        <p:spPr>
          <a:xfrm>
            <a:off x="3444240" y="4640580"/>
            <a:ext cx="396240" cy="3962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endParaRPr lang="en-US" sz="2000" b="1" dirty="0">
              <a:solidFill>
                <a:schemeClr val="tx1"/>
              </a:solidFill>
            </a:endParaRPr>
          </a:p>
        </p:txBody>
      </p:sp>
      <p:sp>
        <p:nvSpPr>
          <p:cNvPr id="59" name="Oval 58"/>
          <p:cNvSpPr/>
          <p:nvPr/>
        </p:nvSpPr>
        <p:spPr>
          <a:xfrm>
            <a:off x="3215640" y="6172200"/>
            <a:ext cx="396240" cy="3962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endParaRPr lang="en-US" sz="2000" b="1" dirty="0">
              <a:solidFill>
                <a:schemeClr val="tx1"/>
              </a:solidFill>
            </a:endParaRPr>
          </a:p>
        </p:txBody>
      </p:sp>
      <p:sp>
        <p:nvSpPr>
          <p:cNvPr id="60" name="Oval 59"/>
          <p:cNvSpPr/>
          <p:nvPr/>
        </p:nvSpPr>
        <p:spPr>
          <a:xfrm>
            <a:off x="4861560" y="4747260"/>
            <a:ext cx="396240" cy="3962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61" name="TextBox 60"/>
          <p:cNvSpPr txBox="1"/>
          <p:nvPr/>
        </p:nvSpPr>
        <p:spPr>
          <a:xfrm>
            <a:off x="4831080" y="4758928"/>
            <a:ext cx="452368" cy="400110"/>
          </a:xfrm>
          <a:prstGeom prst="rect">
            <a:avLst/>
          </a:prstGeom>
          <a:noFill/>
        </p:spPr>
        <p:txBody>
          <a:bodyPr wrap="none" rtlCol="0">
            <a:spAutoFit/>
          </a:bodyPr>
          <a:lstStyle/>
          <a:p>
            <a:r>
              <a:rPr lang="en-US" sz="2000" b="1" dirty="0" smtClean="0"/>
              <a:t>4b</a:t>
            </a:r>
            <a:endParaRPr lang="en-US" sz="2000" b="1" dirty="0"/>
          </a:p>
        </p:txBody>
      </p:sp>
      <p:sp>
        <p:nvSpPr>
          <p:cNvPr id="62" name="Oval 61"/>
          <p:cNvSpPr/>
          <p:nvPr/>
        </p:nvSpPr>
        <p:spPr>
          <a:xfrm>
            <a:off x="4800600" y="3505200"/>
            <a:ext cx="396240" cy="3962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63" name="TextBox 62"/>
          <p:cNvSpPr txBox="1"/>
          <p:nvPr/>
        </p:nvSpPr>
        <p:spPr>
          <a:xfrm>
            <a:off x="4770120" y="3516868"/>
            <a:ext cx="441146" cy="400110"/>
          </a:xfrm>
          <a:prstGeom prst="rect">
            <a:avLst/>
          </a:prstGeom>
          <a:noFill/>
        </p:spPr>
        <p:txBody>
          <a:bodyPr wrap="none" rtlCol="0">
            <a:spAutoFit/>
          </a:bodyPr>
          <a:lstStyle/>
          <a:p>
            <a:r>
              <a:rPr lang="en-US" sz="2000" b="1" dirty="0" smtClean="0"/>
              <a:t>4a</a:t>
            </a:r>
            <a:endParaRPr lang="en-US" sz="2000" b="1" dirty="0"/>
          </a:p>
        </p:txBody>
      </p:sp>
    </p:spTree>
    <p:extLst>
      <p:ext uri="{BB962C8B-B14F-4D97-AF65-F5344CB8AC3E}">
        <p14:creationId xmlns:p14="http://schemas.microsoft.com/office/powerpoint/2010/main" val="301930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6629400" y="6344920"/>
            <a:ext cx="2289629" cy="276999"/>
          </a:xfrm>
          <a:prstGeom prst="rect">
            <a:avLst/>
          </a:prstGeom>
        </p:spPr>
        <p:txBody>
          <a:bodyPr wrap="square">
            <a:spAutoFit/>
          </a:bodyPr>
          <a:lstStyle/>
          <a:p>
            <a:pPr marL="0" lvl="1"/>
            <a:r>
              <a:rPr lang="en-US" sz="1200" dirty="0" smtClean="0">
                <a:solidFill>
                  <a:schemeClr val="bg1"/>
                </a:solidFill>
              </a:rPr>
              <a:t>,         www.monarchinitiative.org</a:t>
            </a:r>
            <a:endParaRPr lang="en-US" sz="1200" dirty="0">
              <a:solidFill>
                <a:schemeClr val="bg1"/>
              </a:solidFill>
            </a:endParaRPr>
          </a:p>
        </p:txBody>
      </p:sp>
      <p:sp>
        <p:nvSpPr>
          <p:cNvPr id="13" name="Rectangle 12"/>
          <p:cNvSpPr/>
          <p:nvPr/>
        </p:nvSpPr>
        <p:spPr>
          <a:xfrm>
            <a:off x="533009" y="129336"/>
            <a:ext cx="8016631" cy="1118255"/>
          </a:xfrm>
          <a:prstGeom prst="rect">
            <a:avLst/>
          </a:prstGeom>
          <a:solidFill>
            <a:schemeClr val="bg1"/>
          </a:solidFill>
        </p:spPr>
        <p:txBody>
          <a:bodyPr wrap="square">
            <a:spAutoFit/>
          </a:bodyPr>
          <a:lstStyle/>
          <a:p>
            <a:pPr algn="ctr">
              <a:lnSpc>
                <a:spcPts val="4000"/>
              </a:lnSpc>
            </a:pPr>
            <a:r>
              <a:rPr lang="en-US" sz="3000" dirty="0" smtClean="0">
                <a:latin typeface="Arial" panose="020B0604020202020204" pitchFamily="34" charset="0"/>
                <a:cs typeface="Arial" panose="020B0604020202020204" pitchFamily="34" charset="0"/>
              </a:rPr>
              <a:t>Evidence and Provenance Metadata are Minimally and Inconsistently Described</a:t>
            </a:r>
            <a:endParaRPr lang="en-US" sz="3000" strike="sngStrike" dirty="0">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762000" y="5085080"/>
            <a:ext cx="7620000" cy="146812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5613" indent="-223838" fontAlgn="ctr">
              <a:lnSpc>
                <a:spcPts val="2200"/>
              </a:lnSpc>
              <a:spcBef>
                <a:spcPts val="600"/>
              </a:spcBef>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Majority provide only references to supporting publications</a:t>
            </a:r>
          </a:p>
          <a:p>
            <a:pPr marL="455613" indent="-223838" fontAlgn="ctr">
              <a:lnSpc>
                <a:spcPts val="2200"/>
              </a:lnSpc>
              <a:spcBef>
                <a:spcPts val="1200"/>
              </a:spcBef>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Evidence codes can offer summary-level annotations  </a:t>
            </a:r>
            <a:endParaRPr lang="en-US" sz="2200" dirty="0">
              <a:latin typeface="Arial" panose="020B0604020202020204" pitchFamily="34" charset="0"/>
              <a:cs typeface="Arial" panose="020B0604020202020204" pitchFamily="34" charset="0"/>
            </a:endParaRPr>
          </a:p>
          <a:p>
            <a:pPr marL="455613" lvl="0" indent="-223838" fontAlgn="ctr">
              <a:lnSpc>
                <a:spcPts val="2300"/>
              </a:lnSpc>
              <a:spcBef>
                <a:spcPts val="1200"/>
              </a:spcBef>
              <a:buFont typeface="Wingdings" panose="05000000000000000000" pitchFamily="2" charset="2"/>
              <a:buChar char="§"/>
            </a:pPr>
            <a:r>
              <a:rPr lang="en-US" sz="2200" dirty="0">
                <a:latin typeface="Arial" panose="020B0604020202020204" pitchFamily="34" charset="0"/>
                <a:cs typeface="Arial" panose="020B0604020202020204" pitchFamily="34" charset="0"/>
              </a:rPr>
              <a:t>N</a:t>
            </a:r>
            <a:r>
              <a:rPr lang="en-US" sz="2200" dirty="0" smtClean="0">
                <a:latin typeface="Arial" panose="020B0604020202020204" pitchFamily="34" charset="0"/>
                <a:cs typeface="Arial" panose="020B0604020202020204" pitchFamily="34" charset="0"/>
              </a:rPr>
              <a:t>o standards supporting consistent representation </a:t>
            </a:r>
          </a:p>
          <a:p>
            <a:pPr marL="0" lvl="0" indent="0" fontAlgn="ctr">
              <a:lnSpc>
                <a:spcPts val="2300"/>
              </a:lnSpc>
              <a:spcBef>
                <a:spcPts val="1200"/>
              </a:spcBef>
              <a:buNone/>
            </a:pP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rot="16200000">
            <a:off x="-840668" y="2764767"/>
            <a:ext cx="32159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 of Databases  Reporting </a:t>
            </a:r>
            <a:r>
              <a:rPr lang="en-US" sz="1400" dirty="0" smtClean="0">
                <a:latin typeface="Arial" panose="020B0604020202020204" pitchFamily="34" charset="0"/>
                <a:cs typeface="Arial" panose="020B0604020202020204" pitchFamily="34" charset="0"/>
              </a:rPr>
              <a:t>(n=20)</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3276600" y="4462046"/>
            <a:ext cx="2672398"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Type of Metadata Reported</a:t>
            </a:r>
            <a:endParaRPr lang="en-US" sz="1600" dirty="0">
              <a:latin typeface="Arial" panose="020B0604020202020204" pitchFamily="34" charset="0"/>
              <a:cs typeface="Arial" panose="020B0604020202020204" pitchFamily="34" charset="0"/>
            </a:endParaRP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516" y="1600200"/>
            <a:ext cx="7095884" cy="282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1752600" y="1383268"/>
            <a:ext cx="5867400" cy="400110"/>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Structured Metadata Reported in G2P Databases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7998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Added Value Through Ontology Re-Use</a:t>
            </a:r>
            <a:endParaRPr lang="en-US" dirty="0"/>
          </a:p>
        </p:txBody>
      </p:sp>
      <p:sp>
        <p:nvSpPr>
          <p:cNvPr id="3" name="Content Placeholder 2"/>
          <p:cNvSpPr>
            <a:spLocks noGrp="1"/>
          </p:cNvSpPr>
          <p:nvPr>
            <p:ph idx="1"/>
          </p:nvPr>
        </p:nvSpPr>
        <p:spPr>
          <a:xfrm>
            <a:off x="304800" y="1066800"/>
            <a:ext cx="8229600" cy="2209800"/>
          </a:xfrm>
        </p:spPr>
        <p:txBody>
          <a:bodyPr>
            <a:normAutofit fontScale="85000" lnSpcReduction="10000"/>
          </a:bodyPr>
          <a:lstStyle/>
          <a:p>
            <a:pPr marL="0" indent="0">
              <a:buNone/>
            </a:pPr>
            <a:r>
              <a:rPr lang="en-US" b="1" dirty="0" smtClean="0"/>
              <a:t>Re-use of terms from orthogonal ontologies to capture E/P metadata</a:t>
            </a:r>
          </a:p>
          <a:p>
            <a:pPr marL="631825" indent="-234950"/>
            <a:r>
              <a:rPr lang="en-US" dirty="0" smtClean="0"/>
              <a:t>interoperability through use of community standards</a:t>
            </a:r>
          </a:p>
          <a:p>
            <a:pPr marL="631825" indent="-234950"/>
            <a:r>
              <a:rPr lang="en-US" dirty="0"/>
              <a:t>knowledge encoded in </a:t>
            </a:r>
            <a:r>
              <a:rPr lang="en-US" dirty="0" smtClean="0"/>
              <a:t>ontologies can </a:t>
            </a:r>
            <a:r>
              <a:rPr lang="en-US" dirty="0"/>
              <a:t>be leveraged for computational analysis </a:t>
            </a:r>
            <a:endParaRPr lang="en-US" dirty="0" smtClean="0"/>
          </a:p>
          <a:p>
            <a:pPr lvl="1"/>
            <a:endParaRPr lang="en-US" dirty="0"/>
          </a:p>
          <a:p>
            <a:pPr lvl="1"/>
            <a:endParaRPr lang="en-US" dirty="0" smtClean="0"/>
          </a:p>
          <a:p>
            <a:pPr lvl="1"/>
            <a:endParaRPr lang="en-US" dirty="0" smtClean="0"/>
          </a:p>
          <a:p>
            <a:pPr lvl="1"/>
            <a:endParaRPr lang="en-US" dirty="0"/>
          </a:p>
        </p:txBody>
      </p:sp>
      <p:cxnSp>
        <p:nvCxnSpPr>
          <p:cNvPr id="58" name="Straight Connector 57"/>
          <p:cNvCxnSpPr/>
          <p:nvPr/>
        </p:nvCxnSpPr>
        <p:spPr>
          <a:xfrm flipH="1">
            <a:off x="4112260" y="4359916"/>
            <a:ext cx="191869" cy="28194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09209" y="4354836"/>
            <a:ext cx="234851" cy="29718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3519234" y="5345146"/>
            <a:ext cx="239050" cy="28560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758284" y="5345146"/>
            <a:ext cx="286730" cy="31242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58284" y="4835563"/>
            <a:ext cx="231053" cy="280983"/>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827624" y="5115421"/>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4"/>
          </p:cNvCxnSpPr>
          <p:nvPr/>
        </p:nvCxnSpPr>
        <p:spPr>
          <a:xfrm flipH="1">
            <a:off x="4702874" y="5344021"/>
            <a:ext cx="239050" cy="285605"/>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3" idx="4"/>
          </p:cNvCxnSpPr>
          <p:nvPr/>
        </p:nvCxnSpPr>
        <p:spPr>
          <a:xfrm>
            <a:off x="4941924" y="5344021"/>
            <a:ext cx="308256" cy="41543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63" idx="1"/>
          </p:cNvCxnSpPr>
          <p:nvPr/>
        </p:nvCxnSpPr>
        <p:spPr>
          <a:xfrm>
            <a:off x="4660900" y="4855216"/>
            <a:ext cx="200202" cy="293683"/>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165884" y="6144956"/>
            <a:ext cx="228600" cy="228600"/>
          </a:xfrm>
          <a:prstGeom prst="ellipse">
            <a:avLst/>
          </a:prstGeom>
          <a:solidFill>
            <a:srgbClr val="7030A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endCxn id="67" idx="0"/>
          </p:cNvCxnSpPr>
          <p:nvPr/>
        </p:nvCxnSpPr>
        <p:spPr>
          <a:xfrm flipH="1">
            <a:off x="3280184" y="5859351"/>
            <a:ext cx="239050" cy="28560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19234" y="5859351"/>
            <a:ext cx="276825" cy="28560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871465" y="6154553"/>
            <a:ext cx="228600" cy="228600"/>
          </a:xfrm>
          <a:prstGeom prst="ellipse">
            <a:avLst/>
          </a:prstGeom>
          <a:solidFill>
            <a:srgbClr val="7CBF33"/>
          </a:solidFill>
          <a:ln>
            <a:solidFill>
              <a:srgbClr val="7CB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endCxn id="70" idx="0"/>
          </p:cNvCxnSpPr>
          <p:nvPr/>
        </p:nvCxnSpPr>
        <p:spPr>
          <a:xfrm flipH="1">
            <a:off x="4985765" y="5868948"/>
            <a:ext cx="239050" cy="28560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47965" y="5868948"/>
            <a:ext cx="276825" cy="28560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4435884" y="5835656"/>
            <a:ext cx="225016" cy="323415"/>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99" idx="0"/>
          </p:cNvCxnSpPr>
          <p:nvPr/>
        </p:nvCxnSpPr>
        <p:spPr>
          <a:xfrm flipH="1">
            <a:off x="4404569" y="4743456"/>
            <a:ext cx="205531" cy="391618"/>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775960" y="6078921"/>
            <a:ext cx="2987040" cy="338554"/>
          </a:xfrm>
          <a:prstGeom prst="rect">
            <a:avLst/>
          </a:prstGeom>
        </p:spPr>
        <p:txBody>
          <a:bodyPr wrap="square">
            <a:spAutoFit/>
          </a:bodyPr>
          <a:lstStyle/>
          <a:p>
            <a:pPr algn="ctr"/>
            <a:r>
              <a:rPr lang="en-US" sz="1600" dirty="0" smtClean="0">
                <a:solidFill>
                  <a:srgbClr val="31C929"/>
                </a:solidFill>
                <a:latin typeface="Book Antiqua" panose="02040602050305030304" pitchFamily="18" charset="0"/>
              </a:rPr>
              <a:t>co-localization </a:t>
            </a:r>
            <a:r>
              <a:rPr lang="en-US" sz="1600" dirty="0">
                <a:solidFill>
                  <a:srgbClr val="31C929"/>
                </a:solidFill>
                <a:latin typeface="Book Antiqua" panose="02040602050305030304" pitchFamily="18" charset="0"/>
              </a:rPr>
              <a:t>evidence </a:t>
            </a:r>
            <a:endParaRPr lang="en-US" sz="1600" dirty="0" smtClean="0">
              <a:solidFill>
                <a:srgbClr val="31C929"/>
              </a:solidFill>
              <a:latin typeface="Book Antiqua" panose="02040602050305030304" pitchFamily="18" charset="0"/>
            </a:endParaRPr>
          </a:p>
        </p:txBody>
      </p:sp>
      <p:sp>
        <p:nvSpPr>
          <p:cNvPr id="76" name="Rectangle 75"/>
          <p:cNvSpPr/>
          <p:nvPr/>
        </p:nvSpPr>
        <p:spPr>
          <a:xfrm>
            <a:off x="201930" y="5861745"/>
            <a:ext cx="2644743" cy="584775"/>
          </a:xfrm>
          <a:prstGeom prst="rect">
            <a:avLst/>
          </a:prstGeom>
        </p:spPr>
        <p:txBody>
          <a:bodyPr wrap="square">
            <a:spAutoFit/>
          </a:bodyPr>
          <a:lstStyle/>
          <a:p>
            <a:pPr algn="ctr"/>
            <a:r>
              <a:rPr lang="en-US" sz="1600" dirty="0">
                <a:solidFill>
                  <a:srgbClr val="7030A0"/>
                </a:solidFill>
                <a:latin typeface="Book Antiqua" panose="02040602050305030304" pitchFamily="18" charset="0"/>
              </a:rPr>
              <a:t>functional complementation </a:t>
            </a:r>
            <a:r>
              <a:rPr lang="en-US" sz="1600" dirty="0" smtClean="0">
                <a:solidFill>
                  <a:srgbClr val="7030A0"/>
                </a:solidFill>
                <a:latin typeface="Book Antiqua" panose="02040602050305030304" pitchFamily="18" charset="0"/>
              </a:rPr>
              <a:t>evidence</a:t>
            </a:r>
          </a:p>
        </p:txBody>
      </p:sp>
      <p:cxnSp>
        <p:nvCxnSpPr>
          <p:cNvPr id="77" name="Straight Connector 76"/>
          <p:cNvCxnSpPr/>
          <p:nvPr/>
        </p:nvCxnSpPr>
        <p:spPr>
          <a:xfrm flipV="1">
            <a:off x="5708505" y="6264626"/>
            <a:ext cx="419100" cy="1397"/>
          </a:xfrm>
          <a:prstGeom prst="line">
            <a:avLst/>
          </a:prstGeom>
          <a:ln w="12700">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152644" y="5904217"/>
            <a:ext cx="937985" cy="286271"/>
          </a:xfrm>
          <a:prstGeom prst="line">
            <a:avLst/>
          </a:prstGeom>
          <a:ln w="12700">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793020" y="6287776"/>
            <a:ext cx="331470" cy="1400"/>
          </a:xfrm>
          <a:prstGeom prst="line">
            <a:avLst/>
          </a:prstGeom>
          <a:ln w="12700">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967710" y="5706821"/>
            <a:ext cx="2438400" cy="338554"/>
          </a:xfrm>
          <a:prstGeom prst="rect">
            <a:avLst/>
          </a:prstGeom>
        </p:spPr>
        <p:txBody>
          <a:bodyPr wrap="square">
            <a:spAutoFit/>
          </a:bodyPr>
          <a:lstStyle/>
          <a:p>
            <a:pPr algn="ctr"/>
            <a:r>
              <a:rPr lang="en-US" sz="1600" dirty="0">
                <a:solidFill>
                  <a:schemeClr val="accent3">
                    <a:lumMod val="75000"/>
                  </a:schemeClr>
                </a:solidFill>
                <a:latin typeface="Book Antiqua" panose="02040602050305030304" pitchFamily="18" charset="0"/>
              </a:rPr>
              <a:t>microscopy evidence </a:t>
            </a:r>
            <a:endParaRPr lang="en-US" sz="1600" dirty="0" smtClean="0">
              <a:solidFill>
                <a:schemeClr val="accent3">
                  <a:lumMod val="75000"/>
                </a:schemeClr>
              </a:solidFill>
              <a:latin typeface="Book Antiqua" panose="02040602050305030304" pitchFamily="18" charset="0"/>
            </a:endParaRPr>
          </a:p>
        </p:txBody>
      </p:sp>
      <p:sp>
        <p:nvSpPr>
          <p:cNvPr id="81" name="Rectangle 80"/>
          <p:cNvSpPr/>
          <p:nvPr/>
        </p:nvSpPr>
        <p:spPr>
          <a:xfrm>
            <a:off x="5951970" y="5357051"/>
            <a:ext cx="2438400" cy="338554"/>
          </a:xfrm>
          <a:prstGeom prst="rect">
            <a:avLst/>
          </a:prstGeom>
        </p:spPr>
        <p:txBody>
          <a:bodyPr wrap="square">
            <a:spAutoFit/>
          </a:bodyPr>
          <a:lstStyle/>
          <a:p>
            <a:pPr algn="ctr"/>
            <a:r>
              <a:rPr lang="en-US" sz="1600" dirty="0" smtClean="0">
                <a:solidFill>
                  <a:schemeClr val="accent3">
                    <a:lumMod val="50000"/>
                  </a:schemeClr>
                </a:solidFill>
                <a:latin typeface="Book Antiqua" panose="02040602050305030304" pitchFamily="18" charset="0"/>
              </a:rPr>
              <a:t>imaging evidence </a:t>
            </a:r>
          </a:p>
        </p:txBody>
      </p:sp>
      <p:cxnSp>
        <p:nvCxnSpPr>
          <p:cNvPr id="82" name="Straight Connector 81"/>
          <p:cNvCxnSpPr/>
          <p:nvPr/>
        </p:nvCxnSpPr>
        <p:spPr>
          <a:xfrm flipV="1">
            <a:off x="5379720" y="5574434"/>
            <a:ext cx="770869" cy="91044"/>
          </a:xfrm>
          <a:prstGeom prst="line">
            <a:avLst/>
          </a:prstGeom>
          <a:ln w="12700">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09746" y="5252145"/>
            <a:ext cx="2644743" cy="584775"/>
          </a:xfrm>
          <a:prstGeom prst="rect">
            <a:avLst/>
          </a:prstGeom>
        </p:spPr>
        <p:txBody>
          <a:bodyPr wrap="square">
            <a:spAutoFit/>
          </a:bodyPr>
          <a:lstStyle/>
          <a:p>
            <a:pPr algn="ctr"/>
            <a:r>
              <a:rPr lang="en-US" sz="1600" dirty="0" smtClean="0">
                <a:solidFill>
                  <a:srgbClr val="0070C0"/>
                </a:solidFill>
                <a:latin typeface="Book Antiqua" panose="02040602050305030304" pitchFamily="18" charset="0"/>
              </a:rPr>
              <a:t>co-immunoprecipitation evidence</a:t>
            </a:r>
          </a:p>
        </p:txBody>
      </p:sp>
      <p:cxnSp>
        <p:nvCxnSpPr>
          <p:cNvPr id="84" name="Straight Connector 83"/>
          <p:cNvCxnSpPr/>
          <p:nvPr/>
        </p:nvCxnSpPr>
        <p:spPr>
          <a:xfrm flipH="1">
            <a:off x="2777802" y="5264146"/>
            <a:ext cx="1417108" cy="133063"/>
          </a:xfrm>
          <a:prstGeom prst="line">
            <a:avLst/>
          </a:prstGeom>
          <a:ln w="12700">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682740" y="4272885"/>
            <a:ext cx="530860" cy="566240"/>
          </a:xfrm>
          <a:prstGeom prst="line">
            <a:avLst/>
          </a:prstGeom>
          <a:ln w="22225">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213600" y="4255711"/>
            <a:ext cx="2540" cy="583414"/>
          </a:xfrm>
          <a:prstGeom prst="line">
            <a:avLst/>
          </a:prstGeom>
          <a:ln w="22225">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7261860" y="4272885"/>
            <a:ext cx="487680" cy="566240"/>
          </a:xfrm>
          <a:prstGeom prst="line">
            <a:avLst/>
          </a:prstGeom>
          <a:ln w="22225">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149169" y="4279930"/>
            <a:ext cx="283391" cy="567600"/>
          </a:xfrm>
          <a:prstGeom prst="line">
            <a:avLst/>
          </a:prstGeom>
          <a:ln w="22225">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1527629" y="4347209"/>
            <a:ext cx="266700" cy="498961"/>
          </a:xfrm>
          <a:prstGeom prst="line">
            <a:avLst/>
          </a:prstGeom>
          <a:ln w="22225">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955859" y="4640441"/>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194909" y="4126236"/>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404934" y="5630751"/>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643984" y="5116546"/>
            <a:ext cx="228600" cy="228600"/>
          </a:xfrm>
          <a:prstGeom prst="ellipse">
            <a:avLst/>
          </a:prstGeom>
          <a:solidFill>
            <a:srgbClr val="002A7E"/>
          </a:solidFill>
          <a:ln w="22225">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81769" y="5640911"/>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588574" y="5629626"/>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681759" y="6144956"/>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4321584" y="6159071"/>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471734" y="4640441"/>
            <a:ext cx="228600" cy="228600"/>
          </a:xfrm>
          <a:prstGeom prst="ellipse">
            <a:avLst/>
          </a:prstGeom>
          <a:solidFill>
            <a:srgbClr val="002A7E"/>
          </a:solid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290269" y="5135074"/>
            <a:ext cx="228600" cy="228600"/>
          </a:xfrm>
          <a:prstGeom prst="ellipse">
            <a:avLst/>
          </a:prstGeom>
          <a:solidFill>
            <a:srgbClr val="007AD6"/>
          </a:solidFill>
          <a:ln>
            <a:solidFill>
              <a:srgbClr val="007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10545" y="5641818"/>
            <a:ext cx="228600" cy="228600"/>
          </a:xfrm>
          <a:prstGeom prst="ellipse">
            <a:avLst/>
          </a:prstGeom>
          <a:solidFill>
            <a:srgbClr val="00602B"/>
          </a:solidFill>
          <a:ln>
            <a:solidFill>
              <a:srgbClr val="006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949440" y="4867016"/>
            <a:ext cx="533400" cy="298262"/>
          </a:xfrm>
          <a:prstGeom prst="rect">
            <a:avLst/>
          </a:prstGeom>
          <a:solidFill>
            <a:schemeClr val="bg1"/>
          </a:solidFill>
          <a:ln w="28575">
            <a:solidFill>
              <a:srgbClr val="00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:e4</a:t>
            </a:r>
            <a:endParaRPr lang="en-US" dirty="0">
              <a:solidFill>
                <a:schemeClr val="tx1"/>
              </a:solidFill>
            </a:endParaRPr>
          </a:p>
        </p:txBody>
      </p:sp>
      <p:sp>
        <p:nvSpPr>
          <p:cNvPr id="103" name="Rectangle 102"/>
          <p:cNvSpPr/>
          <p:nvPr/>
        </p:nvSpPr>
        <p:spPr>
          <a:xfrm>
            <a:off x="7577909" y="4867918"/>
            <a:ext cx="533400" cy="298262"/>
          </a:xfrm>
          <a:prstGeom prst="rect">
            <a:avLst/>
          </a:prstGeom>
          <a:solidFill>
            <a:schemeClr val="bg1"/>
          </a:solidFill>
          <a:ln w="28575">
            <a:solidFill>
              <a:srgbClr val="00CC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e5</a:t>
            </a:r>
            <a:endParaRPr lang="en-US" dirty="0">
              <a:solidFill>
                <a:schemeClr val="tx1"/>
              </a:solidFill>
            </a:endParaRPr>
          </a:p>
        </p:txBody>
      </p:sp>
      <p:sp>
        <p:nvSpPr>
          <p:cNvPr id="104" name="Rectangle 103"/>
          <p:cNvSpPr/>
          <p:nvPr/>
        </p:nvSpPr>
        <p:spPr>
          <a:xfrm>
            <a:off x="6324600" y="4868098"/>
            <a:ext cx="533400" cy="298262"/>
          </a:xfrm>
          <a:prstGeom prst="rect">
            <a:avLst/>
          </a:prstGeom>
          <a:solidFill>
            <a:schemeClr val="bg1"/>
          </a:solidFill>
          <a:ln w="28575">
            <a:solidFill>
              <a:srgbClr val="006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:e3</a:t>
            </a:r>
          </a:p>
        </p:txBody>
      </p:sp>
      <p:sp>
        <p:nvSpPr>
          <p:cNvPr id="105" name="Rectangle 104"/>
          <p:cNvSpPr/>
          <p:nvPr/>
        </p:nvSpPr>
        <p:spPr>
          <a:xfrm>
            <a:off x="841829" y="4873421"/>
            <a:ext cx="533400" cy="2982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e1</a:t>
            </a:r>
            <a:endParaRPr lang="en-US" dirty="0">
              <a:solidFill>
                <a:schemeClr val="tx1"/>
              </a:solidFill>
            </a:endParaRPr>
          </a:p>
        </p:txBody>
      </p:sp>
      <p:sp>
        <p:nvSpPr>
          <p:cNvPr id="106" name="Rectangle 105"/>
          <p:cNvSpPr/>
          <p:nvPr/>
        </p:nvSpPr>
        <p:spPr>
          <a:xfrm>
            <a:off x="1529154" y="4879806"/>
            <a:ext cx="533400" cy="298262"/>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e2</a:t>
            </a:r>
            <a:endParaRPr lang="en-US" dirty="0">
              <a:solidFill>
                <a:schemeClr val="tx1"/>
              </a:solidFill>
            </a:endParaRPr>
          </a:p>
        </p:txBody>
      </p:sp>
      <p:sp>
        <p:nvSpPr>
          <p:cNvPr id="107" name="Rectangle 106"/>
          <p:cNvSpPr/>
          <p:nvPr/>
        </p:nvSpPr>
        <p:spPr>
          <a:xfrm>
            <a:off x="815340" y="4004602"/>
            <a:ext cx="1278455" cy="5795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:claim1</a:t>
            </a:r>
          </a:p>
          <a:p>
            <a:pPr algn="ctr"/>
            <a:r>
              <a:rPr lang="en-US" sz="1600" dirty="0" smtClean="0">
                <a:solidFill>
                  <a:schemeClr val="tx1"/>
                </a:solidFill>
              </a:rPr>
              <a:t>“pathogenic”</a:t>
            </a:r>
            <a:endParaRPr lang="en-US" sz="1600" dirty="0">
              <a:solidFill>
                <a:schemeClr val="tx1"/>
              </a:solidFill>
            </a:endParaRPr>
          </a:p>
        </p:txBody>
      </p:sp>
      <p:sp>
        <p:nvSpPr>
          <p:cNvPr id="108" name="Oval 107"/>
          <p:cNvSpPr/>
          <p:nvPr/>
        </p:nvSpPr>
        <p:spPr>
          <a:xfrm>
            <a:off x="5410490" y="6154553"/>
            <a:ext cx="228600" cy="228600"/>
          </a:xfrm>
          <a:prstGeom prst="ellipse">
            <a:avLst/>
          </a:prstGeom>
          <a:solidFill>
            <a:srgbClr val="31C929"/>
          </a:solidFill>
          <a:ln>
            <a:solidFill>
              <a:srgbClr val="31C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575421" y="4002260"/>
            <a:ext cx="1278455" cy="5795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:claim2</a:t>
            </a:r>
          </a:p>
          <a:p>
            <a:pPr algn="ctr"/>
            <a:r>
              <a:rPr lang="en-US" sz="1600" dirty="0" smtClean="0">
                <a:solidFill>
                  <a:schemeClr val="tx1"/>
                </a:solidFill>
              </a:rPr>
              <a:t>“benign”</a:t>
            </a:r>
            <a:endParaRPr lang="en-US" sz="1600" dirty="0">
              <a:solidFill>
                <a:schemeClr val="tx1"/>
              </a:solidFill>
            </a:endParaRPr>
          </a:p>
        </p:txBody>
      </p:sp>
      <p:sp>
        <p:nvSpPr>
          <p:cNvPr id="4" name="TextBox 3"/>
          <p:cNvSpPr txBox="1"/>
          <p:nvPr/>
        </p:nvSpPr>
        <p:spPr>
          <a:xfrm>
            <a:off x="228600" y="3379410"/>
            <a:ext cx="8686800" cy="400110"/>
          </a:xfrm>
          <a:prstGeom prst="rect">
            <a:avLst/>
          </a:prstGeom>
          <a:noFill/>
        </p:spPr>
        <p:txBody>
          <a:bodyPr wrap="square" rtlCol="0">
            <a:spAutoFit/>
          </a:bodyPr>
          <a:lstStyle/>
          <a:p>
            <a:pPr algn="ctr"/>
            <a:r>
              <a:rPr lang="en-US" sz="2000" b="1" dirty="0">
                <a:solidFill>
                  <a:schemeClr val="accent6">
                    <a:lumMod val="75000"/>
                  </a:schemeClr>
                </a:solidFill>
                <a:latin typeface="Book Antiqua" panose="02040602050305030304" pitchFamily="18" charset="0"/>
              </a:rPr>
              <a:t>Measuring Evidence </a:t>
            </a:r>
            <a:r>
              <a:rPr lang="en-US" sz="2000" b="1" dirty="0" smtClean="0">
                <a:solidFill>
                  <a:schemeClr val="accent6">
                    <a:lumMod val="75000"/>
                  </a:schemeClr>
                </a:solidFill>
                <a:latin typeface="Book Antiqua" panose="02040602050305030304" pitchFamily="18" charset="0"/>
              </a:rPr>
              <a:t>Diversity Using ECO to assess </a:t>
            </a:r>
            <a:r>
              <a:rPr lang="en-US" sz="2000" b="1" dirty="0">
                <a:solidFill>
                  <a:schemeClr val="accent6">
                    <a:lumMod val="75000"/>
                  </a:schemeClr>
                </a:solidFill>
                <a:latin typeface="Book Antiqua" panose="02040602050305030304" pitchFamily="18" charset="0"/>
              </a:rPr>
              <a:t>Semantic </a:t>
            </a:r>
            <a:r>
              <a:rPr lang="en-US" sz="2000" b="1" dirty="0" smtClean="0">
                <a:solidFill>
                  <a:schemeClr val="accent6">
                    <a:lumMod val="75000"/>
                  </a:schemeClr>
                </a:solidFill>
                <a:latin typeface="Book Antiqua" panose="02040602050305030304" pitchFamily="18" charset="0"/>
              </a:rPr>
              <a:t>Similarity</a:t>
            </a:r>
            <a:endParaRPr lang="en-US" sz="2000" b="1" dirty="0">
              <a:solidFill>
                <a:schemeClr val="accent6">
                  <a:lumMod val="75000"/>
                </a:schemeClr>
              </a:solidFill>
              <a:latin typeface="Book Antiqua" panose="02040602050305030304" pitchFamily="18" charset="0"/>
            </a:endParaRPr>
          </a:p>
        </p:txBody>
      </p:sp>
      <p:sp>
        <p:nvSpPr>
          <p:cNvPr id="110" name="Rectangle 109"/>
          <p:cNvSpPr/>
          <p:nvPr/>
        </p:nvSpPr>
        <p:spPr>
          <a:xfrm>
            <a:off x="201930" y="3379410"/>
            <a:ext cx="8713470" cy="32195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44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
            <a:ext cx="8991600" cy="1143000"/>
          </a:xfrm>
        </p:spPr>
        <p:txBody>
          <a:bodyPr>
            <a:normAutofit/>
          </a:bodyPr>
          <a:lstStyle/>
          <a:p>
            <a:r>
              <a:rPr lang="en-US" sz="3800" dirty="0" smtClean="0"/>
              <a:t>ECO Improvements Needed for Max Benefit </a:t>
            </a:r>
            <a:endParaRPr lang="en-US" sz="3800" dirty="0"/>
          </a:p>
        </p:txBody>
      </p:sp>
      <p:sp>
        <p:nvSpPr>
          <p:cNvPr id="3" name="Content Placeholder 2"/>
          <p:cNvSpPr>
            <a:spLocks noGrp="1"/>
          </p:cNvSpPr>
          <p:nvPr>
            <p:ph idx="1"/>
          </p:nvPr>
        </p:nvSpPr>
        <p:spPr>
          <a:xfrm>
            <a:off x="457200" y="914400"/>
            <a:ext cx="8229600" cy="2133600"/>
          </a:xfrm>
        </p:spPr>
        <p:txBody>
          <a:bodyPr>
            <a:normAutofit/>
          </a:bodyPr>
          <a:lstStyle/>
          <a:p>
            <a:pPr marL="514350" indent="-514350">
              <a:spcBef>
                <a:spcPts val="600"/>
              </a:spcBef>
              <a:buFont typeface="+mj-lt"/>
              <a:buAutoNum type="arabicPeriod"/>
              <a:defRPr/>
            </a:pPr>
            <a:r>
              <a:rPr lang="en-US" sz="2800" dirty="0" smtClean="0"/>
              <a:t>Extend coverage (e.g. into clinical domain)</a:t>
            </a:r>
            <a:endParaRPr lang="en-US" sz="2800" dirty="0"/>
          </a:p>
          <a:p>
            <a:pPr marL="514350" indent="-514350">
              <a:spcBef>
                <a:spcPts val="600"/>
              </a:spcBef>
              <a:buFont typeface="+mj-lt"/>
              <a:buAutoNum type="arabicPeriod"/>
              <a:defRPr/>
            </a:pPr>
            <a:r>
              <a:rPr lang="en-US" sz="2800" dirty="0" smtClean="0"/>
              <a:t>Complete logical definition coverage</a:t>
            </a:r>
            <a:endParaRPr lang="en-US" sz="2800" dirty="0"/>
          </a:p>
          <a:p>
            <a:pPr marL="514350" indent="-514350">
              <a:spcBef>
                <a:spcPts val="600"/>
              </a:spcBef>
              <a:buFont typeface="+mj-lt"/>
              <a:buAutoNum type="arabicPeriod"/>
              <a:defRPr/>
            </a:pPr>
            <a:r>
              <a:rPr lang="en-US" sz="2800" dirty="0" smtClean="0"/>
              <a:t>Align ECO logical design patterns with SEPIO data modeling patterns</a:t>
            </a:r>
            <a:endParaRPr lang="en-US" sz="2800" dirty="0"/>
          </a:p>
          <a:p>
            <a:pPr>
              <a:spcBef>
                <a:spcPts val="1200"/>
              </a:spcBef>
            </a:pPr>
            <a:endParaRPr lang="en-US" dirty="0"/>
          </a:p>
        </p:txBody>
      </p:sp>
      <p:pic>
        <p:nvPicPr>
          <p:cNvPr id="25604" name="Picture 4" descr="C:\Users\brushm\AppData\Roaming\PixelMetrics\CaptureWiz\Temp\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3481745"/>
            <a:ext cx="315398" cy="206451"/>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C:\Users\brushm\AppData\Roaming\PixelMetrics\CaptureWiz\Temp\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02092"/>
            <a:ext cx="5181599" cy="8552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3032760"/>
            <a:ext cx="6087244" cy="400110"/>
          </a:xfrm>
          <a:prstGeom prst="rect">
            <a:avLst/>
          </a:prstGeom>
          <a:noFill/>
        </p:spPr>
        <p:txBody>
          <a:bodyPr wrap="none" rtlCol="0">
            <a:spAutoFit/>
          </a:bodyPr>
          <a:lstStyle/>
          <a:p>
            <a:r>
              <a:rPr lang="en-US" sz="2000" b="1" dirty="0" smtClean="0"/>
              <a:t>ECO logical definition of </a:t>
            </a:r>
            <a:r>
              <a:rPr lang="en-US" sz="2000" b="1" dirty="0" smtClean="0"/>
              <a:t>‘in situ hybridization evidence’ </a:t>
            </a:r>
            <a:endParaRPr lang="en-US" sz="2000" b="1" dirty="0"/>
          </a:p>
        </p:txBody>
      </p:sp>
      <p:sp>
        <p:nvSpPr>
          <p:cNvPr id="11" name="TextBox 10"/>
          <p:cNvSpPr txBox="1"/>
          <p:nvPr/>
        </p:nvSpPr>
        <p:spPr>
          <a:xfrm>
            <a:off x="299085" y="5488808"/>
            <a:ext cx="5203604" cy="400110"/>
          </a:xfrm>
          <a:prstGeom prst="rect">
            <a:avLst/>
          </a:prstGeom>
          <a:noFill/>
        </p:spPr>
        <p:txBody>
          <a:bodyPr wrap="none" rtlCol="0">
            <a:spAutoFit/>
          </a:bodyPr>
          <a:lstStyle/>
          <a:p>
            <a:r>
              <a:rPr lang="en-US" sz="2000" b="1" dirty="0" smtClean="0"/>
              <a:t>ECO logical definition required for classification</a:t>
            </a:r>
            <a:endParaRPr lang="en-US" sz="2000" b="1" dirty="0"/>
          </a:p>
        </p:txBody>
      </p:sp>
      <p:sp>
        <p:nvSpPr>
          <p:cNvPr id="13" name="TextBox 12"/>
          <p:cNvSpPr txBox="1"/>
          <p:nvPr/>
        </p:nvSpPr>
        <p:spPr>
          <a:xfrm>
            <a:off x="304800" y="4343400"/>
            <a:ext cx="2548583" cy="400110"/>
          </a:xfrm>
          <a:prstGeom prst="rect">
            <a:avLst/>
          </a:prstGeom>
          <a:noFill/>
        </p:spPr>
        <p:txBody>
          <a:bodyPr wrap="none" rtlCol="0">
            <a:spAutoFit/>
          </a:bodyPr>
          <a:lstStyle/>
          <a:p>
            <a:r>
              <a:rPr lang="en-US" sz="2000" b="1" dirty="0" smtClean="0"/>
              <a:t>SEPIO evidence graph </a:t>
            </a:r>
            <a:endParaRPr lang="en-US" sz="2000" b="1" dirty="0"/>
          </a:p>
        </p:txBody>
      </p:sp>
      <p:pic>
        <p:nvPicPr>
          <p:cNvPr id="25612" name="Picture 12" descr="C:\Users\brushm\AppData\Roaming\PixelMetrics\CaptureWiz\Temp\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7" y="4678680"/>
            <a:ext cx="8719183" cy="547756"/>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descr="C:\Users\brushm\AppData\Roaming\PixelMetrics\CaptureWiz\Temp\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168" y="5821680"/>
            <a:ext cx="5828052" cy="86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23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SEPIO Modules and Profiles</a:t>
            </a:r>
            <a:endParaRPr lang="en-US" dirty="0"/>
          </a:p>
        </p:txBody>
      </p:sp>
      <p:sp>
        <p:nvSpPr>
          <p:cNvPr id="3" name="Content Placeholder 2"/>
          <p:cNvSpPr>
            <a:spLocks noGrp="1"/>
          </p:cNvSpPr>
          <p:nvPr>
            <p:ph idx="1"/>
          </p:nvPr>
        </p:nvSpPr>
        <p:spPr>
          <a:xfrm>
            <a:off x="457200" y="1371601"/>
            <a:ext cx="8229600" cy="3505199"/>
          </a:xfrm>
        </p:spPr>
        <p:txBody>
          <a:bodyPr>
            <a:normAutofit fontScale="92500" lnSpcReduction="10000"/>
          </a:bodyPr>
          <a:lstStyle/>
          <a:p>
            <a:pPr marL="303212" indent="0" fontAlgn="ctr">
              <a:spcBef>
                <a:spcPts val="1200"/>
              </a:spcBef>
              <a:buNone/>
            </a:pPr>
            <a:r>
              <a:rPr lang="en-US" b="1" dirty="0" smtClean="0"/>
              <a:t>SEPIO Core:</a:t>
            </a:r>
            <a:r>
              <a:rPr lang="en-US" dirty="0" smtClean="0"/>
              <a:t> holds domain-agnostic core terms</a:t>
            </a:r>
          </a:p>
          <a:p>
            <a:pPr marL="303212" indent="0" fontAlgn="ctr">
              <a:spcBef>
                <a:spcPts val="1200"/>
              </a:spcBef>
              <a:buNone/>
            </a:pPr>
            <a:r>
              <a:rPr lang="en-US" b="1" dirty="0" smtClean="0"/>
              <a:t>SEPIO Domain Profiles: </a:t>
            </a:r>
            <a:r>
              <a:rPr lang="en-US" dirty="0" smtClean="0"/>
              <a:t>hold specific subtypes or instances of core classes</a:t>
            </a:r>
          </a:p>
          <a:p>
            <a:pPr marL="303212" indent="0" fontAlgn="ctr">
              <a:spcBef>
                <a:spcPts val="1200"/>
              </a:spcBef>
              <a:buNone/>
            </a:pPr>
            <a:r>
              <a:rPr lang="en-US" b="1" dirty="0" smtClean="0"/>
              <a:t>SEPIO Application Profiles: </a:t>
            </a:r>
            <a:r>
              <a:rPr lang="en-US" dirty="0" smtClean="0"/>
              <a:t>hold terms specific to a particular application</a:t>
            </a:r>
          </a:p>
          <a:p>
            <a:pPr marL="303212" indent="0" fontAlgn="ctr">
              <a:spcBef>
                <a:spcPts val="1200"/>
              </a:spcBef>
              <a:buNone/>
            </a:pPr>
            <a:r>
              <a:rPr lang="en-US" b="1" dirty="0" smtClean="0"/>
              <a:t>Domain Concept Extensions: </a:t>
            </a:r>
            <a:r>
              <a:rPr lang="en-US" dirty="0" smtClean="0"/>
              <a:t>holds terms relevant to the profiled domain</a:t>
            </a:r>
          </a:p>
          <a:p>
            <a:pPr marL="0" indent="0">
              <a:buNone/>
            </a:pPr>
            <a:endParaRPr lang="en-US" dirty="0"/>
          </a:p>
        </p:txBody>
      </p:sp>
      <p:pic>
        <p:nvPicPr>
          <p:cNvPr id="4" name="Picture 4" descr="C:\Users\brushm\AppData\Roaming\PixelMetrics\CaptureWiz\Temp\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5029200"/>
            <a:ext cx="8534401" cy="144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548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dirty="0" smtClean="0"/>
              <a:t>SEPIO Framework</a:t>
            </a:r>
            <a:endParaRPr lang="en-US" sz="4800" dirty="0"/>
          </a:p>
        </p:txBody>
      </p:sp>
      <p:sp>
        <p:nvSpPr>
          <p:cNvPr id="3" name="Content Placeholder 2"/>
          <p:cNvSpPr>
            <a:spLocks noGrp="1"/>
          </p:cNvSpPr>
          <p:nvPr>
            <p:ph idx="1"/>
          </p:nvPr>
        </p:nvSpPr>
        <p:spPr>
          <a:xfrm>
            <a:off x="228600" y="1524000"/>
            <a:ext cx="8229600" cy="1295400"/>
          </a:xfrm>
        </p:spPr>
        <p:txBody>
          <a:bodyPr>
            <a:noAutofit/>
          </a:bodyPr>
          <a:lstStyle/>
          <a:p>
            <a:pPr marL="0" indent="0" algn="ctr">
              <a:buNone/>
            </a:pPr>
            <a:r>
              <a:rPr lang="en-US" sz="4400" b="1" baseline="0" dirty="0" smtClean="0"/>
              <a:t>III. Supporting Tools</a:t>
            </a:r>
            <a:endParaRPr lang="en-US" sz="4000" b="1" dirty="0"/>
          </a:p>
        </p:txBody>
      </p:sp>
      <p:sp>
        <p:nvSpPr>
          <p:cNvPr id="4" name="Rectangle 3"/>
          <p:cNvSpPr/>
          <p:nvPr/>
        </p:nvSpPr>
        <p:spPr>
          <a:xfrm>
            <a:off x="1143000" y="2577405"/>
            <a:ext cx="6858000" cy="1384995"/>
          </a:xfrm>
          <a:prstGeom prst="rect">
            <a:avLst/>
          </a:prstGeom>
        </p:spPr>
        <p:txBody>
          <a:bodyPr wrap="square">
            <a:spAutoFit/>
          </a:bodyPr>
          <a:lstStyle/>
          <a:p>
            <a:pPr>
              <a:spcBef>
                <a:spcPts val="1800"/>
              </a:spcBef>
            </a:pPr>
            <a:r>
              <a:rPr lang="en-US" sz="2800" dirty="0" smtClean="0"/>
              <a:t>A suite of tools supporting metadata curation, ontology engineering, data integration, and evidence-based evaluation of scientific claims</a:t>
            </a:r>
            <a:endParaRPr lang="en-US" sz="2800" dirty="0"/>
          </a:p>
        </p:txBody>
      </p:sp>
    </p:spTree>
    <p:extLst>
      <p:ext uri="{BB962C8B-B14F-4D97-AF65-F5344CB8AC3E}">
        <p14:creationId xmlns:p14="http://schemas.microsoft.com/office/powerpoint/2010/main" val="3977001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Metadata Creation</a:t>
            </a:r>
            <a:endParaRPr lang="en-US" dirty="0"/>
          </a:p>
        </p:txBody>
      </p:sp>
      <p:sp>
        <p:nvSpPr>
          <p:cNvPr id="3" name="Content Placeholder 2"/>
          <p:cNvSpPr>
            <a:spLocks noGrp="1"/>
          </p:cNvSpPr>
          <p:nvPr>
            <p:ph idx="1"/>
          </p:nvPr>
        </p:nvSpPr>
        <p:spPr/>
        <p:txBody>
          <a:bodyPr/>
          <a:lstStyle/>
          <a:p>
            <a:pPr fontAlgn="ctr">
              <a:spcBef>
                <a:spcPts val="1800"/>
              </a:spcBef>
            </a:pPr>
            <a:r>
              <a:rPr lang="en-US" dirty="0" smtClean="0"/>
              <a:t>E/P metadata in existing databases is minimal and inconsistently structured</a:t>
            </a:r>
            <a:endParaRPr lang="en-US" dirty="0"/>
          </a:p>
          <a:p>
            <a:pPr fontAlgn="ctr">
              <a:spcBef>
                <a:spcPts val="1800"/>
              </a:spcBef>
            </a:pPr>
            <a:r>
              <a:rPr lang="en-US" dirty="0"/>
              <a:t>N</a:t>
            </a:r>
            <a:r>
              <a:rPr lang="en-US" baseline="0" dirty="0" smtClean="0"/>
              <a:t>o standard model for interoperability or tools to leverage this metadata </a:t>
            </a:r>
          </a:p>
          <a:p>
            <a:pPr fontAlgn="ctr">
              <a:spcBef>
                <a:spcPts val="1800"/>
              </a:spcBef>
            </a:pPr>
            <a:r>
              <a:rPr lang="en-US" dirty="0" smtClean="0"/>
              <a:t>Solution: SEPIO + Table Editor?  </a:t>
            </a:r>
            <a:endParaRPr lang="en-US" dirty="0"/>
          </a:p>
        </p:txBody>
      </p:sp>
    </p:spTree>
    <p:extLst>
      <p:ext uri="{BB962C8B-B14F-4D97-AF65-F5344CB8AC3E}">
        <p14:creationId xmlns:p14="http://schemas.microsoft.com/office/powerpoint/2010/main" val="1497857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Tools for Ontology Engineering</a:t>
            </a:r>
            <a:endParaRPr lang="en-US" dirty="0"/>
          </a:p>
        </p:txBody>
      </p:sp>
      <p:sp>
        <p:nvSpPr>
          <p:cNvPr id="3" name="Content Placeholder 2"/>
          <p:cNvSpPr>
            <a:spLocks noGrp="1"/>
          </p:cNvSpPr>
          <p:nvPr>
            <p:ph idx="1"/>
          </p:nvPr>
        </p:nvSpPr>
        <p:spPr>
          <a:xfrm>
            <a:off x="457200" y="1524000"/>
            <a:ext cx="8458200" cy="4114800"/>
          </a:xfrm>
        </p:spPr>
        <p:txBody>
          <a:bodyPr>
            <a:normAutofit/>
          </a:bodyPr>
          <a:lstStyle/>
          <a:p>
            <a:pPr marL="288925" indent="-288925" fontAlgn="ctr">
              <a:spcBef>
                <a:spcPts val="1800"/>
              </a:spcBef>
            </a:pPr>
            <a:r>
              <a:rPr lang="en-US" sz="3600" b="1" dirty="0" smtClean="0"/>
              <a:t>Ontology Extension</a:t>
            </a:r>
            <a:r>
              <a:rPr lang="en-US" sz="3600" dirty="0" smtClean="0"/>
              <a:t> </a:t>
            </a:r>
            <a:r>
              <a:rPr lang="en-US" sz="3600" dirty="0"/>
              <a:t>-  INCA</a:t>
            </a:r>
          </a:p>
          <a:p>
            <a:pPr marL="288925" indent="-288925" fontAlgn="ctr">
              <a:spcBef>
                <a:spcPts val="1800"/>
              </a:spcBef>
            </a:pPr>
            <a:r>
              <a:rPr lang="en-US" sz="3600" b="1" dirty="0" smtClean="0"/>
              <a:t>Ontology </a:t>
            </a:r>
            <a:r>
              <a:rPr lang="en-US" sz="3600" b="1" dirty="0" err="1" smtClean="0"/>
              <a:t>Subsetting</a:t>
            </a:r>
            <a:r>
              <a:rPr lang="en-US" sz="3600" dirty="0" smtClean="0"/>
              <a:t>  </a:t>
            </a:r>
            <a:r>
              <a:rPr lang="en-US" sz="3600" dirty="0"/>
              <a:t>- </a:t>
            </a:r>
            <a:r>
              <a:rPr lang="en-US" sz="3600" dirty="0" smtClean="0"/>
              <a:t>Robot</a:t>
            </a:r>
          </a:p>
          <a:p>
            <a:pPr marL="288925" indent="-288925" fontAlgn="ctr">
              <a:spcBef>
                <a:spcPts val="1800"/>
              </a:spcBef>
            </a:pPr>
            <a:r>
              <a:rPr lang="en-US" sz="3600" b="1" dirty="0" smtClean="0"/>
              <a:t>Ontology Integration</a:t>
            </a:r>
            <a:r>
              <a:rPr lang="en-US" sz="3600" dirty="0" smtClean="0"/>
              <a:t> – </a:t>
            </a:r>
            <a:r>
              <a:rPr lang="en-US" sz="3600" dirty="0" err="1" smtClean="0"/>
              <a:t>kBoom</a:t>
            </a:r>
            <a:endParaRPr lang="en-US" sz="3600" dirty="0" smtClean="0"/>
          </a:p>
          <a:p>
            <a:pPr marL="288925" indent="-288925" fontAlgn="ctr">
              <a:spcBef>
                <a:spcPts val="1800"/>
              </a:spcBef>
            </a:pPr>
            <a:r>
              <a:rPr lang="en-US" sz="3600" b="1" dirty="0" smtClean="0"/>
              <a:t>Ontology Modules/Profiles</a:t>
            </a:r>
            <a:r>
              <a:rPr lang="en-US" sz="3600" dirty="0" smtClean="0"/>
              <a:t> – Robot</a:t>
            </a:r>
          </a:p>
          <a:p>
            <a:pPr marL="0" indent="0" fontAlgn="ctr">
              <a:buNone/>
            </a:pPr>
            <a:endParaRPr lang="en-US" dirty="0"/>
          </a:p>
          <a:p>
            <a:pPr fontAlgn="ctr"/>
            <a:endParaRPr lang="en-US" dirty="0"/>
          </a:p>
        </p:txBody>
      </p:sp>
    </p:spTree>
    <p:extLst>
      <p:ext uri="{BB962C8B-B14F-4D97-AF65-F5344CB8AC3E}">
        <p14:creationId xmlns:p14="http://schemas.microsoft.com/office/powerpoint/2010/main" val="2244281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Data Interoperation</a:t>
            </a:r>
            <a:endParaRPr lang="en-US" dirty="0"/>
          </a:p>
        </p:txBody>
      </p:sp>
      <p:sp>
        <p:nvSpPr>
          <p:cNvPr id="3" name="Content Placeholder 2"/>
          <p:cNvSpPr>
            <a:spLocks noGrp="1"/>
          </p:cNvSpPr>
          <p:nvPr>
            <p:ph idx="1"/>
          </p:nvPr>
        </p:nvSpPr>
        <p:spPr>
          <a:xfrm>
            <a:off x="304800" y="1447800"/>
            <a:ext cx="8458200" cy="5105400"/>
          </a:xfrm>
        </p:spPr>
        <p:txBody>
          <a:bodyPr>
            <a:normAutofit/>
          </a:bodyPr>
          <a:lstStyle/>
          <a:p>
            <a:pPr marL="0" indent="0" fontAlgn="ctr">
              <a:buNone/>
            </a:pPr>
            <a:r>
              <a:rPr lang="en-US" b="1" dirty="0"/>
              <a:t>Data </a:t>
            </a:r>
            <a:r>
              <a:rPr lang="en-US" b="1" dirty="0" smtClean="0"/>
              <a:t>Transformation/Integration</a:t>
            </a:r>
            <a:endParaRPr lang="en-US" b="1" dirty="0"/>
          </a:p>
          <a:p>
            <a:pPr fontAlgn="ctr"/>
            <a:r>
              <a:rPr lang="it-IT" sz="2800" dirty="0"/>
              <a:t>T</a:t>
            </a:r>
            <a:r>
              <a:rPr lang="it-IT" sz="2800" dirty="0" smtClean="0"/>
              <a:t>ranslating non-SEPIO data into SEPIO compliant data</a:t>
            </a:r>
          </a:p>
          <a:p>
            <a:pPr lvl="1" fontAlgn="ctr"/>
            <a:r>
              <a:rPr lang="en-US" sz="2400" dirty="0" smtClean="0"/>
              <a:t>Scripts/ETL </a:t>
            </a:r>
            <a:r>
              <a:rPr lang="en-US" sz="2400" dirty="0"/>
              <a:t>pipelines (e.g. Dipper) </a:t>
            </a:r>
          </a:p>
          <a:p>
            <a:pPr lvl="1" fontAlgn="ctr"/>
            <a:r>
              <a:rPr lang="en-US" sz="2400" dirty="0"/>
              <a:t>JSON LD contexts  </a:t>
            </a:r>
            <a:r>
              <a:rPr lang="en-US" sz="2400" dirty="0" smtClean="0"/>
              <a:t>(automated </a:t>
            </a:r>
            <a:r>
              <a:rPr lang="en-US" sz="2400" dirty="0"/>
              <a:t>conversion of </a:t>
            </a:r>
            <a:r>
              <a:rPr lang="en-US" sz="2400" dirty="0" err="1"/>
              <a:t>json</a:t>
            </a:r>
            <a:r>
              <a:rPr lang="en-US" sz="2400" dirty="0"/>
              <a:t> </a:t>
            </a:r>
            <a:r>
              <a:rPr lang="en-US" sz="2400" dirty="0" smtClean="0"/>
              <a:t>-&gt; RDF)</a:t>
            </a:r>
            <a:endParaRPr lang="en-US" sz="2400" dirty="0"/>
          </a:p>
          <a:p>
            <a:pPr marL="0" indent="0" fontAlgn="ctr">
              <a:spcBef>
                <a:spcPts val="3600"/>
              </a:spcBef>
              <a:buNone/>
            </a:pPr>
            <a:r>
              <a:rPr lang="en-US" b="1" dirty="0" smtClean="0"/>
              <a:t>Data Conversion </a:t>
            </a:r>
            <a:r>
              <a:rPr lang="en-US" b="1" dirty="0"/>
              <a:t>Between "</a:t>
            </a:r>
            <a:r>
              <a:rPr lang="en-US" b="1" dirty="0" smtClean="0"/>
              <a:t>Levels“ of Complexity</a:t>
            </a:r>
            <a:endParaRPr lang="en-US" b="1" dirty="0"/>
          </a:p>
          <a:p>
            <a:pPr fontAlgn="ctr"/>
            <a:r>
              <a:rPr lang="en-US" sz="2800" dirty="0" smtClean="0"/>
              <a:t>Translating between SEPIO-defined ‘levels’</a:t>
            </a:r>
          </a:p>
          <a:p>
            <a:pPr lvl="1" fontAlgn="ctr"/>
            <a:r>
              <a:rPr lang="en-US" sz="2400" b="1" dirty="0" smtClean="0"/>
              <a:t>Reasoner-based: </a:t>
            </a:r>
            <a:r>
              <a:rPr lang="en-US" sz="2400" dirty="0" smtClean="0"/>
              <a:t> provide property </a:t>
            </a:r>
            <a:r>
              <a:rPr lang="en-US" sz="2400" dirty="0"/>
              <a:t>chains or </a:t>
            </a:r>
            <a:r>
              <a:rPr lang="en-US" sz="2400" dirty="0" smtClean="0"/>
              <a:t>SWRL rules</a:t>
            </a:r>
            <a:endParaRPr lang="en-US" sz="2400" dirty="0"/>
          </a:p>
          <a:p>
            <a:pPr lvl="1" fontAlgn="ctr"/>
            <a:r>
              <a:rPr lang="en-US" sz="2400" b="1" dirty="0"/>
              <a:t>Programmatic </a:t>
            </a:r>
            <a:r>
              <a:rPr lang="en-US" sz="2400" dirty="0" smtClean="0"/>
              <a:t>:  pre-packaged SPARQL queries </a:t>
            </a:r>
            <a:r>
              <a:rPr lang="en-US" sz="2400" dirty="0"/>
              <a:t>or </a:t>
            </a:r>
            <a:r>
              <a:rPr lang="en-US" sz="2400" dirty="0" smtClean="0"/>
              <a:t>scripts </a:t>
            </a:r>
            <a:endParaRPr lang="en-US" dirty="0"/>
          </a:p>
        </p:txBody>
      </p:sp>
    </p:spTree>
    <p:extLst>
      <p:ext uri="{BB962C8B-B14F-4D97-AF65-F5344CB8AC3E}">
        <p14:creationId xmlns:p14="http://schemas.microsoft.com/office/powerpoint/2010/main" val="405714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Tools for Evidence-Based Evaluation</a:t>
            </a:r>
            <a:endParaRPr lang="en-US" dirty="0"/>
          </a:p>
        </p:txBody>
      </p:sp>
      <p:sp>
        <p:nvSpPr>
          <p:cNvPr id="3" name="Content Placeholder 2"/>
          <p:cNvSpPr>
            <a:spLocks noGrp="1"/>
          </p:cNvSpPr>
          <p:nvPr>
            <p:ph idx="1"/>
          </p:nvPr>
        </p:nvSpPr>
        <p:spPr>
          <a:xfrm>
            <a:off x="457200" y="1143001"/>
            <a:ext cx="8229600" cy="4267199"/>
          </a:xfrm>
        </p:spPr>
        <p:txBody>
          <a:bodyPr>
            <a:normAutofit lnSpcReduction="10000"/>
          </a:bodyPr>
          <a:lstStyle/>
          <a:p>
            <a:pPr marL="0" indent="0">
              <a:spcBef>
                <a:spcPts val="1800"/>
              </a:spcBef>
              <a:buNone/>
            </a:pPr>
            <a:r>
              <a:rPr lang="en-US" b="1" dirty="0"/>
              <a:t>A</a:t>
            </a:r>
            <a:r>
              <a:rPr lang="en-US" b="1" dirty="0" smtClean="0"/>
              <a:t>ssess credibility: </a:t>
            </a:r>
            <a:r>
              <a:rPr lang="en-US" dirty="0" smtClean="0"/>
              <a:t>understand how strongly supported a claim is.   </a:t>
            </a:r>
          </a:p>
          <a:p>
            <a:pPr marL="0" indent="0">
              <a:spcBef>
                <a:spcPts val="1800"/>
              </a:spcBef>
              <a:buNone/>
            </a:pPr>
            <a:r>
              <a:rPr lang="en-US" b="1" dirty="0"/>
              <a:t>R</a:t>
            </a:r>
            <a:r>
              <a:rPr lang="en-US" b="1" dirty="0" smtClean="0"/>
              <a:t>esolve conflicts: </a:t>
            </a:r>
            <a:r>
              <a:rPr lang="en-US" dirty="0" smtClean="0"/>
              <a:t>determine when conflicts exist, understand why, and establish which is more likely to be true</a:t>
            </a:r>
          </a:p>
          <a:p>
            <a:pPr marL="0" indent="0">
              <a:spcBef>
                <a:spcPts val="1800"/>
              </a:spcBef>
              <a:buNone/>
            </a:pPr>
            <a:r>
              <a:rPr lang="en-US" b="1" dirty="0" smtClean="0"/>
              <a:t>Address ‘evidence gaps’: </a:t>
            </a:r>
            <a:r>
              <a:rPr lang="en-US" dirty="0" smtClean="0"/>
              <a:t>what types of evidence might bolster </a:t>
            </a:r>
            <a:r>
              <a:rPr lang="en-US" dirty="0" smtClean="0"/>
              <a:t>dubious claims with insufficient evidence</a:t>
            </a:r>
            <a:endParaRPr lang="en-US" dirty="0" smtClean="0"/>
          </a:p>
          <a:p>
            <a:pPr marL="0" indent="0">
              <a:buNone/>
            </a:pPr>
            <a:endParaRPr lang="en-US" dirty="0" smtClean="0"/>
          </a:p>
          <a:p>
            <a:endParaRPr lang="en-US" dirty="0"/>
          </a:p>
        </p:txBody>
      </p:sp>
      <p:sp>
        <p:nvSpPr>
          <p:cNvPr id="4" name="Rectangle 3"/>
          <p:cNvSpPr/>
          <p:nvPr/>
        </p:nvSpPr>
        <p:spPr>
          <a:xfrm>
            <a:off x="533400" y="5320605"/>
            <a:ext cx="8382000" cy="1384995"/>
          </a:xfrm>
          <a:prstGeom prst="rect">
            <a:avLst/>
          </a:prstGeom>
        </p:spPr>
        <p:txBody>
          <a:bodyPr wrap="square">
            <a:spAutoFit/>
          </a:bodyPr>
          <a:lstStyle/>
          <a:p>
            <a:pPr algn="ctr"/>
            <a:r>
              <a:rPr lang="en-US" sz="2800" i="1" dirty="0" smtClean="0"/>
              <a:t>Algorithms would leverage four dimensions of evidence to which SEPIO provides access  </a:t>
            </a:r>
          </a:p>
          <a:p>
            <a:pPr algn="ctr"/>
            <a:r>
              <a:rPr lang="en-US" sz="2800" i="1" dirty="0" smtClean="0"/>
              <a:t>(Quantity, Quality, Diversity, Concordance)</a:t>
            </a:r>
            <a:endParaRPr lang="en-US" sz="2800" i="1" dirty="0" smtClean="0"/>
          </a:p>
        </p:txBody>
      </p:sp>
    </p:spTree>
    <p:extLst>
      <p:ext uri="{BB962C8B-B14F-4D97-AF65-F5344CB8AC3E}">
        <p14:creationId xmlns:p14="http://schemas.microsoft.com/office/powerpoint/2010/main" val="148840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SEPIO In Monarch</a:t>
            </a:r>
            <a:endParaRPr lang="en-US" dirty="0"/>
          </a:p>
        </p:txBody>
      </p:sp>
      <p:sp>
        <p:nvSpPr>
          <p:cNvPr id="3" name="Content Placeholder 2"/>
          <p:cNvSpPr>
            <a:spLocks noGrp="1"/>
          </p:cNvSpPr>
          <p:nvPr>
            <p:ph idx="1"/>
          </p:nvPr>
        </p:nvSpPr>
        <p:spPr>
          <a:xfrm>
            <a:off x="533400" y="1295400"/>
            <a:ext cx="8229600" cy="5410200"/>
          </a:xfrm>
        </p:spPr>
        <p:txBody>
          <a:bodyPr>
            <a:normAutofit fontScale="77500" lnSpcReduction="20000"/>
          </a:bodyPr>
          <a:lstStyle/>
          <a:p>
            <a:pPr marL="0" indent="0">
              <a:buNone/>
            </a:pPr>
            <a:r>
              <a:rPr lang="en-US" b="1" dirty="0" smtClean="0"/>
              <a:t>Current Use</a:t>
            </a:r>
          </a:p>
          <a:p>
            <a:pPr lvl="1">
              <a:buFont typeface="Wingdings" panose="05000000000000000000" pitchFamily="2" charset="2"/>
              <a:buChar char="§"/>
            </a:pPr>
            <a:r>
              <a:rPr lang="en-US" dirty="0" smtClean="0"/>
              <a:t>most sources don’t use SEPIO for E/P data</a:t>
            </a:r>
          </a:p>
          <a:p>
            <a:pPr lvl="2">
              <a:buFont typeface="Courier New" panose="02070309020205020404" pitchFamily="49" charset="0"/>
              <a:buChar char="o"/>
            </a:pPr>
            <a:r>
              <a:rPr lang="en-US" dirty="0" smtClean="0"/>
              <a:t>a simple </a:t>
            </a:r>
            <a:r>
              <a:rPr lang="en-US" i="1" dirty="0" err="1" smtClean="0"/>
              <a:t>dc:source</a:t>
            </a:r>
            <a:r>
              <a:rPr lang="en-US" dirty="0" smtClean="0"/>
              <a:t> and</a:t>
            </a:r>
            <a:r>
              <a:rPr lang="en-US" i="1" dirty="0" smtClean="0"/>
              <a:t> </a:t>
            </a:r>
            <a:r>
              <a:rPr lang="en-US" i="1" dirty="0" err="1" smtClean="0"/>
              <a:t>ro:has_evidence</a:t>
            </a:r>
            <a:r>
              <a:rPr lang="en-US" dirty="0" smtClean="0"/>
              <a:t> model suffices</a:t>
            </a:r>
          </a:p>
          <a:p>
            <a:pPr lvl="1">
              <a:buFont typeface="Wingdings" panose="05000000000000000000" pitchFamily="2" charset="2"/>
              <a:buChar char="§"/>
            </a:pPr>
            <a:r>
              <a:rPr lang="en-US" dirty="0" smtClean="0"/>
              <a:t>SEPIO tested for selected sources that provide richer E/P</a:t>
            </a:r>
          </a:p>
          <a:p>
            <a:pPr lvl="2">
              <a:buFont typeface="Courier New" panose="02070309020205020404" pitchFamily="49" charset="0"/>
              <a:buChar char="o"/>
            </a:pPr>
            <a:r>
              <a:rPr lang="en-US" dirty="0" err="1" smtClean="0"/>
              <a:t>ClinVar</a:t>
            </a:r>
            <a:r>
              <a:rPr lang="en-US" dirty="0" smtClean="0"/>
              <a:t>, IMPC, </a:t>
            </a:r>
            <a:r>
              <a:rPr lang="en-US" dirty="0" err="1" smtClean="0"/>
              <a:t>CIViC</a:t>
            </a:r>
            <a:endParaRPr lang="en-US" dirty="0" smtClean="0"/>
          </a:p>
          <a:p>
            <a:pPr marL="0" indent="0">
              <a:spcBef>
                <a:spcPts val="1800"/>
              </a:spcBef>
              <a:buNone/>
            </a:pPr>
            <a:r>
              <a:rPr lang="en-US" b="1" dirty="0" smtClean="0"/>
              <a:t>Short Term Work</a:t>
            </a:r>
          </a:p>
          <a:p>
            <a:pPr lvl="1">
              <a:buFont typeface="Wingdings" panose="05000000000000000000" pitchFamily="2" charset="2"/>
              <a:buChar char="§"/>
            </a:pPr>
            <a:r>
              <a:rPr lang="en-US" dirty="0" smtClean="0"/>
              <a:t>migrate all data to use SEPIO</a:t>
            </a:r>
          </a:p>
          <a:p>
            <a:pPr lvl="2">
              <a:buFont typeface="Courier New" panose="02070309020205020404" pitchFamily="49" charset="0"/>
              <a:buChar char="o"/>
            </a:pPr>
            <a:r>
              <a:rPr lang="en-US" dirty="0" smtClean="0"/>
              <a:t>simple </a:t>
            </a:r>
            <a:r>
              <a:rPr lang="en-US" i="1" dirty="0" err="1" smtClean="0"/>
              <a:t>dc:source</a:t>
            </a:r>
            <a:r>
              <a:rPr lang="en-US" dirty="0" smtClean="0"/>
              <a:t> and</a:t>
            </a:r>
            <a:r>
              <a:rPr lang="en-US" i="1" dirty="0" smtClean="0"/>
              <a:t> </a:t>
            </a:r>
            <a:r>
              <a:rPr lang="en-US" i="1" dirty="0" err="1" smtClean="0"/>
              <a:t>ro:has_evidence</a:t>
            </a:r>
            <a:r>
              <a:rPr lang="en-US" dirty="0" smtClean="0"/>
              <a:t> model suffices</a:t>
            </a:r>
          </a:p>
          <a:p>
            <a:pPr lvl="1">
              <a:buFont typeface="Wingdings" panose="05000000000000000000" pitchFamily="2" charset="2"/>
              <a:buChar char="§"/>
            </a:pPr>
            <a:r>
              <a:rPr lang="en-US" dirty="0" smtClean="0"/>
              <a:t>refactor association modeling?</a:t>
            </a:r>
          </a:p>
          <a:p>
            <a:pPr lvl="1">
              <a:buFont typeface="Wingdings" panose="05000000000000000000" pitchFamily="2" charset="2"/>
              <a:buChar char="§"/>
            </a:pPr>
            <a:r>
              <a:rPr lang="en-US" dirty="0" smtClean="0"/>
              <a:t>SEPIO release</a:t>
            </a:r>
            <a:endParaRPr lang="en-US" dirty="0" smtClean="0"/>
          </a:p>
          <a:p>
            <a:pPr marL="0" indent="0">
              <a:spcBef>
                <a:spcPts val="1800"/>
              </a:spcBef>
              <a:buNone/>
            </a:pPr>
            <a:r>
              <a:rPr lang="en-US" b="1" dirty="0" smtClean="0"/>
              <a:t>Longer Term Work</a:t>
            </a:r>
          </a:p>
          <a:p>
            <a:pPr lvl="1">
              <a:buFont typeface="Wingdings" panose="05000000000000000000" pitchFamily="2" charset="2"/>
              <a:buChar char="§"/>
            </a:pPr>
            <a:r>
              <a:rPr lang="en-US" dirty="0" smtClean="0"/>
              <a:t>improve display of E/P info in Monarch app/services?</a:t>
            </a:r>
          </a:p>
          <a:p>
            <a:pPr lvl="1">
              <a:buFont typeface="Wingdings" panose="05000000000000000000" pitchFamily="2" charset="2"/>
              <a:buChar char="§"/>
            </a:pPr>
            <a:r>
              <a:rPr lang="en-US" dirty="0" smtClean="0"/>
              <a:t>implement SEPIO in </a:t>
            </a:r>
            <a:r>
              <a:rPr lang="en-US" dirty="0" err="1" smtClean="0"/>
              <a:t>phenopackets</a:t>
            </a:r>
            <a:r>
              <a:rPr lang="en-US" dirty="0" smtClean="0"/>
              <a:t>?</a:t>
            </a:r>
          </a:p>
          <a:p>
            <a:pPr lvl="1">
              <a:buFont typeface="Wingdings" panose="05000000000000000000" pitchFamily="2" charset="2"/>
              <a:buChar char="§"/>
            </a:pPr>
            <a:r>
              <a:rPr lang="en-US" dirty="0"/>
              <a:t>TE </a:t>
            </a:r>
            <a:r>
              <a:rPr lang="en-US" dirty="0" smtClean="0"/>
              <a:t>configurations for curating SEPIO-compliant </a:t>
            </a:r>
            <a:r>
              <a:rPr lang="en-US" dirty="0"/>
              <a:t>E/P </a:t>
            </a:r>
            <a:r>
              <a:rPr lang="en-US" dirty="0" smtClean="0"/>
              <a:t>metadata?</a:t>
            </a:r>
            <a:endParaRPr lang="en-US" dirty="0" smtClean="0"/>
          </a:p>
          <a:p>
            <a:pPr marL="457200" lvl="1" indent="0">
              <a:buNone/>
            </a:pPr>
            <a:endParaRPr lang="en-US" dirty="0" smtClean="0"/>
          </a:p>
          <a:p>
            <a:pPr marL="0" indent="0">
              <a:buNone/>
            </a:pPr>
            <a:endParaRPr lang="en-US" b="1" dirty="0"/>
          </a:p>
        </p:txBody>
      </p:sp>
    </p:spTree>
    <p:extLst>
      <p:ext uri="{BB962C8B-B14F-4D97-AF65-F5344CB8AC3E}">
        <p14:creationId xmlns:p14="http://schemas.microsoft.com/office/powerpoint/2010/main" val="3025306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18562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009" y="129336"/>
            <a:ext cx="8016631" cy="1118255"/>
          </a:xfrm>
          <a:prstGeom prst="rect">
            <a:avLst/>
          </a:prstGeom>
          <a:solidFill>
            <a:schemeClr val="bg1"/>
          </a:solidFill>
        </p:spPr>
        <p:txBody>
          <a:bodyPr wrap="square">
            <a:spAutoFit/>
          </a:bodyPr>
          <a:lstStyle/>
          <a:p>
            <a:pPr algn="ctr">
              <a:lnSpc>
                <a:spcPts val="4000"/>
              </a:lnSpc>
            </a:pPr>
            <a:r>
              <a:rPr lang="en-US" sz="3000" dirty="0" smtClean="0">
                <a:latin typeface="Arial" panose="020B0604020202020204" pitchFamily="34" charset="0"/>
                <a:cs typeface="Arial" panose="020B0604020202020204" pitchFamily="34" charset="0"/>
              </a:rPr>
              <a:t>Evidence and Provenance Metadata are Minimally and Inconsistently Described</a:t>
            </a:r>
            <a:endParaRPr lang="en-US" sz="3000" strike="sngStrike" dirty="0">
              <a:latin typeface="Arial" panose="020B0604020202020204" pitchFamily="34" charset="0"/>
              <a:cs typeface="Arial" panose="020B0604020202020204" pitchFamily="34" charset="0"/>
            </a:endParaRPr>
          </a:p>
        </p:txBody>
      </p:sp>
      <p:pic>
        <p:nvPicPr>
          <p:cNvPr id="4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55738"/>
            <a:ext cx="8671377" cy="456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623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1" y="531924"/>
            <a:ext cx="8644708" cy="6141720"/>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08356" y="76200"/>
            <a:ext cx="5791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A249"/>
                </a:solidFill>
              </a:rPr>
              <a:t>ACMG Evidence Framework</a:t>
            </a:r>
            <a:endParaRPr lang="en-US" sz="3600" dirty="0">
              <a:solidFill>
                <a:srgbClr val="00A249"/>
              </a:solidFill>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723"/>
          <a:stretch/>
        </p:blipFill>
        <p:spPr bwMode="auto">
          <a:xfrm>
            <a:off x="1095304" y="838200"/>
            <a:ext cx="667709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62000" y="6137702"/>
            <a:ext cx="7772400" cy="415498"/>
          </a:xfrm>
          <a:prstGeom prst="rect">
            <a:avLst/>
          </a:prstGeom>
        </p:spPr>
        <p:txBody>
          <a:bodyPr wrap="square">
            <a:spAutoFit/>
          </a:bodyPr>
          <a:lstStyle/>
          <a:p>
            <a:pPr algn="ctr" defTabSz="924458">
              <a:defRPr/>
            </a:pPr>
            <a:r>
              <a:rPr lang="en-US" sz="1050" dirty="0"/>
              <a:t>Richards, Sue, et al. "Standards and guidelines for the interpretation of sequence variants: a joint consensus recommendation of the American College of Medical Genetics and Genomics and the Association for Molecular Pathology." </a:t>
            </a:r>
            <a:r>
              <a:rPr lang="en-US" sz="1050" i="1" dirty="0"/>
              <a:t>Genetics in Medicine</a:t>
            </a:r>
            <a:r>
              <a:rPr lang="en-US" sz="1050" dirty="0"/>
              <a:t> (2015).</a:t>
            </a:r>
            <a:endParaRPr lang="en-US" sz="1050" dirty="0"/>
          </a:p>
        </p:txBody>
      </p:sp>
    </p:spTree>
    <p:extLst>
      <p:ext uri="{BB962C8B-B14F-4D97-AF65-F5344CB8AC3E}">
        <p14:creationId xmlns:p14="http://schemas.microsoft.com/office/powerpoint/2010/main" val="1505127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Clinical Variant Interpretation (VI)</a:t>
            </a:r>
            <a:endParaRPr lang="en-US" dirty="0"/>
          </a:p>
        </p:txBody>
      </p:sp>
      <p:sp>
        <p:nvSpPr>
          <p:cNvPr id="3" name="Content Placeholder 2"/>
          <p:cNvSpPr>
            <a:spLocks noGrp="1"/>
          </p:cNvSpPr>
          <p:nvPr>
            <p:ph idx="1"/>
          </p:nvPr>
        </p:nvSpPr>
        <p:spPr>
          <a:xfrm>
            <a:off x="457200" y="1219200"/>
            <a:ext cx="8382000" cy="5486400"/>
          </a:xfrm>
        </p:spPr>
        <p:txBody>
          <a:bodyPr>
            <a:normAutofit fontScale="85000" lnSpcReduction="20000"/>
          </a:bodyPr>
          <a:lstStyle/>
          <a:p>
            <a:pPr defTabSz="924458" fontAlgn="ctr">
              <a:lnSpc>
                <a:spcPct val="110000"/>
              </a:lnSpc>
              <a:spcBef>
                <a:spcPts val="1200"/>
              </a:spcBef>
              <a:defRPr/>
            </a:pPr>
            <a:r>
              <a:rPr lang="en-US" b="1" dirty="0"/>
              <a:t>Variant </a:t>
            </a:r>
            <a:r>
              <a:rPr lang="en-US" b="1" dirty="0" smtClean="0"/>
              <a:t>interpretations </a:t>
            </a:r>
            <a:r>
              <a:rPr lang="en-US" dirty="0" smtClean="0"/>
              <a:t>are </a:t>
            </a:r>
            <a:r>
              <a:rPr lang="en-US" b="1" dirty="0"/>
              <a:t>assertions</a:t>
            </a:r>
            <a:r>
              <a:rPr lang="en-US" dirty="0"/>
              <a:t> about the </a:t>
            </a:r>
            <a:r>
              <a:rPr lang="en-US" dirty="0" smtClean="0"/>
              <a:t>causative relationship </a:t>
            </a:r>
            <a:r>
              <a:rPr lang="en-US" dirty="0"/>
              <a:t>between a </a:t>
            </a:r>
            <a:r>
              <a:rPr lang="en-US" b="1" dirty="0"/>
              <a:t>genetic variant </a:t>
            </a:r>
            <a:r>
              <a:rPr lang="en-US" dirty="0"/>
              <a:t>and a </a:t>
            </a:r>
            <a:r>
              <a:rPr lang="en-US" b="1" dirty="0" smtClean="0"/>
              <a:t>disease or its treatment </a:t>
            </a:r>
            <a:endParaRPr lang="en-US" b="1" dirty="0"/>
          </a:p>
          <a:p>
            <a:pPr marL="793750" lvl="1" fontAlgn="ctr">
              <a:lnSpc>
                <a:spcPct val="120000"/>
              </a:lnSpc>
              <a:spcBef>
                <a:spcPts val="600"/>
              </a:spcBef>
              <a:buFont typeface="Wingdings" panose="05000000000000000000" pitchFamily="2" charset="2"/>
              <a:buChar char="§"/>
              <a:defRPr/>
            </a:pPr>
            <a:r>
              <a:rPr lang="en-US" b="1" dirty="0"/>
              <a:t>Pathogenicity</a:t>
            </a:r>
            <a:r>
              <a:rPr lang="en-US" dirty="0"/>
              <a:t>: contributes to </a:t>
            </a:r>
            <a:r>
              <a:rPr lang="en-US" dirty="0" smtClean="0"/>
              <a:t>disease onset/susceptibility </a:t>
            </a:r>
            <a:endParaRPr lang="en-US" dirty="0"/>
          </a:p>
          <a:p>
            <a:pPr marL="793750" lvl="1" fontAlgn="ctr">
              <a:lnSpc>
                <a:spcPct val="120000"/>
              </a:lnSpc>
              <a:spcBef>
                <a:spcPts val="600"/>
              </a:spcBef>
              <a:buFont typeface="Wingdings" panose="05000000000000000000" pitchFamily="2" charset="2"/>
              <a:buChar char="§"/>
              <a:defRPr/>
            </a:pPr>
            <a:r>
              <a:rPr lang="en-US" b="1" dirty="0" smtClean="0"/>
              <a:t>Diagnostic</a:t>
            </a:r>
            <a:r>
              <a:rPr lang="en-US" dirty="0" smtClean="0"/>
              <a:t>:  is marker for a particular diagnosis</a:t>
            </a:r>
          </a:p>
          <a:p>
            <a:pPr marL="793750" lvl="1" fontAlgn="ctr">
              <a:lnSpc>
                <a:spcPct val="120000"/>
              </a:lnSpc>
              <a:spcBef>
                <a:spcPts val="600"/>
              </a:spcBef>
              <a:buFont typeface="Wingdings" panose="05000000000000000000" pitchFamily="2" charset="2"/>
              <a:buChar char="§"/>
              <a:defRPr/>
            </a:pPr>
            <a:r>
              <a:rPr lang="en-US" b="1" dirty="0"/>
              <a:t>Prognostic</a:t>
            </a:r>
            <a:r>
              <a:rPr lang="en-US" dirty="0"/>
              <a:t>: correlates with disease severity/outcome</a:t>
            </a:r>
          </a:p>
          <a:p>
            <a:pPr marL="793750" lvl="1" fontAlgn="ctr">
              <a:lnSpc>
                <a:spcPct val="120000"/>
              </a:lnSpc>
              <a:spcBef>
                <a:spcPts val="600"/>
              </a:spcBef>
              <a:buFont typeface="Wingdings" panose="05000000000000000000" pitchFamily="2" charset="2"/>
              <a:buChar char="§"/>
              <a:defRPr/>
            </a:pPr>
            <a:r>
              <a:rPr lang="en-US" b="1" dirty="0" smtClean="0"/>
              <a:t>Predictive</a:t>
            </a:r>
            <a:r>
              <a:rPr lang="en-US" dirty="0" smtClean="0"/>
              <a:t>: correlates with response to treatment</a:t>
            </a:r>
          </a:p>
          <a:p>
            <a:pPr marL="393700" indent="-285750" fontAlgn="ctr">
              <a:lnSpc>
                <a:spcPct val="120000"/>
              </a:lnSpc>
              <a:spcBef>
                <a:spcPts val="1200"/>
              </a:spcBef>
              <a:buFont typeface="Wingdings" panose="05000000000000000000" pitchFamily="2" charset="2"/>
              <a:buChar char="§"/>
              <a:defRPr/>
            </a:pPr>
            <a:r>
              <a:rPr lang="en-US" b="1" dirty="0" smtClean="0"/>
              <a:t>Variant Interpretations:</a:t>
            </a:r>
          </a:p>
          <a:p>
            <a:pPr marL="793750" lvl="1" fontAlgn="ctr">
              <a:lnSpc>
                <a:spcPct val="120000"/>
              </a:lnSpc>
              <a:spcBef>
                <a:spcPts val="0"/>
              </a:spcBef>
              <a:buFont typeface="Wingdings" panose="05000000000000000000" pitchFamily="2" charset="2"/>
              <a:buChar char="§"/>
              <a:defRPr/>
            </a:pPr>
            <a:r>
              <a:rPr lang="en-US" dirty="0" smtClean="0"/>
              <a:t>rely </a:t>
            </a:r>
            <a:r>
              <a:rPr lang="en-US" dirty="0"/>
              <a:t>on complex and diverse types of evidence requiring </a:t>
            </a:r>
            <a:r>
              <a:rPr lang="en-US" dirty="0" smtClean="0"/>
              <a:t> nuanced </a:t>
            </a:r>
            <a:r>
              <a:rPr lang="en-US" dirty="0"/>
              <a:t>and subjective interpretation</a:t>
            </a:r>
          </a:p>
          <a:p>
            <a:pPr marL="793750" lvl="1" fontAlgn="ctr">
              <a:lnSpc>
                <a:spcPct val="120000"/>
              </a:lnSpc>
              <a:spcBef>
                <a:spcPts val="0"/>
              </a:spcBef>
              <a:buFont typeface="Wingdings" panose="05000000000000000000" pitchFamily="2" charset="2"/>
              <a:buChar char="§"/>
              <a:defRPr/>
            </a:pPr>
            <a:r>
              <a:rPr lang="en-US" dirty="0" smtClean="0"/>
              <a:t>are </a:t>
            </a:r>
            <a:r>
              <a:rPr lang="en-US" dirty="0"/>
              <a:t>generated through systematic curation pipelines </a:t>
            </a:r>
          </a:p>
          <a:p>
            <a:pPr marL="793750" lvl="1" fontAlgn="ctr">
              <a:lnSpc>
                <a:spcPct val="120000"/>
              </a:lnSpc>
              <a:spcBef>
                <a:spcPts val="0"/>
              </a:spcBef>
              <a:buFont typeface="Wingdings" panose="05000000000000000000" pitchFamily="2" charset="2"/>
              <a:buChar char="§"/>
              <a:defRPr/>
            </a:pPr>
            <a:r>
              <a:rPr lang="en-US" dirty="0"/>
              <a:t>often conflict with each other </a:t>
            </a:r>
          </a:p>
          <a:p>
            <a:pPr marL="793750" lvl="1" fontAlgn="ctr">
              <a:lnSpc>
                <a:spcPct val="120000"/>
              </a:lnSpc>
              <a:spcBef>
                <a:spcPts val="0"/>
              </a:spcBef>
              <a:buFont typeface="Wingdings" panose="05000000000000000000" pitchFamily="2" charset="2"/>
              <a:buChar char="§"/>
              <a:defRPr/>
            </a:pPr>
            <a:r>
              <a:rPr lang="en-US" dirty="0"/>
              <a:t>have direct clinical </a:t>
            </a:r>
            <a:r>
              <a:rPr lang="en-US" dirty="0" smtClean="0"/>
              <a:t>application</a:t>
            </a:r>
          </a:p>
          <a:p>
            <a:pPr>
              <a:lnSpc>
                <a:spcPct val="120000"/>
              </a:lnSpc>
            </a:pPr>
            <a:endParaRPr lang="en-US" dirty="0"/>
          </a:p>
        </p:txBody>
      </p:sp>
    </p:spTree>
    <p:extLst>
      <p:ext uri="{BB962C8B-B14F-4D97-AF65-F5344CB8AC3E}">
        <p14:creationId xmlns:p14="http://schemas.microsoft.com/office/powerpoint/2010/main" val="94205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6503" y="177225"/>
            <a:ext cx="7715977" cy="646331"/>
          </a:xfrm>
          <a:prstGeom prst="rect">
            <a:avLst/>
          </a:prstGeom>
          <a:solidFill>
            <a:schemeClr val="bg1"/>
          </a:solidFill>
        </p:spPr>
        <p:txBody>
          <a:bodyPr wrap="square">
            <a:spAutoFit/>
          </a:bodyPr>
          <a:lstStyle/>
          <a:p>
            <a:pPr algn="ctr"/>
            <a:r>
              <a:rPr lang="en-US" sz="3600" dirty="0" smtClean="0">
                <a:cs typeface="Arial" panose="020B0604020202020204" pitchFamily="34" charset="0"/>
              </a:rPr>
              <a:t>Evidence and Provenance in </a:t>
            </a:r>
            <a:r>
              <a:rPr lang="en-US" sz="3600" dirty="0" err="1" smtClean="0">
                <a:cs typeface="Arial" panose="020B0604020202020204" pitchFamily="34" charset="0"/>
              </a:rPr>
              <a:t>CIViC</a:t>
            </a:r>
            <a:endParaRPr lang="en-US" sz="3600" dirty="0">
              <a:cs typeface="Arial" panose="020B0604020202020204" pitchFamily="34" charset="0"/>
            </a:endParaRPr>
          </a:p>
        </p:txBody>
      </p:sp>
      <p:sp>
        <p:nvSpPr>
          <p:cNvPr id="6" name="TextBox 5"/>
          <p:cNvSpPr txBox="1"/>
          <p:nvPr/>
        </p:nvSpPr>
        <p:spPr>
          <a:xfrm>
            <a:off x="696503" y="762000"/>
            <a:ext cx="7914097" cy="707886"/>
          </a:xfrm>
          <a:prstGeom prst="rect">
            <a:avLst/>
          </a:prstGeom>
          <a:noFill/>
        </p:spPr>
        <p:txBody>
          <a:bodyPr wrap="square" rtlCol="0">
            <a:spAutoFit/>
          </a:bodyPr>
          <a:lstStyle/>
          <a:p>
            <a:pPr algn="ctr"/>
            <a:r>
              <a:rPr lang="en-US" sz="2000" b="1" dirty="0" smtClean="0">
                <a:latin typeface="+mj-lt"/>
              </a:rPr>
              <a:t>Claim:  </a:t>
            </a:r>
            <a:r>
              <a:rPr lang="en-US" sz="2000" b="1" dirty="0" smtClean="0">
                <a:latin typeface="+mj-lt"/>
              </a:rPr>
              <a:t>BRAF V600E </a:t>
            </a:r>
            <a:r>
              <a:rPr lang="en-US" sz="2000" i="1" dirty="0" smtClean="0">
                <a:latin typeface="+mj-lt"/>
              </a:rPr>
              <a:t>correlates with sensitivity to </a:t>
            </a:r>
            <a:r>
              <a:rPr lang="en-US" sz="2000" b="1" dirty="0" err="1" smtClean="0">
                <a:latin typeface="+mj-lt"/>
              </a:rPr>
              <a:t>Vemurafenib</a:t>
            </a:r>
            <a:r>
              <a:rPr lang="en-US" sz="2000" b="1" dirty="0" err="1">
                <a:latin typeface="+mj-lt"/>
              </a:rPr>
              <a:t>+</a:t>
            </a:r>
            <a:r>
              <a:rPr lang="en-US" sz="2000" b="1" dirty="0" err="1" smtClean="0">
                <a:latin typeface="+mj-lt"/>
              </a:rPr>
              <a:t>Panitumimab</a:t>
            </a:r>
            <a:r>
              <a:rPr lang="en-US" sz="2000" b="1" dirty="0" smtClean="0">
                <a:latin typeface="+mj-lt"/>
              </a:rPr>
              <a:t>  </a:t>
            </a:r>
            <a:r>
              <a:rPr lang="en-US" sz="2000" dirty="0" smtClean="0">
                <a:latin typeface="+mj-lt"/>
              </a:rPr>
              <a:t>treatment of </a:t>
            </a:r>
            <a:r>
              <a:rPr lang="en-US" sz="2000" b="1" dirty="0" smtClean="0">
                <a:latin typeface="+mj-lt"/>
              </a:rPr>
              <a:t>Colorectal Cancer</a:t>
            </a:r>
            <a:endParaRPr lang="en-US" sz="2000" b="1" dirty="0">
              <a:latin typeface="+mj-lt"/>
            </a:endParaRPr>
          </a:p>
        </p:txBody>
      </p:sp>
      <p:pic>
        <p:nvPicPr>
          <p:cNvPr id="1030" name="Picture 6" descr="C:\Users\brushm\AppData\Roaming\PixelMetrics\CaptureWiz\Tem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07" y="1627907"/>
            <a:ext cx="7299393" cy="24868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brushm\AppData\Roaming\PixelMetrics\CaptureWiz\Tem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011" y="4251957"/>
            <a:ext cx="7286989" cy="252984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26489" y="2849879"/>
            <a:ext cx="816151"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0200" y="3276600"/>
            <a:ext cx="1437640" cy="421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10360" y="5989320"/>
            <a:ext cx="1818640" cy="421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5401" y="5544820"/>
            <a:ext cx="701040"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47360" y="3840480"/>
            <a:ext cx="1234440" cy="2006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94680" y="3429000"/>
            <a:ext cx="2133600" cy="2006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03240" y="6550660"/>
            <a:ext cx="1234440" cy="2006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75960" y="6123940"/>
            <a:ext cx="1996440" cy="2006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132840" y="2524760"/>
            <a:ext cx="6954520"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73480" y="5082540"/>
            <a:ext cx="7056120" cy="4343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425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Autofit/>
          </a:bodyPr>
          <a:lstStyle/>
          <a:p>
            <a:r>
              <a:rPr lang="en-US" dirty="0" smtClean="0"/>
              <a:t>Standards for Variant Interpretation</a:t>
            </a:r>
            <a:endParaRPr lang="en-US" dirty="0"/>
          </a:p>
        </p:txBody>
      </p:sp>
      <p:sp>
        <p:nvSpPr>
          <p:cNvPr id="3" name="Content Placeholder 2"/>
          <p:cNvSpPr>
            <a:spLocks noGrp="1"/>
          </p:cNvSpPr>
          <p:nvPr>
            <p:ph idx="1"/>
          </p:nvPr>
        </p:nvSpPr>
        <p:spPr>
          <a:xfrm>
            <a:off x="457200" y="1219200"/>
            <a:ext cx="8458200" cy="5410200"/>
          </a:xfrm>
        </p:spPr>
        <p:txBody>
          <a:bodyPr>
            <a:normAutofit/>
          </a:bodyPr>
          <a:lstStyle/>
          <a:p>
            <a:pPr>
              <a:spcBef>
                <a:spcPts val="1200"/>
              </a:spcBef>
            </a:pPr>
            <a:r>
              <a:rPr lang="en-US" sz="2800" dirty="0" smtClean="0"/>
              <a:t>Many isolated curation pipelines and data systems</a:t>
            </a:r>
          </a:p>
          <a:p>
            <a:pPr>
              <a:spcBef>
                <a:spcPts val="1200"/>
              </a:spcBef>
            </a:pPr>
            <a:r>
              <a:rPr lang="en-US" sz="2800" dirty="0" smtClean="0"/>
              <a:t>Many public databases curating and/or aggregating VI claims (</a:t>
            </a:r>
            <a:r>
              <a:rPr lang="en-US" sz="2800" dirty="0" err="1" smtClean="0"/>
              <a:t>ClinVar</a:t>
            </a:r>
            <a:r>
              <a:rPr lang="en-US" sz="2800" dirty="0" smtClean="0"/>
              <a:t>, </a:t>
            </a:r>
            <a:r>
              <a:rPr lang="en-US" sz="2800" dirty="0" err="1" smtClean="0"/>
              <a:t>CIViC</a:t>
            </a:r>
            <a:r>
              <a:rPr lang="en-US" sz="2800" dirty="0" smtClean="0"/>
              <a:t>)</a:t>
            </a:r>
          </a:p>
          <a:p>
            <a:pPr>
              <a:spcBef>
                <a:spcPts val="1200"/>
              </a:spcBef>
            </a:pPr>
            <a:r>
              <a:rPr lang="en-US" sz="2800" dirty="0" smtClean="0"/>
              <a:t>Many consortia and WGs coalescing around need for standards for  interoperability and exchange - with focus on E/P (GA4GH, VICC, </a:t>
            </a:r>
            <a:r>
              <a:rPr lang="en-US" sz="2800" dirty="0" err="1" smtClean="0"/>
              <a:t>ClinGen</a:t>
            </a:r>
            <a:r>
              <a:rPr lang="en-US" sz="2800" dirty="0" smtClean="0"/>
              <a:t>)</a:t>
            </a:r>
          </a:p>
          <a:p>
            <a:pPr>
              <a:spcBef>
                <a:spcPts val="1200"/>
              </a:spcBef>
            </a:pPr>
            <a:r>
              <a:rPr lang="en-US" sz="2800" dirty="0" smtClean="0"/>
              <a:t>Push for standardization of VI curation processes as well (ACMG Guidelines, </a:t>
            </a:r>
            <a:r>
              <a:rPr lang="en-US" sz="2800" dirty="0" err="1" smtClean="0"/>
              <a:t>Invitae-Sherloc</a:t>
            </a:r>
            <a:r>
              <a:rPr lang="en-US" sz="2800" dirty="0" smtClean="0"/>
              <a:t>)</a:t>
            </a:r>
          </a:p>
          <a:p>
            <a:pPr>
              <a:spcBef>
                <a:spcPts val="1200"/>
              </a:spcBef>
            </a:pPr>
            <a:r>
              <a:rPr lang="en-US" sz="2800" dirty="0" smtClean="0"/>
              <a:t>SEPIO-</a:t>
            </a:r>
            <a:r>
              <a:rPr lang="en-US" sz="2800" dirty="0" err="1" smtClean="0"/>
              <a:t>ClinGen</a:t>
            </a:r>
            <a:r>
              <a:rPr lang="en-US" sz="2800" dirty="0" smtClean="0"/>
              <a:t> Collaboration to develop a comprehensive SEPIO-aligned VI model to support ACMG-based workflows</a:t>
            </a:r>
          </a:p>
          <a:p>
            <a:pPr>
              <a:spcBef>
                <a:spcPts val="1200"/>
              </a:spcBef>
            </a:pPr>
            <a:endParaRPr lang="en-US" dirty="0"/>
          </a:p>
        </p:txBody>
      </p:sp>
    </p:spTree>
    <p:extLst>
      <p:ext uri="{BB962C8B-B14F-4D97-AF65-F5344CB8AC3E}">
        <p14:creationId xmlns:p14="http://schemas.microsoft.com/office/powerpoint/2010/main" val="3932408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SEPIO Use Cases for E/P Metadata</a:t>
            </a:r>
            <a:endParaRPr lang="en-US" dirty="0"/>
          </a:p>
        </p:txBody>
      </p:sp>
      <p:sp>
        <p:nvSpPr>
          <p:cNvPr id="3" name="Content Placeholder 2"/>
          <p:cNvSpPr>
            <a:spLocks noGrp="1"/>
          </p:cNvSpPr>
          <p:nvPr>
            <p:ph idx="1"/>
          </p:nvPr>
        </p:nvSpPr>
        <p:spPr>
          <a:xfrm>
            <a:off x="457200" y="1219200"/>
            <a:ext cx="8382000" cy="5486400"/>
          </a:xfrm>
        </p:spPr>
        <p:txBody>
          <a:bodyPr>
            <a:noAutofit/>
          </a:bodyPr>
          <a:lstStyle/>
          <a:p>
            <a:pPr marL="514350" indent="-514350">
              <a:spcBef>
                <a:spcPts val="1800"/>
              </a:spcBef>
              <a:buFont typeface="+mj-lt"/>
              <a:buAutoNum type="arabicPeriod"/>
            </a:pPr>
            <a:r>
              <a:rPr lang="en-US" sz="2500" b="1" dirty="0" smtClean="0"/>
              <a:t>Communication:</a:t>
            </a:r>
            <a:r>
              <a:rPr lang="en-US" sz="2500" dirty="0" smtClean="0"/>
              <a:t> common language and conceptual model</a:t>
            </a:r>
          </a:p>
          <a:p>
            <a:pPr marL="514350" indent="-514350">
              <a:spcBef>
                <a:spcPts val="1800"/>
              </a:spcBef>
              <a:buFont typeface="+mj-lt"/>
              <a:buAutoNum type="arabicPeriod"/>
            </a:pPr>
            <a:r>
              <a:rPr lang="en-US" sz="2500" b="1" dirty="0" smtClean="0"/>
              <a:t>Human Consumption: </a:t>
            </a:r>
            <a:r>
              <a:rPr lang="en-US" sz="2500" dirty="0"/>
              <a:t>provide context </a:t>
            </a:r>
            <a:r>
              <a:rPr lang="en-US" sz="2500" dirty="0" smtClean="0"/>
              <a:t>to </a:t>
            </a:r>
            <a:r>
              <a:rPr lang="en-US" sz="2500" dirty="0"/>
              <a:t>support </a:t>
            </a:r>
            <a:r>
              <a:rPr lang="en-US" sz="2500" dirty="0" smtClean="0"/>
              <a:t>assessment of credibility and utility</a:t>
            </a:r>
            <a:endParaRPr lang="en-US" sz="2500" dirty="0" smtClean="0"/>
          </a:p>
          <a:p>
            <a:pPr marL="514350" indent="-514350">
              <a:spcBef>
                <a:spcPts val="1800"/>
              </a:spcBef>
              <a:buFont typeface="+mj-lt"/>
              <a:buAutoNum type="arabicPeriod"/>
            </a:pPr>
            <a:r>
              <a:rPr lang="en-US" sz="2500" b="1" dirty="0" smtClean="0"/>
              <a:t>Knowledge Discovery and Re-Use: </a:t>
            </a:r>
            <a:r>
              <a:rPr lang="en-US" sz="2500" dirty="0" smtClean="0"/>
              <a:t>filter/facet based on E/P</a:t>
            </a:r>
          </a:p>
          <a:p>
            <a:pPr marL="514350" indent="-514350">
              <a:spcBef>
                <a:spcPts val="1800"/>
              </a:spcBef>
              <a:buFont typeface="+mj-lt"/>
              <a:buAutoNum type="arabicPeriod"/>
            </a:pPr>
            <a:r>
              <a:rPr lang="en-US" sz="2500" b="1" dirty="0" smtClean="0"/>
              <a:t>Computational Evaluation: </a:t>
            </a:r>
            <a:r>
              <a:rPr lang="en-US" sz="2500" dirty="0" smtClean="0"/>
              <a:t>assess credibility, resolve conflicts, identify evidence gaps, apply new knowledge</a:t>
            </a:r>
          </a:p>
          <a:p>
            <a:pPr marL="514350" indent="-514350">
              <a:spcBef>
                <a:spcPts val="1800"/>
              </a:spcBef>
              <a:buFont typeface="+mj-lt"/>
              <a:buAutoNum type="arabicPeriod"/>
            </a:pPr>
            <a:r>
              <a:rPr lang="en-US" sz="2500" b="1" dirty="0" smtClean="0"/>
              <a:t>Attribution: </a:t>
            </a:r>
            <a:r>
              <a:rPr lang="en-US" sz="2500" dirty="0" smtClean="0"/>
              <a:t>assess contributions, feedback to data and resource creators</a:t>
            </a:r>
          </a:p>
          <a:p>
            <a:pPr marL="514350" indent="-514350">
              <a:spcBef>
                <a:spcPts val="1800"/>
              </a:spcBef>
              <a:buFont typeface="+mj-lt"/>
              <a:buAutoNum type="arabicPeriod"/>
            </a:pPr>
            <a:r>
              <a:rPr lang="en-US" sz="2500" b="1" dirty="0" smtClean="0"/>
              <a:t>Knowledge Creation: </a:t>
            </a:r>
            <a:r>
              <a:rPr lang="en-US" sz="2500" dirty="0" smtClean="0"/>
              <a:t>identify ‘outlier’ agents, allow curation in context of prior evidence and knowledge</a:t>
            </a:r>
            <a:endParaRPr lang="en-US" sz="2500" dirty="0"/>
          </a:p>
        </p:txBody>
      </p:sp>
    </p:spTree>
    <p:extLst>
      <p:ext uri="{BB962C8B-B14F-4D97-AF65-F5344CB8AC3E}">
        <p14:creationId xmlns:p14="http://schemas.microsoft.com/office/powerpoint/2010/main" val="1995076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dirty="0" smtClean="0"/>
              <a:t>SEPIO Framework</a:t>
            </a:r>
            <a:endParaRPr lang="en-US" sz="4800" dirty="0"/>
          </a:p>
        </p:txBody>
      </p:sp>
      <p:sp>
        <p:nvSpPr>
          <p:cNvPr id="3" name="Content Placeholder 2"/>
          <p:cNvSpPr>
            <a:spLocks noGrp="1"/>
          </p:cNvSpPr>
          <p:nvPr>
            <p:ph idx="1"/>
          </p:nvPr>
        </p:nvSpPr>
        <p:spPr>
          <a:xfrm>
            <a:off x="457200" y="1066800"/>
            <a:ext cx="8229600" cy="5791200"/>
          </a:xfrm>
        </p:spPr>
        <p:txBody>
          <a:bodyPr>
            <a:normAutofit fontScale="70000" lnSpcReduction="20000"/>
          </a:bodyPr>
          <a:lstStyle/>
          <a:p>
            <a:pPr marL="0" indent="0" algn="ctr">
              <a:buNone/>
            </a:pPr>
            <a:r>
              <a:rPr lang="en-US" sz="3600" i="1" baseline="0" dirty="0" smtClean="0"/>
              <a:t>A semantic and tooling infrastructure to support ontology development, curation, data integration and exchange, and evidence-based  computational analysis of scientific claims</a:t>
            </a:r>
          </a:p>
          <a:p>
            <a:pPr marL="0" indent="0">
              <a:spcBef>
                <a:spcPts val="1800"/>
              </a:spcBef>
              <a:buNone/>
            </a:pPr>
            <a:r>
              <a:rPr lang="en-US" sz="4100" b="1" dirty="0" smtClean="0"/>
              <a:t>Three Components </a:t>
            </a:r>
          </a:p>
          <a:p>
            <a:pPr marL="622300" indent="-392113">
              <a:lnSpc>
                <a:spcPct val="120000"/>
              </a:lnSpc>
              <a:spcBef>
                <a:spcPts val="600"/>
              </a:spcBef>
              <a:buFont typeface="+mj-lt"/>
              <a:buAutoNum type="arabicPeriod"/>
            </a:pPr>
            <a:r>
              <a:rPr lang="en-US" sz="3400" b="1" dirty="0" smtClean="0"/>
              <a:t>Semantic Data Model: </a:t>
            </a:r>
            <a:r>
              <a:rPr lang="en-US" sz="3400" dirty="0" smtClean="0"/>
              <a:t> </a:t>
            </a:r>
            <a:r>
              <a:rPr lang="en-US" sz="3400" dirty="0" smtClean="0"/>
              <a:t>A d</a:t>
            </a:r>
            <a:r>
              <a:rPr lang="en-US" sz="3400" baseline="0" dirty="0" smtClean="0"/>
              <a:t>omain-agnostic</a:t>
            </a:r>
            <a:r>
              <a:rPr lang="en-US" sz="3400" dirty="0" smtClean="0"/>
              <a:t>, </a:t>
            </a:r>
            <a:r>
              <a:rPr lang="en-US" sz="3400" baseline="0" dirty="0" smtClean="0"/>
              <a:t>extensible, semantic data model</a:t>
            </a:r>
            <a:r>
              <a:rPr lang="en-US" sz="3400" dirty="0" smtClean="0"/>
              <a:t> </a:t>
            </a:r>
            <a:r>
              <a:rPr lang="en-US" sz="3400" baseline="0" dirty="0" smtClean="0"/>
              <a:t>that captures key perspectives on evidence and</a:t>
            </a:r>
            <a:r>
              <a:rPr lang="en-US" sz="3400" dirty="0" smtClean="0"/>
              <a:t> p</a:t>
            </a:r>
            <a:r>
              <a:rPr lang="en-US" sz="3400" baseline="0" dirty="0" smtClean="0"/>
              <a:t>rovenance </a:t>
            </a:r>
            <a:r>
              <a:rPr lang="en-US" sz="3400" dirty="0"/>
              <a:t>i</a:t>
            </a:r>
            <a:r>
              <a:rPr lang="en-US" sz="3400" baseline="0" dirty="0" smtClean="0"/>
              <a:t>nformation</a:t>
            </a:r>
          </a:p>
          <a:p>
            <a:pPr marL="622300" indent="-392113">
              <a:lnSpc>
                <a:spcPct val="120000"/>
              </a:lnSpc>
              <a:spcBef>
                <a:spcPts val="1800"/>
              </a:spcBef>
              <a:buFont typeface="+mj-lt"/>
              <a:buAutoNum type="arabicPeriod"/>
            </a:pPr>
            <a:r>
              <a:rPr lang="en-US" sz="3400" b="1" dirty="0" smtClean="0"/>
              <a:t>Supporting Ontologies: </a:t>
            </a:r>
            <a:r>
              <a:rPr lang="en-US" sz="3400" dirty="0" smtClean="0"/>
              <a:t>A suite of integrated modules from orthogonal ontologies to support rich semantic descriptions of evidence and provenance </a:t>
            </a:r>
          </a:p>
          <a:p>
            <a:pPr marL="622300" indent="-392113">
              <a:lnSpc>
                <a:spcPct val="120000"/>
              </a:lnSpc>
              <a:spcBef>
                <a:spcPts val="1800"/>
              </a:spcBef>
              <a:buFont typeface="+mj-lt"/>
              <a:buAutoNum type="arabicPeriod"/>
            </a:pPr>
            <a:r>
              <a:rPr lang="en-US" sz="3400" b="1" dirty="0" smtClean="0"/>
              <a:t>Tools and Algorithms: </a:t>
            </a:r>
            <a:r>
              <a:rPr lang="en-US" sz="3400" dirty="0" smtClean="0"/>
              <a:t>A suite of tools supporting metadata curation, ontology engineering, data integration, and evidence-based evaluation of scientific claims</a:t>
            </a:r>
          </a:p>
        </p:txBody>
      </p:sp>
    </p:spTree>
    <p:extLst>
      <p:ext uri="{BB962C8B-B14F-4D97-AF65-F5344CB8AC3E}">
        <p14:creationId xmlns:p14="http://schemas.microsoft.com/office/powerpoint/2010/main" val="2620589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3207</TotalTime>
  <Words>3013</Words>
  <Application>Microsoft Office PowerPoint</Application>
  <PresentationFormat>On-screen Show (4:3)</PresentationFormat>
  <Paragraphs>368</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SEPIO: A Semantic Model for the Integration and Analysis of Scientific Claims </vt:lpstr>
      <vt:lpstr>Evidence and Provenance (E/P)</vt:lpstr>
      <vt:lpstr>PowerPoint Presentation</vt:lpstr>
      <vt:lpstr>PowerPoint Presentation</vt:lpstr>
      <vt:lpstr>Clinical Variant Interpretation (VI)</vt:lpstr>
      <vt:lpstr>PowerPoint Presentation</vt:lpstr>
      <vt:lpstr>Standards for Variant Interpretation</vt:lpstr>
      <vt:lpstr>SEPIO Use Cases for E/P Metadata</vt:lpstr>
      <vt:lpstr>SEPIO Framework</vt:lpstr>
      <vt:lpstr>SEPIO Framework</vt:lpstr>
      <vt:lpstr>SEPIO Core Concepts and  Relationships</vt:lpstr>
      <vt:lpstr>SEPIO Core Concepts and  Relationships</vt:lpstr>
      <vt:lpstr>SEPIO Organizes Evidence at Different Levels</vt:lpstr>
      <vt:lpstr>SEPIO “Evidence Graphs”</vt:lpstr>
      <vt:lpstr>SEPIO v GO-CAM Evidence Models</vt:lpstr>
      <vt:lpstr>SEPIO Evidence Graphs</vt:lpstr>
      <vt:lpstr>PowerPoint Presentation</vt:lpstr>
      <vt:lpstr>SEPIO Evidence Graphs</vt:lpstr>
      <vt:lpstr>PowerPoint Presentation</vt:lpstr>
      <vt:lpstr>SEPIO Evidence Graphs</vt:lpstr>
      <vt:lpstr>PowerPoint Presentation</vt:lpstr>
      <vt:lpstr>Modeling the ACMG VI Workflow</vt:lpstr>
      <vt:lpstr>Modeling the ACMG VI Workflow</vt:lpstr>
      <vt:lpstr>Modeling the ACMG VI Workflow</vt:lpstr>
      <vt:lpstr>SEPIO Evidence Graphs</vt:lpstr>
      <vt:lpstr>PowerPoint Presentation</vt:lpstr>
      <vt:lpstr>Key Features of the SEPIO Data Model</vt:lpstr>
      <vt:lpstr>SEPIO Framework</vt:lpstr>
      <vt:lpstr>Orthogonal Domains (and Term Sources)</vt:lpstr>
      <vt:lpstr>Added Value Through Ontology Re-Use</vt:lpstr>
      <vt:lpstr>ECO Improvements Needed for Max Benefit </vt:lpstr>
      <vt:lpstr>SEPIO Modules and Profiles</vt:lpstr>
      <vt:lpstr>SEPIO Framework</vt:lpstr>
      <vt:lpstr>Tools for Metadata Creation</vt:lpstr>
      <vt:lpstr>Tools for Ontology Engineering</vt:lpstr>
      <vt:lpstr>Tools for Data Interoperation</vt:lpstr>
      <vt:lpstr>Tools for Evidence-Based Evaluation</vt:lpstr>
      <vt:lpstr>SEPIO In Monarch</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SEPIO: A Semantic Model for the Integration and Analysis of Scientific Claims</dc:title>
  <dc:creator>Matthew Brush</dc:creator>
  <cp:lastModifiedBy>Matthew Brush</cp:lastModifiedBy>
  <cp:revision>167</cp:revision>
  <cp:lastPrinted>2017-06-29T18:46:50Z</cp:lastPrinted>
  <dcterms:created xsi:type="dcterms:W3CDTF">2017-06-27T17:42:55Z</dcterms:created>
  <dcterms:modified xsi:type="dcterms:W3CDTF">2017-06-29T23:10:17Z</dcterms:modified>
</cp:coreProperties>
</file>