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9" r:id="rId7"/>
    <p:sldId id="271" r:id="rId8"/>
    <p:sldId id="260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7" name="Shape 6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3767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790575" indent="-333375">
              <a:spcBef>
                <a:spcPts val="600"/>
              </a:spcBef>
              <a:buFontTx/>
              <a:defRPr sz="2800"/>
            </a:lvl2pPr>
            <a:lvl3pPr marL="1234438" indent="-320038">
              <a:spcBef>
                <a:spcPts val="600"/>
              </a:spcBef>
              <a:buFontTx/>
              <a:defRPr sz="2800"/>
            </a:lvl3pPr>
            <a:lvl4pPr marL="1727200" indent="-355600">
              <a:spcBef>
                <a:spcPts val="600"/>
              </a:spcBef>
              <a:buFontTx/>
              <a:defRPr sz="2800"/>
            </a:lvl4pPr>
            <a:lvl5pPr marL="2184400" indent="-355600">
              <a:spcBef>
                <a:spcPts val="600"/>
              </a:spcBef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8686800" cy="47037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2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8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8686800" cy="47037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24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25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38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39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52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53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66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67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80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81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95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96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08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09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20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21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42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35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36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43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50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51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5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64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65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6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76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7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8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8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8686800" cy="47037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00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0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5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12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1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24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37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3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4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4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5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5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56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71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7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57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84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8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7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8686800" cy="47037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96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9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10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11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23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24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35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36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48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49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5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5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62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1" descr="Picture 1"/>
          <p:cNvPicPr>
            <a:picLocks noChangeAspect="1"/>
          </p:cNvPicPr>
          <p:nvPr/>
        </p:nvPicPr>
        <p:blipFill>
          <a:blip r:embed="rId63">
            <a:extLst/>
          </a:blip>
          <a:stretch>
            <a:fillRect/>
          </a:stretch>
        </p:blipFill>
        <p:spPr>
          <a:xfrm>
            <a:off x="421018" y="404485"/>
            <a:ext cx="2546999" cy="41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528" y="2802936"/>
            <a:ext cx="7391808" cy="778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1"/>
          <p:cNvSpPr txBox="1">
            <a:spLocks noGrp="1"/>
          </p:cNvSpPr>
          <p:nvPr>
            <p:ph type="title"/>
          </p:nvPr>
        </p:nvSpPr>
        <p:spPr>
          <a:xfrm>
            <a:off x="457200" y="1175501"/>
            <a:ext cx="8229600" cy="4845001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 b="1" cap="small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Results</a:t>
            </a:r>
          </a:p>
          <a:p>
            <a:pPr marL="457200" indent="-457200" algn="l"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>
                <a:sym typeface="Arial"/>
              </a:rPr>
              <a:t>K-Fold Cross Validation</a:t>
            </a:r>
            <a:br>
              <a:rPr lang="en-US" sz="2000" dirty="0">
                <a:sym typeface="Arial"/>
              </a:rPr>
            </a:br>
            <a:br>
              <a:rPr lang="en-US" sz="2000" dirty="0">
                <a:sym typeface="Arial"/>
              </a:rPr>
            </a:br>
            <a:endParaRPr sz="2000" dirty="0"/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Picture 2" descr="Screen Shot 2017-12-15 at 10.58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116456"/>
            <a:ext cx="7981422" cy="42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3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itle 1"/>
          <p:cNvSpPr txBox="1">
            <a:spLocks noGrp="1"/>
          </p:cNvSpPr>
          <p:nvPr>
            <p:ph type="title"/>
          </p:nvPr>
        </p:nvSpPr>
        <p:spPr>
          <a:xfrm>
            <a:off x="457200" y="1175501"/>
            <a:ext cx="8229600" cy="4845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 b="1" cap="small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Discussion and Future Work</a:t>
            </a:r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		-	States: Texas, Wisconsin &amp; Ohio have maximum number of carrier as well as plans available. </a:t>
            </a:r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		-	Relation: </a:t>
            </a:r>
            <a:r>
              <a:rPr lang="en-US" sz="2000" dirty="0" err="1"/>
              <a:t>IndividualTobaccoRate</a:t>
            </a:r>
            <a:r>
              <a:rPr lang="en-US" sz="2000" dirty="0"/>
              <a:t> = -35.318 + (1.245 * </a:t>
            </a:r>
            <a:r>
              <a:rPr lang="en-US" sz="2000" dirty="0" err="1"/>
              <a:t>IndividualRate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-	Insurance rate for tobacco user is always high compared to non-tobacco user. </a:t>
            </a:r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		-	</a:t>
            </a:r>
            <a:r>
              <a:rPr lang="en-US" sz="2000" b="1" dirty="0"/>
              <a:t>Future work:</a:t>
            </a:r>
            <a:r>
              <a:rPr lang="en-US" b="1" dirty="0"/>
              <a:t> </a:t>
            </a:r>
            <a:r>
              <a:rPr lang="en-US" dirty="0"/>
              <a:t>Need more data like since how many years person is using tobacco and age of the person to find more accurate rate.</a:t>
            </a:r>
            <a:endParaRPr sz="2000" dirty="0"/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Title 1"/>
          <p:cNvSpPr txBox="1">
            <a:spLocks noGrp="1"/>
          </p:cNvSpPr>
          <p:nvPr>
            <p:ph type="title"/>
          </p:nvPr>
        </p:nvSpPr>
        <p:spPr>
          <a:xfrm>
            <a:off x="457200" y="1175501"/>
            <a:ext cx="8229600" cy="4845001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 b="1" cap="small">
                <a:latin typeface="Arial"/>
                <a:ea typeface="Arial"/>
                <a:cs typeface="Arial"/>
                <a:sym typeface="Arial"/>
              </a:defRPr>
            </a:pPr>
            <a:r>
              <a:t>One Question From The Audience</a:t>
            </a:r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ubtitle 2"/>
          <p:cNvSpPr txBox="1">
            <a:spLocks noGrp="1"/>
          </p:cNvSpPr>
          <p:nvPr>
            <p:ph type="body" sz="quarter" idx="4294967295"/>
          </p:nvPr>
        </p:nvSpPr>
        <p:spPr>
          <a:xfrm>
            <a:off x="1018096" y="3429000"/>
            <a:ext cx="7585850" cy="239676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600" dirty="0"/>
              <a:t>HEALTH INSURANCE MARKET PLACE</a:t>
            </a:r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lnSpc>
                <a:spcPct val="120000"/>
              </a:lnSpc>
              <a:spcBef>
                <a:spcPts val="400"/>
              </a:spcBef>
              <a:buSzTx/>
              <a:buNone/>
              <a:defRPr sz="17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Team Members: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400"/>
              </a:spcBef>
              <a:buSzTx/>
              <a:buNone/>
              <a:defRPr sz="17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Janki Dharmendra Rathod 	(0864129)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SzTx/>
              <a:buNone/>
              <a:defRPr sz="17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Krima</a:t>
            </a:r>
            <a:r>
              <a:rPr lang="en-US" dirty="0"/>
              <a:t> </a:t>
            </a:r>
            <a:r>
              <a:rPr lang="en-US" dirty="0" err="1"/>
              <a:t>Gurudutt</a:t>
            </a:r>
            <a:r>
              <a:rPr lang="en-US" dirty="0"/>
              <a:t> Patel 		(0859652)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SzTx/>
              <a:buNone/>
              <a:defRPr sz="17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Mohana Santhosh Reddy 	(0688824)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400"/>
              </a:spcBef>
              <a:buSzTx/>
              <a:buNone/>
              <a:defRPr sz="17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December 15, 2017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49" y="2097089"/>
            <a:ext cx="6248668" cy="1018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itle 1"/>
          <p:cNvSpPr txBox="1">
            <a:spLocks noGrp="1"/>
          </p:cNvSpPr>
          <p:nvPr>
            <p:ph type="title"/>
          </p:nvPr>
        </p:nvSpPr>
        <p:spPr>
          <a:xfrm>
            <a:off x="457199" y="1175501"/>
            <a:ext cx="8306617" cy="48142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algn="l">
              <a:spcBef>
                <a:spcPts val="1200"/>
              </a:spcBef>
              <a:tabLst>
                <a:tab pos="139700" algn="l"/>
                <a:tab pos="457200" algn="l"/>
              </a:tabLst>
              <a:defRPr sz="2000" b="1" cap="small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Introduction</a:t>
            </a:r>
            <a:endParaRPr lang="en-US" sz="2800" dirty="0"/>
          </a:p>
          <a:p>
            <a:pPr marL="457200" indent="-457200" algn="l"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/>
              <a:t>Problem Statement</a:t>
            </a:r>
            <a:br>
              <a:rPr lang="en-US" sz="2000" dirty="0"/>
            </a:br>
            <a:r>
              <a:rPr lang="en-US" sz="2000" dirty="0"/>
              <a:t>-	</a:t>
            </a:r>
            <a:r>
              <a:rPr lang="en-US" sz="2000" dirty="0">
                <a:sym typeface="Arial"/>
              </a:rPr>
              <a:t>It is important for everyone to have best affordable insurance with maximum benefits.</a:t>
            </a:r>
            <a:br>
              <a:rPr lang="en-US" sz="2000" dirty="0">
                <a:sym typeface="Arial"/>
              </a:rPr>
            </a:br>
            <a:r>
              <a:rPr lang="en-US" sz="2000" dirty="0">
                <a:sym typeface="Arial"/>
              </a:rPr>
              <a:t>-	How rates and plans are associated. </a:t>
            </a:r>
            <a:endParaRPr lang="en-US" sz="2000" dirty="0"/>
          </a:p>
          <a:p>
            <a:pPr marL="457200" indent="-457200" algn="l"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000" b="1" dirty="0"/>
              <a:t>What you did?</a:t>
            </a:r>
            <a:br>
              <a:rPr lang="en-US" sz="2000" dirty="0"/>
            </a:br>
            <a:r>
              <a:rPr lang="en-US" sz="2000" dirty="0"/>
              <a:t>-	We analyzed </a:t>
            </a:r>
            <a:r>
              <a:rPr lang="en-US" sz="2000" dirty="0">
                <a:sym typeface="Arial"/>
              </a:rPr>
              <a:t>how plan rates and its benefits vary across states.</a:t>
            </a:r>
            <a:br>
              <a:rPr lang="en-US" sz="2000" dirty="0">
                <a:sym typeface="Arial"/>
              </a:rPr>
            </a:br>
            <a:r>
              <a:rPr lang="en-US" sz="2000" dirty="0">
                <a:sym typeface="Arial"/>
              </a:rPr>
              <a:t>-	Predicted the Individual Tobacco Rate based on Individual Rate. </a:t>
            </a:r>
            <a:endParaRPr sz="2000" dirty="0"/>
          </a:p>
          <a:p>
            <a:pPr marL="457200" indent="-457200" algn="l"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000" b="1" dirty="0"/>
              <a:t>Highlight of the research </a:t>
            </a:r>
            <a:br>
              <a:rPr lang="en-US" sz="2000" dirty="0"/>
            </a:br>
            <a:r>
              <a:rPr lang="en-US" sz="2000" dirty="0"/>
              <a:t>-	</a:t>
            </a:r>
            <a:r>
              <a:rPr lang="en-US" sz="2000" dirty="0">
                <a:sym typeface="Arial"/>
              </a:rPr>
              <a:t>Linear Model built is Accurate and Error Free.</a:t>
            </a:r>
            <a:br>
              <a:rPr lang="en-US" sz="2000" dirty="0">
                <a:sym typeface="Arial"/>
              </a:rPr>
            </a:br>
            <a:endParaRPr sz="2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itle 1"/>
          <p:cNvSpPr txBox="1">
            <a:spLocks noGrp="1"/>
          </p:cNvSpPr>
          <p:nvPr>
            <p:ph type="title"/>
          </p:nvPr>
        </p:nvSpPr>
        <p:spPr>
          <a:xfrm>
            <a:off x="457200" y="1175501"/>
            <a:ext cx="8229600" cy="4845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 b="1" cap="small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Methodology </a:t>
            </a:r>
          </a:p>
          <a:p>
            <a:pPr marL="457200" indent="-457200" algn="l"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000" b="1" dirty="0"/>
              <a:t>Data Source</a:t>
            </a:r>
            <a:br>
              <a:rPr lang="en-US" sz="2000" dirty="0"/>
            </a:br>
            <a:r>
              <a:rPr lang="en-US" sz="2000" dirty="0"/>
              <a:t>-	</a:t>
            </a:r>
            <a:r>
              <a:rPr lang="en-US" sz="2000" dirty="0">
                <a:sym typeface="Arial"/>
              </a:rPr>
              <a:t>Dataset is taken from CMS Government website for the year 2017.</a:t>
            </a:r>
            <a:br>
              <a:rPr lang="en-US" sz="2000" dirty="0">
                <a:sym typeface="Arial"/>
              </a:rPr>
            </a:br>
            <a:r>
              <a:rPr lang="en-US" sz="2000" dirty="0">
                <a:sym typeface="Arial"/>
              </a:rPr>
              <a:t>-	Dataset contains ~ 1000,000 samples, with attributes such as Age, Individual Rate, Individual Tobacco Rate, State Code, Issuer Id, Carriers, Plan Id, Tobacco, Business Year, Dental Only, Plan Market etc.,</a:t>
            </a:r>
            <a:endParaRPr sz="2000" dirty="0"/>
          </a:p>
          <a:p>
            <a:pPr marL="457200" indent="-457200" algn="l"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2000" b="1" dirty="0"/>
              <a:t>Preprocessing</a:t>
            </a:r>
            <a:br>
              <a:rPr lang="en-US" sz="2000" dirty="0"/>
            </a:br>
            <a:r>
              <a:rPr lang="en-US" sz="2000" dirty="0"/>
              <a:t>-	</a:t>
            </a:r>
            <a:r>
              <a:rPr lang="en-US" sz="2000" dirty="0">
                <a:sym typeface="Arial"/>
              </a:rPr>
              <a:t>Pearson’s Correlation is used as variable selection method.</a:t>
            </a:r>
            <a:br>
              <a:rPr lang="en-US" sz="2000" dirty="0">
                <a:sym typeface="Arial"/>
              </a:rPr>
            </a:br>
            <a:r>
              <a:rPr lang="en-US" sz="2000" dirty="0">
                <a:sym typeface="Arial"/>
              </a:rPr>
              <a:t>-	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the Null values (blank space) in the dataset are discarded.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000" dirty="0">
                <a:sym typeface="Arial"/>
              </a:rPr>
              <a:t>Boxplot is used as outlier detection method.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7659-EA54-4A28-A041-9E22DB5E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96ACE-6DAB-4D3A-AC08-5B4E28D5E646}"/>
              </a:ext>
            </a:extLst>
          </p:cNvPr>
          <p:cNvSpPr txBox="1"/>
          <p:nvPr/>
        </p:nvSpPr>
        <p:spPr>
          <a:xfrm flipH="1">
            <a:off x="386500" y="1197204"/>
            <a:ext cx="8300300" cy="3144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2000" b="1" dirty="0"/>
              <a:t>Technique</a:t>
            </a:r>
            <a:r>
              <a:rPr lang="en-US" sz="2000" dirty="0"/>
              <a:t> </a:t>
            </a:r>
            <a:r>
              <a:rPr lang="en-US" sz="2000" b="1" dirty="0"/>
              <a:t>used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	Histogram (to analyze the relation between carrier and plans available by state)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	Predictive Analysis: Statistical model – Linear Regression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	Min Max Accuracy &amp; Standard Error Deviation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	ROC Curve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	K Fold Validation</a:t>
            </a:r>
          </a:p>
        </p:txBody>
      </p:sp>
    </p:spTree>
    <p:extLst>
      <p:ext uri="{BB962C8B-B14F-4D97-AF65-F5344CB8AC3E}">
        <p14:creationId xmlns:p14="http://schemas.microsoft.com/office/powerpoint/2010/main" val="41966756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7659-EA54-4A28-A041-9E22DB5E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96ACE-6DAB-4D3A-AC08-5B4E28D5E646}"/>
              </a:ext>
            </a:extLst>
          </p:cNvPr>
          <p:cNvSpPr txBox="1"/>
          <p:nvPr/>
        </p:nvSpPr>
        <p:spPr>
          <a:xfrm flipH="1">
            <a:off x="386500" y="1197204"/>
            <a:ext cx="8300300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Histogram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AE2F0-1EC0-47AB-AE30-D71954CFC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0" y="1706252"/>
            <a:ext cx="7937369" cy="43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678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7659-EA54-4A28-A041-9E22DB5E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96ACE-6DAB-4D3A-AC08-5B4E28D5E646}"/>
              </a:ext>
            </a:extLst>
          </p:cNvPr>
          <p:cNvSpPr txBox="1"/>
          <p:nvPr/>
        </p:nvSpPr>
        <p:spPr>
          <a:xfrm flipH="1">
            <a:off x="386500" y="1197204"/>
            <a:ext cx="8300300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Linear Model</a:t>
            </a:r>
          </a:p>
          <a:p>
            <a:pPr marL="285750" indent="-285750">
              <a:buFontTx/>
              <a:buChar char="-"/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E10BD-A1E3-4214-9E8E-5F7965725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1564849"/>
            <a:ext cx="8436989" cy="44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813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1"/>
          <p:cNvSpPr txBox="1">
            <a:spLocks noGrp="1"/>
          </p:cNvSpPr>
          <p:nvPr>
            <p:ph type="title"/>
          </p:nvPr>
        </p:nvSpPr>
        <p:spPr>
          <a:xfrm>
            <a:off x="457200" y="1175501"/>
            <a:ext cx="8229600" cy="4845001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 b="1" cap="small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Results</a:t>
            </a:r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>
                <a:sym typeface="Arial"/>
              </a:rPr>
              <a:t>Minimum Maximum Accuracy and Error Rate </a:t>
            </a:r>
            <a:br>
              <a:rPr lang="en-US" sz="2000" dirty="0">
                <a:sym typeface="Arial"/>
              </a:rPr>
            </a:br>
            <a:r>
              <a:rPr lang="en-US" sz="2000" dirty="0">
                <a:sym typeface="Arial"/>
              </a:rPr>
              <a:t>-	Min Max Accuracy of the model is 95.01% and Standard Error Deviation is 5.21%. </a:t>
            </a:r>
            <a:br>
              <a:rPr lang="en-US" sz="2000" dirty="0">
                <a:sym typeface="Arial"/>
              </a:rPr>
            </a:br>
            <a:r>
              <a:rPr lang="en-US" sz="2000" dirty="0">
                <a:sym typeface="Arial"/>
              </a:rPr>
              <a:t>-	From ROC, AUC of the model is 88.78%.</a:t>
            </a:r>
            <a:endParaRPr sz="2000" dirty="0"/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1"/>
          <p:cNvSpPr txBox="1">
            <a:spLocks noGrp="1"/>
          </p:cNvSpPr>
          <p:nvPr>
            <p:ph type="title"/>
          </p:nvPr>
        </p:nvSpPr>
        <p:spPr>
          <a:xfrm>
            <a:off x="457200" y="1175501"/>
            <a:ext cx="8229600" cy="4845001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 b="1" cap="small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Results</a:t>
            </a:r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br>
              <a:rPr lang="en-US" sz="2000" dirty="0">
                <a:sym typeface="Arial"/>
              </a:rPr>
            </a:br>
            <a:endParaRPr dirty="0"/>
          </a:p>
          <a:p>
            <a:pPr marL="457200" indent="-457200" algn="l">
              <a:lnSpc>
                <a:spcPts val="36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Picture 2" descr="http://r-statistics.co/screenshots/ROC-Curve.png">
            <a:extLst>
              <a:ext uri="{FF2B5EF4-FFF2-40B4-BE49-F238E27FC236}">
                <a16:creationId xmlns:a16="http://schemas.microsoft.com/office/drawing/2014/main" id="{F7D0B109-0000-4FC7-B570-BF313A2C16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80" y="1649690"/>
            <a:ext cx="4654550" cy="4543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2875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akehead-NewBrandPPT V2">
  <a:themeElements>
    <a:clrScheme name="Lakehead-NewBrandPPT 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kehead-NewBrandPPT V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akehead-NewBrandPPT 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kehead-NewBrandPPT V2">
  <a:themeElements>
    <a:clrScheme name="Lakehead-NewBrandPPT 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kehead-NewBrandPPT V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akehead-NewBrandPPT 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43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Lakehead-NewBrandPPT V2</vt:lpstr>
      <vt:lpstr>PowerPoint Presentation</vt:lpstr>
      <vt:lpstr>PowerPoint Presentation</vt:lpstr>
      <vt:lpstr>Introduction Problem Statement - It is important for everyone to have best affordable insurance with maximum benefits. - How rates and plans are associated.  What you did? - We analyzed how plan rates and its benefits vary across states. - Predicted the Individual Tobacco Rate based on Individual Rate.  Highlight of the research  - Linear Model built is Accurate and Error Free. </vt:lpstr>
      <vt:lpstr>Methodology  Data Source - Dataset is taken from CMS Government website for the year 2017. - Dataset contains ~ 1000,000 samples, with attributes such as Age, Individual Rate, Individual Tobacco Rate, State Code, Issuer Id, Carriers, Plan Id, Tobacco, Business Year, Dental Only, Plan Market etc., Preprocessing - Pearson’s Correlation is used as variable selection method. - All the Null values (blank space) in the dataset are discarded. - Boxplot is used as outlier detection method.</vt:lpstr>
      <vt:lpstr>  </vt:lpstr>
      <vt:lpstr>  </vt:lpstr>
      <vt:lpstr>  </vt:lpstr>
      <vt:lpstr>Results Minimum Maximum Accuracy and Error Rate  - Min Max Accuracy of the model is 95.01% and Standard Error Deviation is 5.21%.  - From ROC, AUC of the model is 88.78%. </vt:lpstr>
      <vt:lpstr>Results   </vt:lpstr>
      <vt:lpstr>Results K-Fold Cross Validation   </vt:lpstr>
      <vt:lpstr>Discussion and Future Work   - States: Texas, Wisconsin &amp; Ohio have maximum number of carrier as well as plans available.    - Relation: IndividualTobaccoRate = -35.318 + (1.245 * IndividualRate) - Insurance rate for tobacco user is always high compared to non-tobacco user.    - Future work: Need more data like since how many years person is using tobacco and age of the person to find more accurate rate. </vt:lpstr>
      <vt:lpstr>One Question From The Audience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janki</cp:lastModifiedBy>
  <cp:revision>49</cp:revision>
  <dcterms:modified xsi:type="dcterms:W3CDTF">2017-12-15T16:47:14Z</dcterms:modified>
</cp:coreProperties>
</file>