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57" r:id="rId3"/>
    <p:sldId id="258" r:id="rId4"/>
    <p:sldId id="260" r:id="rId5"/>
    <p:sldId id="262"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4D5C-3F94-479A-AD04-C6B47D2F9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15B14B-06E4-4411-82D6-AF61B19B3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4BC3A-BF1B-4EC4-9E67-33679E39446B}"/>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5" name="Footer Placeholder 4">
            <a:extLst>
              <a:ext uri="{FF2B5EF4-FFF2-40B4-BE49-F238E27FC236}">
                <a16:creationId xmlns:a16="http://schemas.microsoft.com/office/drawing/2014/main" id="{78606142-3C40-43C4-BC14-9E751ECFC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0B9E-780F-4CA0-82CF-4474ECEE9053}"/>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404043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CFDF-D304-44E1-963F-3885564D3C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CE1A6-3927-4B78-B543-205D5A3346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79F6C-20AD-43A1-A352-675E82EBF0C7}"/>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5" name="Footer Placeholder 4">
            <a:extLst>
              <a:ext uri="{FF2B5EF4-FFF2-40B4-BE49-F238E27FC236}">
                <a16:creationId xmlns:a16="http://schemas.microsoft.com/office/drawing/2014/main" id="{EDCB5ACE-414F-4D43-B331-405EEBBD3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7F7B5-7DB5-4EF9-9CFF-275EC04F0097}"/>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367385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2B91E-8841-4161-9685-A26205F713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CEEFD7-74B9-4A26-AFDD-3ADEAB90A3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BA250-02E6-4B82-8F3D-F6D7A874230D}"/>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5" name="Footer Placeholder 4">
            <a:extLst>
              <a:ext uri="{FF2B5EF4-FFF2-40B4-BE49-F238E27FC236}">
                <a16:creationId xmlns:a16="http://schemas.microsoft.com/office/drawing/2014/main" id="{B5905695-E3F9-4BEF-B0B9-FD735C35F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DDC70-7225-4B19-93C5-BC451745DA32}"/>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137526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7E6D-47DD-4E9B-BDBB-0503BD5BD7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99051-70C4-485C-89B4-F655F4E961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0F3F0-3322-4E3C-AE87-B483BE01909C}"/>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5" name="Footer Placeholder 4">
            <a:extLst>
              <a:ext uri="{FF2B5EF4-FFF2-40B4-BE49-F238E27FC236}">
                <a16:creationId xmlns:a16="http://schemas.microsoft.com/office/drawing/2014/main" id="{D82E5E76-F01D-4B64-8F60-F2DB905F6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BAC4-1953-4015-9747-7F819F1C3112}"/>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280387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9B23-7A02-44C5-B12D-16565363A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FE1163-29B0-47A8-99FA-43478B4B00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B8E823-66EE-48D9-8D62-6FA650F9C8B0}"/>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5" name="Footer Placeholder 4">
            <a:extLst>
              <a:ext uri="{FF2B5EF4-FFF2-40B4-BE49-F238E27FC236}">
                <a16:creationId xmlns:a16="http://schemas.microsoft.com/office/drawing/2014/main" id="{05276F52-7B1D-40E7-92D3-FFB1644A0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EF6E6-6CDA-4EAE-A9E5-262D3EE01FBF}"/>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134632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A1C9-DCDF-4ECA-8F48-3D1F4EF8D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934E6-997F-40DD-97BB-CCD81010CE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A4205-A3DB-4A7B-BA33-B2EE07ABE0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D29C64-0A7F-4E9A-8CBD-0D43D3D936D8}"/>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6" name="Footer Placeholder 5">
            <a:extLst>
              <a:ext uri="{FF2B5EF4-FFF2-40B4-BE49-F238E27FC236}">
                <a16:creationId xmlns:a16="http://schemas.microsoft.com/office/drawing/2014/main" id="{CE673B57-2A0A-47B4-B029-8B1E9F6B5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B9126-6F7E-443F-8C60-CA199A817525}"/>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369031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D7D8-5189-4A61-AA73-32119C2724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3B23E-AAB3-4F41-9A79-C2479E88D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60A4ED-690A-4E26-B7B6-7C3D60E93F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C8EDE-042D-43E0-8F0F-BF0E27D419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EA197E-937D-43E6-995A-ECED746241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00B5F1-E33A-45E9-88DD-7B0881F25393}"/>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8" name="Footer Placeholder 7">
            <a:extLst>
              <a:ext uri="{FF2B5EF4-FFF2-40B4-BE49-F238E27FC236}">
                <a16:creationId xmlns:a16="http://schemas.microsoft.com/office/drawing/2014/main" id="{90BEBE01-3B8B-4A02-9605-0FC6B03D01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178B48-A669-4C82-B277-BFF86FD3E380}"/>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292668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E13E-A161-4D3A-9C0F-98EB136DC8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4D8D8-0FAE-4A9C-AFFD-70DEB57DF86E}"/>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4" name="Footer Placeholder 3">
            <a:extLst>
              <a:ext uri="{FF2B5EF4-FFF2-40B4-BE49-F238E27FC236}">
                <a16:creationId xmlns:a16="http://schemas.microsoft.com/office/drawing/2014/main" id="{4987BDF1-EE65-4B37-8601-829B647A97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D31F1-B0A9-4ADF-BE1D-84C08777D027}"/>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281968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C1FA2-8E34-4C85-ABF9-5DA585AAA76C}"/>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3" name="Footer Placeholder 2">
            <a:extLst>
              <a:ext uri="{FF2B5EF4-FFF2-40B4-BE49-F238E27FC236}">
                <a16:creationId xmlns:a16="http://schemas.microsoft.com/office/drawing/2014/main" id="{C9F519E1-CE2A-42FA-9A75-52A9471EA4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48DF2-B26E-4FE7-85FF-E22F86AF0DAC}"/>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390751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511C-A332-4B62-85DB-F9B6E39F6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B1C73-8B0C-4B17-9617-C7344BBA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46FFC7-7525-4E33-A082-F14EB765E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3FB23A-B693-4DCD-8194-C945145663F0}"/>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6" name="Footer Placeholder 5">
            <a:extLst>
              <a:ext uri="{FF2B5EF4-FFF2-40B4-BE49-F238E27FC236}">
                <a16:creationId xmlns:a16="http://schemas.microsoft.com/office/drawing/2014/main" id="{E5308B0D-CAF1-4092-A26A-51B6D2A25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8E18D-88A5-465D-8C69-D5FB592576F0}"/>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73126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0597-2965-43B8-A962-FAED98F3D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7C81F-80EC-40A9-9C27-4506B9D69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2647C-1D1F-46D9-AABE-2F1968BBF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2C2352-45B8-4C18-81B0-53BC3D9D67AE}"/>
              </a:ext>
            </a:extLst>
          </p:cNvPr>
          <p:cNvSpPr>
            <a:spLocks noGrp="1"/>
          </p:cNvSpPr>
          <p:nvPr>
            <p:ph type="dt" sz="half" idx="10"/>
          </p:nvPr>
        </p:nvSpPr>
        <p:spPr/>
        <p:txBody>
          <a:bodyPr/>
          <a:lstStyle/>
          <a:p>
            <a:fld id="{15C569A5-A8DC-48BC-A31F-F26E8E722E49}" type="datetimeFigureOut">
              <a:rPr lang="en-US" smtClean="0"/>
              <a:t>3/13/2018</a:t>
            </a:fld>
            <a:endParaRPr lang="en-US"/>
          </a:p>
        </p:txBody>
      </p:sp>
      <p:sp>
        <p:nvSpPr>
          <p:cNvPr id="6" name="Footer Placeholder 5">
            <a:extLst>
              <a:ext uri="{FF2B5EF4-FFF2-40B4-BE49-F238E27FC236}">
                <a16:creationId xmlns:a16="http://schemas.microsoft.com/office/drawing/2014/main" id="{1AA8DBF5-9F61-4351-940C-08AF26CD19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9C565-2582-4390-B0A9-85D09C56A884}"/>
              </a:ext>
            </a:extLst>
          </p:cNvPr>
          <p:cNvSpPr>
            <a:spLocks noGrp="1"/>
          </p:cNvSpPr>
          <p:nvPr>
            <p:ph type="sldNum" sz="quarter" idx="12"/>
          </p:nvPr>
        </p:nvSpPr>
        <p:spPr/>
        <p:txBody>
          <a:bodyPr/>
          <a:lstStyle/>
          <a:p>
            <a:fld id="{85C262FE-35D9-4DC2-B8B2-D46EAE2CB43D}" type="slidenum">
              <a:rPr lang="en-US" smtClean="0"/>
              <a:t>‹#›</a:t>
            </a:fld>
            <a:endParaRPr lang="en-US"/>
          </a:p>
        </p:txBody>
      </p:sp>
    </p:spTree>
    <p:extLst>
      <p:ext uri="{BB962C8B-B14F-4D97-AF65-F5344CB8AC3E}">
        <p14:creationId xmlns:p14="http://schemas.microsoft.com/office/powerpoint/2010/main" val="296259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45FFB-E78E-47DC-81A4-CF93120ED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F18D4A-D570-4995-9E33-E17C05CE2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DB5CD-E430-4EAE-AEF2-653AF6D1B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569A5-A8DC-48BC-A31F-F26E8E722E49}" type="datetimeFigureOut">
              <a:rPr lang="en-US" smtClean="0"/>
              <a:t>3/13/2018</a:t>
            </a:fld>
            <a:endParaRPr lang="en-US"/>
          </a:p>
        </p:txBody>
      </p:sp>
      <p:sp>
        <p:nvSpPr>
          <p:cNvPr id="5" name="Footer Placeholder 4">
            <a:extLst>
              <a:ext uri="{FF2B5EF4-FFF2-40B4-BE49-F238E27FC236}">
                <a16:creationId xmlns:a16="http://schemas.microsoft.com/office/drawing/2014/main" id="{67AF7A80-F597-4205-8487-9A5E2C47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2E6963-443D-4CD4-9B78-DF0781CFF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262FE-35D9-4DC2-B8B2-D46EAE2CB43D}" type="slidenum">
              <a:rPr lang="en-US" smtClean="0"/>
              <a:t>‹#›</a:t>
            </a:fld>
            <a:endParaRPr lang="en-US"/>
          </a:p>
        </p:txBody>
      </p:sp>
    </p:spTree>
    <p:extLst>
      <p:ext uri="{BB962C8B-B14F-4D97-AF65-F5344CB8AC3E}">
        <p14:creationId xmlns:p14="http://schemas.microsoft.com/office/powerpoint/2010/main" val="385010433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4C36725-482D-4D8D-9277-16C9DFC0F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99" y="1021747"/>
            <a:ext cx="4010025" cy="4814506"/>
          </a:xfrm>
          <a:prstGeom prst="rect">
            <a:avLst/>
          </a:prstGeom>
        </p:spPr>
      </p:pic>
      <p:pic>
        <p:nvPicPr>
          <p:cNvPr id="11" name="Picture 10">
            <a:extLst>
              <a:ext uri="{FF2B5EF4-FFF2-40B4-BE49-F238E27FC236}">
                <a16:creationId xmlns:a16="http://schemas.microsoft.com/office/drawing/2014/main" id="{4B708371-DF2A-4916-8D29-3B533ADCE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856" y="300181"/>
            <a:ext cx="2952328" cy="1064501"/>
          </a:xfrm>
          <a:prstGeom prst="rect">
            <a:avLst/>
          </a:prstGeom>
        </p:spPr>
      </p:pic>
      <p:sp>
        <p:nvSpPr>
          <p:cNvPr id="12" name="Rectangle 11">
            <a:extLst>
              <a:ext uri="{FF2B5EF4-FFF2-40B4-BE49-F238E27FC236}">
                <a16:creationId xmlns:a16="http://schemas.microsoft.com/office/drawing/2014/main" id="{CFA7F42D-F024-4026-943C-15145591803B}"/>
              </a:ext>
            </a:extLst>
          </p:cNvPr>
          <p:cNvSpPr/>
          <p:nvPr/>
        </p:nvSpPr>
        <p:spPr>
          <a:xfrm>
            <a:off x="6245352" y="4530959"/>
            <a:ext cx="5340096" cy="1569660"/>
          </a:xfrm>
          <a:prstGeom prst="rect">
            <a:avLst/>
          </a:prstGeom>
        </p:spPr>
        <p:txBody>
          <a:bodyPr wrap="square">
            <a:spAutoFit/>
          </a:bodyPr>
          <a:lstStyle/>
          <a:p>
            <a:pPr algn="r" fontAlgn="auto">
              <a:spcBef>
                <a:spcPts val="0"/>
              </a:spcBef>
              <a:spcAft>
                <a:spcPts val="0"/>
              </a:spcAft>
              <a:defRPr/>
            </a:pPr>
            <a:endParaRPr lang="en-US" altLang="ko-KR" sz="2400" b="1" dirty="0">
              <a:latin typeface="Arial" pitchFamily="34" charset="0"/>
              <a:cs typeface="Arial" pitchFamily="34" charset="0"/>
            </a:endParaRPr>
          </a:p>
          <a:p>
            <a:pPr algn="r" fontAlgn="auto">
              <a:spcBef>
                <a:spcPts val="0"/>
              </a:spcBef>
              <a:spcAft>
                <a:spcPts val="0"/>
              </a:spcAft>
              <a:defRPr/>
            </a:pPr>
            <a:r>
              <a:rPr lang="en-US" altLang="ko-KR" sz="2400" dirty="0">
                <a:solidFill>
                  <a:schemeClr val="accent5">
                    <a:lumMod val="50000"/>
                  </a:schemeClr>
                </a:solidFill>
                <a:latin typeface="Arial" pitchFamily="34" charset="0"/>
                <a:cs typeface="Arial" pitchFamily="34" charset="0"/>
              </a:rPr>
              <a:t>Janki Rathod (0864129)</a:t>
            </a:r>
          </a:p>
          <a:p>
            <a:pPr algn="r" fontAlgn="auto">
              <a:spcBef>
                <a:spcPts val="0"/>
              </a:spcBef>
              <a:spcAft>
                <a:spcPts val="0"/>
              </a:spcAft>
              <a:defRPr/>
            </a:pPr>
            <a:r>
              <a:rPr lang="en-US" altLang="ko-KR" sz="2400" dirty="0" err="1">
                <a:solidFill>
                  <a:schemeClr val="accent5">
                    <a:lumMod val="50000"/>
                  </a:schemeClr>
                </a:solidFill>
                <a:latin typeface="Arial" pitchFamily="34" charset="0"/>
                <a:cs typeface="Arial" pitchFamily="34" charset="0"/>
              </a:rPr>
              <a:t>Krima</a:t>
            </a:r>
            <a:r>
              <a:rPr lang="en-US" altLang="ko-KR" sz="2400" dirty="0">
                <a:solidFill>
                  <a:schemeClr val="accent5">
                    <a:lumMod val="50000"/>
                  </a:schemeClr>
                </a:solidFill>
                <a:latin typeface="Arial" pitchFamily="34" charset="0"/>
                <a:cs typeface="Arial" pitchFamily="34" charset="0"/>
              </a:rPr>
              <a:t> Patel (0859652)</a:t>
            </a:r>
          </a:p>
          <a:p>
            <a:pPr algn="r" fontAlgn="auto">
              <a:spcBef>
                <a:spcPts val="0"/>
              </a:spcBef>
              <a:spcAft>
                <a:spcPts val="0"/>
              </a:spcAft>
              <a:defRPr/>
            </a:pPr>
            <a:r>
              <a:rPr lang="en-US" altLang="ko-KR" sz="2400" dirty="0">
                <a:solidFill>
                  <a:schemeClr val="accent5">
                    <a:lumMod val="50000"/>
                  </a:schemeClr>
                </a:solidFill>
                <a:latin typeface="Arial" pitchFamily="34" charset="0"/>
                <a:cs typeface="Arial" pitchFamily="34" charset="0"/>
              </a:rPr>
              <a:t>Mohana Santhosh Reddy (0688824)</a:t>
            </a:r>
            <a:r>
              <a:rPr lang="en-US" altLang="ko-KR" sz="2400" dirty="0">
                <a:latin typeface="Arial" pitchFamily="34" charset="0"/>
                <a:cs typeface="Arial" pitchFamily="34" charset="0"/>
              </a:rPr>
              <a:t>    </a:t>
            </a:r>
          </a:p>
        </p:txBody>
      </p:sp>
      <p:sp>
        <p:nvSpPr>
          <p:cNvPr id="13" name="Rectangle 12">
            <a:extLst>
              <a:ext uri="{FF2B5EF4-FFF2-40B4-BE49-F238E27FC236}">
                <a16:creationId xmlns:a16="http://schemas.microsoft.com/office/drawing/2014/main" id="{34D2DACF-4A73-4116-8AE5-95195F7C3F4D}"/>
              </a:ext>
            </a:extLst>
          </p:cNvPr>
          <p:cNvSpPr/>
          <p:nvPr/>
        </p:nvSpPr>
        <p:spPr>
          <a:xfrm>
            <a:off x="6787703" y="2782669"/>
            <a:ext cx="4797745" cy="1107996"/>
          </a:xfrm>
          <a:prstGeom prst="rect">
            <a:avLst/>
          </a:prstGeom>
        </p:spPr>
        <p:txBody>
          <a:bodyPr wrap="square">
            <a:spAutoFit/>
          </a:bodyPr>
          <a:lstStyle/>
          <a:p>
            <a:pPr algn="r"/>
            <a:r>
              <a:rPr lang="en-US" sz="6600" dirty="0" err="1">
                <a:solidFill>
                  <a:schemeClr val="accent5">
                    <a:lumMod val="50000"/>
                  </a:schemeClr>
                </a:solidFill>
                <a:ea typeface="맑은 고딕" pitchFamily="50" charset="-127"/>
              </a:rPr>
              <a:t>Second</a:t>
            </a:r>
            <a:r>
              <a:rPr lang="en-US" sz="6600" b="1" dirty="0" err="1">
                <a:solidFill>
                  <a:schemeClr val="accent5">
                    <a:lumMod val="50000"/>
                  </a:schemeClr>
                </a:solidFill>
                <a:ea typeface="맑은 고딕" pitchFamily="50" charset="-127"/>
              </a:rPr>
              <a:t>Hope</a:t>
            </a:r>
            <a:endParaRPr lang="en-US" sz="6600" b="1" dirty="0">
              <a:solidFill>
                <a:schemeClr val="accent5">
                  <a:lumMod val="50000"/>
                </a:schemeClr>
              </a:solidFill>
            </a:endParaRPr>
          </a:p>
        </p:txBody>
      </p:sp>
    </p:spTree>
    <p:extLst>
      <p:ext uri="{BB962C8B-B14F-4D97-AF65-F5344CB8AC3E}">
        <p14:creationId xmlns:p14="http://schemas.microsoft.com/office/powerpoint/2010/main" val="358122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57">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D7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59">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05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Content Placeholder 49" descr="A close up of a logo&#10;&#10;Description generated with high confidence">
            <a:extLst>
              <a:ext uri="{FF2B5EF4-FFF2-40B4-BE49-F238E27FC236}">
                <a16:creationId xmlns:a16="http://schemas.microsoft.com/office/drawing/2014/main" id="{C454476C-B3B8-403A-9E18-CBCD7DCBA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862" y="2857501"/>
            <a:ext cx="1111248" cy="1142998"/>
          </a:xfrm>
          <a:prstGeom prst="rect">
            <a:avLst/>
          </a:prstGeom>
        </p:spPr>
      </p:pic>
      <p:sp>
        <p:nvSpPr>
          <p:cNvPr id="3" name="TextBox 2"/>
          <p:cNvSpPr txBox="1"/>
          <p:nvPr/>
        </p:nvSpPr>
        <p:spPr>
          <a:xfrm>
            <a:off x="486888" y="629392"/>
            <a:ext cx="4655128" cy="400110"/>
          </a:xfrm>
          <a:prstGeom prst="rect">
            <a:avLst/>
          </a:prstGeom>
          <a:noFill/>
        </p:spPr>
        <p:txBody>
          <a:bodyPr wrap="square" rtlCol="0">
            <a:spAutoFit/>
          </a:bodyPr>
          <a:lstStyle/>
          <a:p>
            <a:r>
              <a:rPr lang="en-US" sz="2000" b="1" dirty="0"/>
              <a:t>PROJECT DESCRIPTION</a:t>
            </a:r>
            <a:r>
              <a:rPr lang="en-US" dirty="0"/>
              <a:t>:</a:t>
            </a:r>
          </a:p>
        </p:txBody>
      </p:sp>
      <p:sp>
        <p:nvSpPr>
          <p:cNvPr id="4" name="TextBox 3"/>
          <p:cNvSpPr txBox="1"/>
          <p:nvPr/>
        </p:nvSpPr>
        <p:spPr>
          <a:xfrm>
            <a:off x="605642" y="1401288"/>
            <a:ext cx="7576457" cy="4062651"/>
          </a:xfrm>
          <a:prstGeom prst="rect">
            <a:avLst/>
          </a:prstGeom>
          <a:noFill/>
        </p:spPr>
        <p:txBody>
          <a:bodyPr wrap="square" rtlCol="0">
            <a:spAutoFit/>
          </a:bodyPr>
          <a:lstStyle/>
          <a:p>
            <a:pPr marL="285750" indent="-285750">
              <a:buFont typeface="Wingdings" pitchFamily="2" charset="2"/>
              <a:buChar char="§"/>
            </a:pPr>
            <a:r>
              <a:rPr lang="en-US" sz="2000" dirty="0"/>
              <a:t>Our mission is to provide information, referral and support to intended parents and surrogate mothers in Canada.</a:t>
            </a:r>
          </a:p>
          <a:p>
            <a:pPr marL="285750" indent="-285750">
              <a:buFont typeface="Wingdings" pitchFamily="2" charset="2"/>
              <a:buChar char="§"/>
            </a:pPr>
            <a:endParaRPr lang="en-US" sz="2000" dirty="0"/>
          </a:p>
          <a:p>
            <a:pPr marL="285750" indent="-285750">
              <a:buFont typeface="Wingdings" pitchFamily="2" charset="2"/>
              <a:buChar char="§"/>
            </a:pPr>
            <a:r>
              <a:rPr lang="en-US" sz="2000" dirty="0"/>
              <a:t>Our passion is to assist intended parents and surrogate mothers throughout every step of this life-changing process, acting as both a resource for information and a support system. </a:t>
            </a:r>
          </a:p>
          <a:p>
            <a:pPr marL="285750" indent="-285750">
              <a:buFont typeface="Wingdings" pitchFamily="2" charset="2"/>
              <a:buChar char="§"/>
            </a:pPr>
            <a:endParaRPr lang="en-US" sz="2000" dirty="0"/>
          </a:p>
          <a:p>
            <a:pPr marL="285750" indent="-285750">
              <a:buFont typeface="Wingdings" pitchFamily="2" charset="2"/>
              <a:buChar char="§"/>
            </a:pPr>
            <a:r>
              <a:rPr lang="en-US" sz="2000" dirty="0">
                <a:sym typeface="Arial"/>
              </a:rPr>
              <a:t>The main aim of this project is to reduce  the gap between </a:t>
            </a:r>
            <a:r>
              <a:rPr lang="en-US" sz="2000">
                <a:sym typeface="Arial"/>
              </a:rPr>
              <a:t>the surrogates  </a:t>
            </a:r>
            <a:r>
              <a:rPr lang="en-US" sz="2000" dirty="0">
                <a:sym typeface="Arial"/>
              </a:rPr>
              <a:t>and parents.</a:t>
            </a:r>
          </a:p>
          <a:p>
            <a:pPr marL="285750" indent="-285750">
              <a:buFont typeface="Wingdings" pitchFamily="2" charset="2"/>
              <a:buChar char="§"/>
            </a:pPr>
            <a:endParaRPr lang="en-US" sz="2000" dirty="0">
              <a:sym typeface="Arial"/>
            </a:endParaRPr>
          </a:p>
          <a:p>
            <a:pPr marL="285750" indent="-285750">
              <a:buFont typeface="Wingdings" pitchFamily="2" charset="2"/>
              <a:buChar char="§"/>
            </a:pPr>
            <a:r>
              <a:rPr lang="en-US" sz="2000" dirty="0"/>
              <a:t>We want to help make this journey as stress free and enjoyable as it can and should be.</a:t>
            </a:r>
          </a:p>
          <a:p>
            <a:endParaRPr lang="en-US" dirty="0"/>
          </a:p>
        </p:txBody>
      </p:sp>
    </p:spTree>
    <p:extLst>
      <p:ext uri="{BB962C8B-B14F-4D97-AF65-F5344CB8AC3E}">
        <p14:creationId xmlns:p14="http://schemas.microsoft.com/office/powerpoint/2010/main" val="380341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57">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D7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59">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05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Content Placeholder 49" descr="A close up of a logo&#10;&#10;Description generated with high confidence">
            <a:extLst>
              <a:ext uri="{FF2B5EF4-FFF2-40B4-BE49-F238E27FC236}">
                <a16:creationId xmlns:a16="http://schemas.microsoft.com/office/drawing/2014/main" id="{C454476C-B3B8-403A-9E18-CBCD7DCBA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862" y="2857501"/>
            <a:ext cx="1111248" cy="1142998"/>
          </a:xfrm>
          <a:prstGeom prst="rect">
            <a:avLst/>
          </a:prstGeom>
        </p:spPr>
      </p:pic>
      <p:sp>
        <p:nvSpPr>
          <p:cNvPr id="3" name="TextBox 2"/>
          <p:cNvSpPr txBox="1"/>
          <p:nvPr/>
        </p:nvSpPr>
        <p:spPr>
          <a:xfrm>
            <a:off x="486888" y="629392"/>
            <a:ext cx="4655128" cy="400110"/>
          </a:xfrm>
          <a:prstGeom prst="rect">
            <a:avLst/>
          </a:prstGeom>
          <a:noFill/>
        </p:spPr>
        <p:txBody>
          <a:bodyPr wrap="square" rtlCol="0">
            <a:spAutoFit/>
          </a:bodyPr>
          <a:lstStyle/>
          <a:p>
            <a:r>
              <a:rPr lang="en-US" sz="2000" b="1" dirty="0"/>
              <a:t>PROJECT FEATURES</a:t>
            </a:r>
            <a:r>
              <a:rPr lang="en-US" dirty="0"/>
              <a:t>:</a:t>
            </a:r>
          </a:p>
        </p:txBody>
      </p:sp>
      <p:sp>
        <p:nvSpPr>
          <p:cNvPr id="2" name="TextBox 1"/>
          <p:cNvSpPr txBox="1"/>
          <p:nvPr/>
        </p:nvSpPr>
        <p:spPr>
          <a:xfrm>
            <a:off x="486888" y="1294410"/>
            <a:ext cx="8597735" cy="3477875"/>
          </a:xfrm>
          <a:prstGeom prst="rect">
            <a:avLst/>
          </a:prstGeom>
          <a:noFill/>
        </p:spPr>
        <p:txBody>
          <a:bodyPr wrap="square" rtlCol="0">
            <a:spAutoFit/>
          </a:bodyPr>
          <a:lstStyle/>
          <a:p>
            <a:pPr marL="285750" indent="-285750">
              <a:buFont typeface="Wingdings" pitchFamily="2" charset="2"/>
              <a:buChar char="§"/>
            </a:pPr>
            <a:r>
              <a:rPr lang="en-US" sz="2000" dirty="0">
                <a:sym typeface="Arial"/>
              </a:rPr>
              <a:t>The Project has 3 modules : Surrogates , Parents and Doctors Module.</a:t>
            </a:r>
          </a:p>
          <a:p>
            <a:pPr marL="285750" indent="-285750">
              <a:buFont typeface="Wingdings" pitchFamily="2" charset="2"/>
              <a:buChar char="§"/>
            </a:pPr>
            <a:endParaRPr lang="en-US" sz="2000" dirty="0">
              <a:sym typeface="Arial"/>
            </a:endParaRPr>
          </a:p>
          <a:p>
            <a:pPr marL="285750" indent="-285750">
              <a:buFont typeface="Wingdings" pitchFamily="2" charset="2"/>
              <a:buChar char="§"/>
            </a:pPr>
            <a:r>
              <a:rPr lang="en-US" sz="2000" dirty="0">
                <a:sym typeface="Arial"/>
              </a:rPr>
              <a:t> Surrogates can apply online by filling up various forms  which includes personal data as well as health information.</a:t>
            </a:r>
          </a:p>
          <a:p>
            <a:pPr marL="285750" indent="-285750">
              <a:buFont typeface="Wingdings" pitchFamily="2" charset="2"/>
              <a:buChar char="§"/>
            </a:pPr>
            <a:endParaRPr lang="en-US" sz="2000" dirty="0">
              <a:sym typeface="Arial"/>
            </a:endParaRPr>
          </a:p>
          <a:p>
            <a:pPr marL="285750" indent="-285750">
              <a:buFont typeface="Wingdings" pitchFamily="2" charset="2"/>
              <a:buChar char="§"/>
            </a:pPr>
            <a:r>
              <a:rPr lang="en-US" sz="2000" dirty="0">
                <a:sym typeface="Arial"/>
              </a:rPr>
              <a:t>Professional doctors will give approval to surrogate after verifying and checking all details. Surrogates needs to be healthy enough and also she should satisfy all the medical conditions before taking any responsibility.</a:t>
            </a:r>
          </a:p>
          <a:p>
            <a:pPr marL="285750" indent="-285750">
              <a:buFont typeface="Wingdings" pitchFamily="2" charset="2"/>
              <a:buChar char="§"/>
            </a:pPr>
            <a:endParaRPr lang="en-US" sz="2000" dirty="0">
              <a:sym typeface="Arial"/>
            </a:endParaRPr>
          </a:p>
          <a:p>
            <a:pPr marL="285750" indent="-285750">
              <a:buFont typeface="Wingdings" pitchFamily="2" charset="2"/>
              <a:buChar char="§"/>
            </a:pPr>
            <a:r>
              <a:rPr lang="en-US" sz="2000" dirty="0">
                <a:sym typeface="Arial"/>
              </a:rPr>
              <a:t>Parents can consult with doctor to get some idea about surrogate and surrogacy process.</a:t>
            </a:r>
            <a:endParaRPr lang="en-US" sz="2000" dirty="0"/>
          </a:p>
        </p:txBody>
      </p:sp>
    </p:spTree>
    <p:extLst>
      <p:ext uri="{BB962C8B-B14F-4D97-AF65-F5344CB8AC3E}">
        <p14:creationId xmlns:p14="http://schemas.microsoft.com/office/powerpoint/2010/main" val="149867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57">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D7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59">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05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Content Placeholder 49" descr="A close up of a logo&#10;&#10;Description generated with high confidence">
            <a:extLst>
              <a:ext uri="{FF2B5EF4-FFF2-40B4-BE49-F238E27FC236}">
                <a16:creationId xmlns:a16="http://schemas.microsoft.com/office/drawing/2014/main" id="{C454476C-B3B8-403A-9E18-CBCD7DCBA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862" y="2857501"/>
            <a:ext cx="1111248" cy="1142998"/>
          </a:xfrm>
          <a:prstGeom prst="rect">
            <a:avLst/>
          </a:prstGeom>
        </p:spPr>
      </p:pic>
      <p:sp>
        <p:nvSpPr>
          <p:cNvPr id="3" name="TextBox 2"/>
          <p:cNvSpPr txBox="1"/>
          <p:nvPr/>
        </p:nvSpPr>
        <p:spPr>
          <a:xfrm>
            <a:off x="486887" y="629392"/>
            <a:ext cx="8110847" cy="400110"/>
          </a:xfrm>
          <a:prstGeom prst="rect">
            <a:avLst/>
          </a:prstGeom>
          <a:noFill/>
        </p:spPr>
        <p:txBody>
          <a:bodyPr wrap="square" rtlCol="0">
            <a:spAutoFit/>
          </a:bodyPr>
          <a:lstStyle/>
          <a:p>
            <a:r>
              <a:rPr lang="en-US" sz="2000" b="1" dirty="0"/>
              <a:t>PROJECT DEVELOPMENT TOOLS :TECHNOLOGIES USED</a:t>
            </a:r>
            <a:endParaRPr lang="en-US" dirty="0"/>
          </a:p>
        </p:txBody>
      </p:sp>
      <p:sp>
        <p:nvSpPr>
          <p:cNvPr id="2" name="TextBox 1"/>
          <p:cNvSpPr txBox="1"/>
          <p:nvPr/>
        </p:nvSpPr>
        <p:spPr>
          <a:xfrm>
            <a:off x="570016" y="1448790"/>
            <a:ext cx="7778337" cy="4247317"/>
          </a:xfrm>
          <a:prstGeom prst="rect">
            <a:avLst/>
          </a:prstGeom>
          <a:noFill/>
        </p:spPr>
        <p:txBody>
          <a:bodyPr wrap="square" rtlCol="0">
            <a:spAutoFit/>
          </a:bodyPr>
          <a:lstStyle/>
          <a:p>
            <a:r>
              <a:rPr lang="en-US" b="1" dirty="0"/>
              <a:t>Front End</a:t>
            </a:r>
            <a:r>
              <a:rPr lang="en-US" dirty="0"/>
              <a:t>:</a:t>
            </a:r>
          </a:p>
          <a:p>
            <a:pPr marL="285750" indent="-285750">
              <a:buFont typeface="Wingdings" pitchFamily="2" charset="2"/>
              <a:buChar char="§"/>
            </a:pPr>
            <a:r>
              <a:rPr lang="en-US" dirty="0"/>
              <a:t>MVC.NET Framework 4.5.2</a:t>
            </a:r>
          </a:p>
          <a:p>
            <a:pPr marL="285750" indent="-285750">
              <a:buFont typeface="Wingdings" pitchFamily="2" charset="2"/>
              <a:buChar char="§"/>
            </a:pPr>
            <a:r>
              <a:rPr lang="en-US" dirty="0"/>
              <a:t>HTML</a:t>
            </a:r>
          </a:p>
          <a:p>
            <a:pPr marL="285750" indent="-285750">
              <a:buFont typeface="Wingdings" pitchFamily="2" charset="2"/>
              <a:buChar char="§"/>
            </a:pPr>
            <a:r>
              <a:rPr lang="en-US" dirty="0"/>
              <a:t>JAVASCRIPT</a:t>
            </a:r>
          </a:p>
          <a:p>
            <a:pPr marL="285750" indent="-285750">
              <a:buFont typeface="Wingdings" pitchFamily="2" charset="2"/>
              <a:buChar char="§"/>
            </a:pPr>
            <a:r>
              <a:rPr lang="en-US" dirty="0"/>
              <a:t>CSS</a:t>
            </a:r>
          </a:p>
          <a:p>
            <a:endParaRPr lang="en-US" dirty="0"/>
          </a:p>
          <a:p>
            <a:r>
              <a:rPr lang="en-US" b="1" dirty="0"/>
              <a:t>Back End</a:t>
            </a:r>
            <a:r>
              <a:rPr lang="en-US" dirty="0"/>
              <a:t>:</a:t>
            </a:r>
          </a:p>
          <a:p>
            <a:pPr marL="285750" indent="-285750">
              <a:buFont typeface="Wingdings" pitchFamily="2" charset="2"/>
              <a:buChar char="§"/>
            </a:pPr>
            <a:r>
              <a:rPr lang="en-US" dirty="0"/>
              <a:t>SQL Server</a:t>
            </a:r>
          </a:p>
          <a:p>
            <a:endParaRPr lang="en-US" dirty="0"/>
          </a:p>
          <a:p>
            <a:r>
              <a:rPr lang="en-US" b="1" dirty="0"/>
              <a:t>Development Tools</a:t>
            </a:r>
            <a:r>
              <a:rPr lang="en-US" dirty="0"/>
              <a:t>:</a:t>
            </a:r>
          </a:p>
          <a:p>
            <a:pPr marL="285750" indent="-285750">
              <a:buFont typeface="Wingdings" pitchFamily="2" charset="2"/>
              <a:buChar char="§"/>
            </a:pPr>
            <a:r>
              <a:rPr lang="en-US" dirty="0"/>
              <a:t>Visual Studio 2015</a:t>
            </a:r>
          </a:p>
          <a:p>
            <a:pPr marL="285750" indent="-285750">
              <a:buFont typeface="Wingdings" pitchFamily="2" charset="2"/>
              <a:buChar char="§"/>
            </a:pPr>
            <a:r>
              <a:rPr lang="en-US" dirty="0"/>
              <a:t>SQL Server Management Studio</a:t>
            </a:r>
          </a:p>
          <a:p>
            <a:endParaRPr lang="en-US" dirty="0"/>
          </a:p>
          <a:p>
            <a:endParaRPr lang="en-US" dirty="0"/>
          </a:p>
          <a:p>
            <a:endParaRPr lang="en-US" dirty="0"/>
          </a:p>
        </p:txBody>
      </p:sp>
    </p:spTree>
    <p:extLst>
      <p:ext uri="{BB962C8B-B14F-4D97-AF65-F5344CB8AC3E}">
        <p14:creationId xmlns:p14="http://schemas.microsoft.com/office/powerpoint/2010/main" val="365855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Content Placeholder 49" descr="A close up of a logo&#10;&#10;Description generated with high confidence">
            <a:extLst>
              <a:ext uri="{FF2B5EF4-FFF2-40B4-BE49-F238E27FC236}">
                <a16:creationId xmlns:a16="http://schemas.microsoft.com/office/drawing/2014/main" id="{C454476C-B3B8-403A-9E18-CBCD7DCBA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862" y="2857501"/>
            <a:ext cx="1111248" cy="1142998"/>
          </a:xfrm>
          <a:prstGeom prst="rect">
            <a:avLst/>
          </a:prstGeom>
        </p:spPr>
      </p:pic>
      <p:sp>
        <p:nvSpPr>
          <p:cNvPr id="3" name="TextBox 2"/>
          <p:cNvSpPr txBox="1"/>
          <p:nvPr/>
        </p:nvSpPr>
        <p:spPr>
          <a:xfrm>
            <a:off x="486887" y="629392"/>
            <a:ext cx="8110847" cy="400110"/>
          </a:xfrm>
          <a:prstGeom prst="rect">
            <a:avLst/>
          </a:prstGeom>
          <a:noFill/>
        </p:spPr>
        <p:txBody>
          <a:bodyPr wrap="square" rtlCol="0">
            <a:spAutoFit/>
          </a:bodyPr>
          <a:lstStyle/>
          <a:p>
            <a:r>
              <a:rPr lang="en-US" sz="2000" b="1" dirty="0"/>
              <a:t>PROTOTYPE</a:t>
            </a:r>
            <a:endParaRPr lang="en-US" dirty="0"/>
          </a:p>
        </p:txBody>
      </p:sp>
      <p:pic>
        <p:nvPicPr>
          <p:cNvPr id="5" name="Picture 4">
            <a:extLst>
              <a:ext uri="{FF2B5EF4-FFF2-40B4-BE49-F238E27FC236}">
                <a16:creationId xmlns:a16="http://schemas.microsoft.com/office/drawing/2014/main" id="{8D47A044-D17D-4781-8A00-5174D1B5B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010" y="1477289"/>
            <a:ext cx="7441724" cy="5046419"/>
          </a:xfrm>
          <a:prstGeom prst="rect">
            <a:avLst/>
          </a:prstGeom>
        </p:spPr>
      </p:pic>
    </p:spTree>
    <p:extLst>
      <p:ext uri="{BB962C8B-B14F-4D97-AF65-F5344CB8AC3E}">
        <p14:creationId xmlns:p14="http://schemas.microsoft.com/office/powerpoint/2010/main" val="268790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Content Placeholder 49" descr="A close up of a logo&#10;&#10;Description generated with high confidence">
            <a:extLst>
              <a:ext uri="{FF2B5EF4-FFF2-40B4-BE49-F238E27FC236}">
                <a16:creationId xmlns:a16="http://schemas.microsoft.com/office/drawing/2014/main" id="{C454476C-B3B8-403A-9E18-CBCD7DCBA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862" y="2857501"/>
            <a:ext cx="1111248" cy="1142998"/>
          </a:xfrm>
          <a:prstGeom prst="rect">
            <a:avLst/>
          </a:prstGeom>
        </p:spPr>
      </p:pic>
      <p:sp>
        <p:nvSpPr>
          <p:cNvPr id="3" name="TextBox 2"/>
          <p:cNvSpPr txBox="1"/>
          <p:nvPr/>
        </p:nvSpPr>
        <p:spPr>
          <a:xfrm>
            <a:off x="486887" y="629392"/>
            <a:ext cx="8110847" cy="400110"/>
          </a:xfrm>
          <a:prstGeom prst="rect">
            <a:avLst/>
          </a:prstGeom>
          <a:noFill/>
        </p:spPr>
        <p:txBody>
          <a:bodyPr wrap="square" rtlCol="0">
            <a:spAutoFit/>
          </a:bodyPr>
          <a:lstStyle/>
          <a:p>
            <a:r>
              <a:rPr lang="en-US" sz="2000" b="1" dirty="0"/>
              <a:t>PROTOTYPE</a:t>
            </a:r>
            <a:endParaRPr lang="en-US" dirty="0"/>
          </a:p>
        </p:txBody>
      </p:sp>
      <p:pic>
        <p:nvPicPr>
          <p:cNvPr id="4" name="Picture 3">
            <a:extLst>
              <a:ext uri="{FF2B5EF4-FFF2-40B4-BE49-F238E27FC236}">
                <a16:creationId xmlns:a16="http://schemas.microsoft.com/office/drawing/2014/main" id="{CE55B664-B1E6-483D-BB89-BB7A4D47C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845" y="1230350"/>
            <a:ext cx="7370703" cy="4998258"/>
          </a:xfrm>
          <a:prstGeom prst="rect">
            <a:avLst/>
          </a:prstGeom>
        </p:spPr>
      </p:pic>
    </p:spTree>
    <p:extLst>
      <p:ext uri="{BB962C8B-B14F-4D97-AF65-F5344CB8AC3E}">
        <p14:creationId xmlns:p14="http://schemas.microsoft.com/office/powerpoint/2010/main" val="46441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57">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D7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59">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05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Content Placeholder 49" descr="A close up of a logo&#10;&#10;Description generated with high confidence">
            <a:extLst>
              <a:ext uri="{FF2B5EF4-FFF2-40B4-BE49-F238E27FC236}">
                <a16:creationId xmlns:a16="http://schemas.microsoft.com/office/drawing/2014/main" id="{C454476C-B3B8-403A-9E18-CBCD7DCBA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862" y="2857501"/>
            <a:ext cx="1111248" cy="1142998"/>
          </a:xfrm>
          <a:prstGeom prst="rect">
            <a:avLst/>
          </a:prstGeom>
        </p:spPr>
      </p:pic>
      <p:sp>
        <p:nvSpPr>
          <p:cNvPr id="3" name="TextBox 2"/>
          <p:cNvSpPr txBox="1"/>
          <p:nvPr/>
        </p:nvSpPr>
        <p:spPr>
          <a:xfrm>
            <a:off x="665017" y="2657446"/>
            <a:ext cx="8110847" cy="1107996"/>
          </a:xfrm>
          <a:prstGeom prst="rect">
            <a:avLst/>
          </a:prstGeom>
          <a:noFill/>
        </p:spPr>
        <p:txBody>
          <a:bodyPr wrap="square" rtlCol="0">
            <a:spAutoFit/>
          </a:bodyPr>
          <a:lstStyle/>
          <a:p>
            <a:pPr algn="ctr"/>
            <a:r>
              <a:rPr lang="en-US" sz="6600" b="1" dirty="0"/>
              <a:t>THANK YOU</a:t>
            </a:r>
            <a:endParaRPr lang="en-US" sz="6600" dirty="0"/>
          </a:p>
        </p:txBody>
      </p:sp>
    </p:spTree>
    <p:extLst>
      <p:ext uri="{BB962C8B-B14F-4D97-AF65-F5344CB8AC3E}">
        <p14:creationId xmlns:p14="http://schemas.microsoft.com/office/powerpoint/2010/main" val="2070496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137</TotalTime>
  <Words>226</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맑은 고딕</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janki</dc:creator>
  <cp:lastModifiedBy>janki</cp:lastModifiedBy>
  <cp:revision>14</cp:revision>
  <dcterms:created xsi:type="dcterms:W3CDTF">2018-03-01T03:35:01Z</dcterms:created>
  <dcterms:modified xsi:type="dcterms:W3CDTF">2018-03-13T15:38:52Z</dcterms:modified>
</cp:coreProperties>
</file>