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9" r:id="rId11"/>
    <p:sldId id="267" r:id="rId12"/>
    <p:sldId id="268" r:id="rId13"/>
    <p:sldId id="270" r:id="rId14"/>
    <p:sldId id="271"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12/11/2016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12/11/2016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prezi.com/dkvvkd4j3bzw/?utm_campaign=share&amp;utm_medium=copy&amp;rc=ex0share" TargetMode="External"/><Relationship Id="rId2" Type="http://schemas.openxmlformats.org/officeDocument/2006/relationships/hyperlink" Target="http://prezi.com/gmxeahdivom6/?utm_campaign=share&amp;utm_medium=copy&amp;rc=ex0sh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Food Waste management system</a:t>
            </a:r>
          </a:p>
        </p:txBody>
      </p:sp>
      <p:sp>
        <p:nvSpPr>
          <p:cNvPr id="3" name="Subtitle 2"/>
          <p:cNvSpPr>
            <a:spLocks noGrp="1"/>
          </p:cNvSpPr>
          <p:nvPr>
            <p:ph type="subTitle" idx="1"/>
          </p:nvPr>
        </p:nvSpPr>
        <p:spPr>
          <a:xfrm>
            <a:off x="2417780" y="3531205"/>
            <a:ext cx="8637072" cy="1700672"/>
          </a:xfrm>
        </p:spPr>
        <p:txBody>
          <a:bodyPr>
            <a:normAutofit fontScale="92500" lnSpcReduction="20000"/>
          </a:bodyPr>
          <a:lstStyle/>
          <a:p>
            <a:r>
              <a:rPr lang="en-US" dirty="0"/>
              <a:t>By:</a:t>
            </a:r>
          </a:p>
          <a:p>
            <a:r>
              <a:rPr lang="en-US" dirty="0" err="1"/>
              <a:t>Akanksha</a:t>
            </a:r>
            <a:r>
              <a:rPr lang="en-US" dirty="0"/>
              <a:t> </a:t>
            </a:r>
            <a:r>
              <a:rPr lang="en-US" dirty="0" err="1"/>
              <a:t>harshe</a:t>
            </a:r>
            <a:r>
              <a:rPr lang="en-US" dirty="0"/>
              <a:t> - 001228921</a:t>
            </a:r>
          </a:p>
          <a:p>
            <a:r>
              <a:rPr lang="en-US" dirty="0"/>
              <a:t>Dhanashree </a:t>
            </a:r>
            <a:r>
              <a:rPr lang="en-US" dirty="0" err="1"/>
              <a:t>chavan</a:t>
            </a:r>
            <a:r>
              <a:rPr lang="en-US" dirty="0"/>
              <a:t> – 001222495</a:t>
            </a:r>
          </a:p>
          <a:p>
            <a:r>
              <a:rPr lang="en-US" dirty="0"/>
              <a:t>Monas </a:t>
            </a:r>
            <a:r>
              <a:rPr lang="en-US" dirty="0" err="1"/>
              <a:t>Bhar</a:t>
            </a:r>
            <a:r>
              <a:rPr lang="en-US" dirty="0"/>
              <a:t> -  001232781</a:t>
            </a:r>
          </a:p>
        </p:txBody>
      </p:sp>
      <p:pic>
        <p:nvPicPr>
          <p:cNvPr id="4" name="Picture 3"/>
          <p:cNvPicPr>
            <a:picLocks noChangeAspect="1"/>
          </p:cNvPicPr>
          <p:nvPr/>
        </p:nvPicPr>
        <p:blipFill>
          <a:blip r:embed="rId2"/>
          <a:stretch>
            <a:fillRect/>
          </a:stretch>
        </p:blipFill>
        <p:spPr>
          <a:xfrm>
            <a:off x="8051578" y="297533"/>
            <a:ext cx="2247900"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696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4: Donate Grocery</a:t>
            </a:r>
          </a:p>
        </p:txBody>
      </p:sp>
      <p:pic>
        <p:nvPicPr>
          <p:cNvPr id="3" name="Picture 2"/>
          <p:cNvPicPr>
            <a:picLocks noChangeAspect="1"/>
          </p:cNvPicPr>
          <p:nvPr/>
        </p:nvPicPr>
        <p:blipFill>
          <a:blip r:embed="rId2"/>
          <a:stretch>
            <a:fillRect/>
          </a:stretch>
        </p:blipFill>
        <p:spPr>
          <a:xfrm>
            <a:off x="3449547" y="1551815"/>
            <a:ext cx="5607338" cy="4851649"/>
          </a:xfrm>
          <a:prstGeom prst="rect">
            <a:avLst/>
          </a:prstGeom>
        </p:spPr>
      </p:pic>
    </p:spTree>
    <p:extLst>
      <p:ext uri="{BB962C8B-B14F-4D97-AF65-F5344CB8AC3E}">
        <p14:creationId xmlns:p14="http://schemas.microsoft.com/office/powerpoint/2010/main" val="82065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5: Publish Menu ITEM at discounted price</a:t>
            </a:r>
          </a:p>
        </p:txBody>
      </p:sp>
      <p:pic>
        <p:nvPicPr>
          <p:cNvPr id="3" name="Picture 2"/>
          <p:cNvPicPr>
            <a:picLocks noChangeAspect="1"/>
          </p:cNvPicPr>
          <p:nvPr/>
        </p:nvPicPr>
        <p:blipFill>
          <a:blip r:embed="rId2"/>
          <a:stretch>
            <a:fillRect/>
          </a:stretch>
        </p:blipFill>
        <p:spPr>
          <a:xfrm>
            <a:off x="3282171" y="1734061"/>
            <a:ext cx="5607338" cy="4832598"/>
          </a:xfrm>
          <a:prstGeom prst="rect">
            <a:avLst/>
          </a:prstGeom>
        </p:spPr>
      </p:pic>
    </p:spTree>
    <p:extLst>
      <p:ext uri="{BB962C8B-B14F-4D97-AF65-F5344CB8AC3E}">
        <p14:creationId xmlns:p14="http://schemas.microsoft.com/office/powerpoint/2010/main" val="135552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13" y="804519"/>
            <a:ext cx="10510886" cy="1049235"/>
          </a:xfrm>
        </p:spPr>
        <p:txBody>
          <a:bodyPr/>
          <a:lstStyle/>
          <a:p>
            <a:r>
              <a:rPr lang="en-US" dirty="0"/>
              <a:t>Screenshot 6: Restaurant Manager Report view</a:t>
            </a:r>
          </a:p>
        </p:txBody>
      </p:sp>
      <p:pic>
        <p:nvPicPr>
          <p:cNvPr id="3" name="Picture 2"/>
          <p:cNvPicPr>
            <a:picLocks noChangeAspect="1"/>
          </p:cNvPicPr>
          <p:nvPr/>
        </p:nvPicPr>
        <p:blipFill>
          <a:blip r:embed="rId2"/>
          <a:stretch>
            <a:fillRect/>
          </a:stretch>
        </p:blipFill>
        <p:spPr>
          <a:xfrm>
            <a:off x="3290661" y="1683895"/>
            <a:ext cx="5626389" cy="4851649"/>
          </a:xfrm>
          <a:prstGeom prst="rect">
            <a:avLst/>
          </a:prstGeom>
        </p:spPr>
      </p:pic>
    </p:spTree>
    <p:extLst>
      <p:ext uri="{BB962C8B-B14F-4D97-AF65-F5344CB8AC3E}">
        <p14:creationId xmlns:p14="http://schemas.microsoft.com/office/powerpoint/2010/main" val="174757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7: Donate Food Items</a:t>
            </a:r>
          </a:p>
        </p:txBody>
      </p:sp>
      <p:pic>
        <p:nvPicPr>
          <p:cNvPr id="3" name="Picture 2"/>
          <p:cNvPicPr>
            <a:picLocks noChangeAspect="1"/>
          </p:cNvPicPr>
          <p:nvPr/>
        </p:nvPicPr>
        <p:blipFill>
          <a:blip r:embed="rId2"/>
          <a:stretch>
            <a:fillRect/>
          </a:stretch>
        </p:blipFill>
        <p:spPr>
          <a:xfrm>
            <a:off x="3333605" y="1504190"/>
            <a:ext cx="5626389" cy="4845299"/>
          </a:xfrm>
          <a:prstGeom prst="rect">
            <a:avLst/>
          </a:prstGeom>
        </p:spPr>
      </p:pic>
    </p:spTree>
    <p:extLst>
      <p:ext uri="{BB962C8B-B14F-4D97-AF65-F5344CB8AC3E}">
        <p14:creationId xmlns:p14="http://schemas.microsoft.com/office/powerpoint/2010/main" val="297851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8: NGO Accepting donation</a:t>
            </a:r>
          </a:p>
        </p:txBody>
      </p:sp>
      <p:pic>
        <p:nvPicPr>
          <p:cNvPr id="3" name="Picture 2"/>
          <p:cNvPicPr>
            <a:picLocks noChangeAspect="1"/>
          </p:cNvPicPr>
          <p:nvPr/>
        </p:nvPicPr>
        <p:blipFill>
          <a:blip r:embed="rId2"/>
          <a:stretch>
            <a:fillRect/>
          </a:stretch>
        </p:blipFill>
        <p:spPr>
          <a:xfrm>
            <a:off x="3295506" y="1490221"/>
            <a:ext cx="5600988" cy="4832598"/>
          </a:xfrm>
          <a:prstGeom prst="rect">
            <a:avLst/>
          </a:prstGeom>
        </p:spPr>
      </p:pic>
    </p:spTree>
    <p:extLst>
      <p:ext uri="{BB962C8B-B14F-4D97-AF65-F5344CB8AC3E}">
        <p14:creationId xmlns:p14="http://schemas.microsoft.com/office/powerpoint/2010/main" val="107420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Adding compost waste management part in the End Point Enterprise, so that any leftover, perishable food materials can be sent across to the Compost Management organization.</a:t>
            </a:r>
          </a:p>
          <a:p>
            <a:r>
              <a:rPr lang="en-US" dirty="0"/>
              <a:t>We can also include Farmers Organization(Farmer’s market) and help them place produce requests directly to the Household, Restaurants and Grocery Stores. Thus, assisting small farmers to link directly to buyers and also avoiding food losses during harvest and in storage. </a:t>
            </a:r>
          </a:p>
        </p:txBody>
      </p:sp>
    </p:spTree>
    <p:extLst>
      <p:ext uri="{BB962C8B-B14F-4D97-AF65-F5344CB8AC3E}">
        <p14:creationId xmlns:p14="http://schemas.microsoft.com/office/powerpoint/2010/main" val="187280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Thank you</a:t>
            </a:r>
          </a:p>
        </p:txBody>
      </p:sp>
      <p:pic>
        <p:nvPicPr>
          <p:cNvPr id="3" name="Picture 2"/>
          <p:cNvPicPr>
            <a:picLocks noChangeAspect="1"/>
          </p:cNvPicPr>
          <p:nvPr/>
        </p:nvPicPr>
        <p:blipFill>
          <a:blip r:embed="rId2"/>
          <a:stretch>
            <a:fillRect/>
          </a:stretch>
        </p:blipFill>
        <p:spPr>
          <a:xfrm>
            <a:off x="3666861" y="1971040"/>
            <a:ext cx="5172710" cy="4724400"/>
          </a:xfrm>
          <a:prstGeom prst="rect">
            <a:avLst/>
          </a:prstGeom>
        </p:spPr>
      </p:pic>
    </p:spTree>
    <p:extLst>
      <p:ext uri="{BB962C8B-B14F-4D97-AF65-F5344CB8AC3E}">
        <p14:creationId xmlns:p14="http://schemas.microsoft.com/office/powerpoint/2010/main" val="310925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pic>
        <p:nvPicPr>
          <p:cNvPr id="10" name="Content Placeholder 9"/>
          <p:cNvPicPr>
            <a:picLocks noGrp="1" noChangeAspect="1"/>
          </p:cNvPicPr>
          <p:nvPr>
            <p:ph idx="4294967295"/>
          </p:nvPr>
        </p:nvPicPr>
        <p:blipFill>
          <a:blip r:embed="rId2"/>
          <a:stretch>
            <a:fillRect/>
          </a:stretch>
        </p:blipFill>
        <p:spPr>
          <a:xfrm>
            <a:off x="765194" y="3954789"/>
            <a:ext cx="6249972" cy="2616200"/>
          </a:xfrm>
        </p:spPr>
      </p:pic>
      <p:pic>
        <p:nvPicPr>
          <p:cNvPr id="11" name="Picture 10"/>
          <p:cNvPicPr>
            <a:picLocks noChangeAspect="1"/>
          </p:cNvPicPr>
          <p:nvPr/>
        </p:nvPicPr>
        <p:blipFill>
          <a:blip r:embed="rId3"/>
          <a:stretch>
            <a:fillRect/>
          </a:stretch>
        </p:blipFill>
        <p:spPr>
          <a:xfrm>
            <a:off x="7598004" y="3956652"/>
            <a:ext cx="4143234" cy="2614337"/>
          </a:xfrm>
          <a:prstGeom prst="rect">
            <a:avLst/>
          </a:prstGeom>
        </p:spPr>
      </p:pic>
      <p:sp>
        <p:nvSpPr>
          <p:cNvPr id="12" name="Rectangle 11"/>
          <p:cNvSpPr/>
          <p:nvPr/>
        </p:nvSpPr>
        <p:spPr>
          <a:xfrm>
            <a:off x="765194" y="1925327"/>
            <a:ext cx="10976044" cy="2031325"/>
          </a:xfrm>
          <a:prstGeom prst="rect">
            <a:avLst/>
          </a:prstGeom>
        </p:spPr>
        <p:txBody>
          <a:bodyPr wrap="square">
            <a:spAutoFit/>
          </a:bodyPr>
          <a:lstStyle/>
          <a:p>
            <a:r>
              <a:rPr lang="en-US" dirty="0"/>
              <a:t>According to the Food and Agriculture Organization of the United Nations, approximately 40 percent of food in the U.S. goes to waste. Household food waste is another major concern in the developed world. A single restaurant in the U.S. can produce approximately 25,000 to 75,000 pounds of food waste in a year also 20 percent of initial food production is lost from products not meeting grading requirements in North America, Europe, Oceania, and Latin America.</a:t>
            </a:r>
          </a:p>
          <a:p>
            <a:r>
              <a:rPr lang="en-US" dirty="0"/>
              <a:t>Thus, it is the need of the hour to look for solutions that would help these organizations to communicate and thereby try to reduce the food wastage collectively.</a:t>
            </a:r>
          </a:p>
        </p:txBody>
      </p:sp>
    </p:spTree>
    <p:extLst>
      <p:ext uri="{BB962C8B-B14F-4D97-AF65-F5344CB8AC3E}">
        <p14:creationId xmlns:p14="http://schemas.microsoft.com/office/powerpoint/2010/main" val="393206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Workflow 1: Grocery Manager publishes ‘Ugly Looking’ Grocery request:</a:t>
            </a:r>
          </a:p>
          <a:p>
            <a:pPr marL="0" indent="0">
              <a:buNone/>
            </a:pPr>
            <a:r>
              <a:rPr lang="en-US" dirty="0">
                <a:hlinkClick r:id="rId2"/>
              </a:rPr>
              <a:t>http://prezi.com/gmxeahdivom6/?utm_campaign=share&amp;utm_medium=copy&amp;rc=ex0share</a:t>
            </a:r>
            <a:endParaRPr lang="en-US" dirty="0"/>
          </a:p>
          <a:p>
            <a:pPr marL="0" indent="0">
              <a:buNone/>
            </a:pPr>
            <a:endParaRPr lang="en-US" dirty="0"/>
          </a:p>
          <a:p>
            <a:r>
              <a:rPr lang="en-US" dirty="0"/>
              <a:t>Workflow 2:  Restaurant Manager publishes the ‘Food Items’ at discounted price:</a:t>
            </a:r>
          </a:p>
          <a:p>
            <a:pPr marL="0" indent="0">
              <a:buNone/>
            </a:pPr>
            <a:r>
              <a:rPr lang="en-US" dirty="0">
                <a:hlinkClick r:id="rId3"/>
              </a:rPr>
              <a:t>http://prezi.com/dkvvkd4j3bzw/?utm_campaign=share&amp;utm_medium=copy&amp;rc=ex0share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240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diagram</a:t>
            </a:r>
          </a:p>
        </p:txBody>
      </p:sp>
      <p:pic>
        <p:nvPicPr>
          <p:cNvPr id="4" name="Content Placeholder 3"/>
          <p:cNvPicPr>
            <a:picLocks noGrp="1" noChangeAspect="1"/>
          </p:cNvPicPr>
          <p:nvPr>
            <p:ph idx="1"/>
          </p:nvPr>
        </p:nvPicPr>
        <p:blipFill>
          <a:blip r:embed="rId2"/>
          <a:stretch>
            <a:fillRect/>
          </a:stretch>
        </p:blipFill>
        <p:spPr>
          <a:xfrm>
            <a:off x="1450975" y="2126533"/>
            <a:ext cx="9604375" cy="3831207"/>
          </a:xfrm>
        </p:spPr>
      </p:pic>
    </p:spTree>
    <p:extLst>
      <p:ext uri="{BB962C8B-B14F-4D97-AF65-F5344CB8AC3E}">
        <p14:creationId xmlns:p14="http://schemas.microsoft.com/office/powerpoint/2010/main" val="360103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5" name="Picture 4"/>
          <p:cNvPicPr>
            <a:picLocks noChangeAspect="1"/>
          </p:cNvPicPr>
          <p:nvPr/>
        </p:nvPicPr>
        <p:blipFill>
          <a:blip r:embed="rId2"/>
          <a:stretch>
            <a:fillRect/>
          </a:stretch>
        </p:blipFill>
        <p:spPr>
          <a:xfrm>
            <a:off x="1291472" y="1348034"/>
            <a:ext cx="9841584" cy="5316718"/>
          </a:xfrm>
          <a:prstGeom prst="rect">
            <a:avLst/>
          </a:prstGeom>
        </p:spPr>
      </p:pic>
    </p:spTree>
    <p:extLst>
      <p:ext uri="{BB962C8B-B14F-4D97-AF65-F5344CB8AC3E}">
        <p14:creationId xmlns:p14="http://schemas.microsoft.com/office/powerpoint/2010/main" val="324700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a:t>
            </a:r>
          </a:p>
        </p:txBody>
      </p:sp>
      <p:pic>
        <p:nvPicPr>
          <p:cNvPr id="4" name="Picture 3"/>
          <p:cNvPicPr>
            <a:picLocks noChangeAspect="1"/>
          </p:cNvPicPr>
          <p:nvPr/>
        </p:nvPicPr>
        <p:blipFill>
          <a:blip r:embed="rId2"/>
          <a:stretch>
            <a:fillRect/>
          </a:stretch>
        </p:blipFill>
        <p:spPr>
          <a:xfrm>
            <a:off x="568960" y="1402080"/>
            <a:ext cx="10759439" cy="5364480"/>
          </a:xfrm>
          <a:prstGeom prst="rect">
            <a:avLst/>
          </a:prstGeom>
        </p:spPr>
      </p:pic>
    </p:spTree>
    <p:extLst>
      <p:ext uri="{BB962C8B-B14F-4D97-AF65-F5344CB8AC3E}">
        <p14:creationId xmlns:p14="http://schemas.microsoft.com/office/powerpoint/2010/main" val="341918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1 – System Admin Work Area</a:t>
            </a:r>
          </a:p>
        </p:txBody>
      </p:sp>
      <p:pic>
        <p:nvPicPr>
          <p:cNvPr id="4" name="Picture 3"/>
          <p:cNvPicPr>
            <a:picLocks noChangeAspect="1"/>
          </p:cNvPicPr>
          <p:nvPr/>
        </p:nvPicPr>
        <p:blipFill>
          <a:blip r:embed="rId2"/>
          <a:stretch>
            <a:fillRect/>
          </a:stretch>
        </p:blipFill>
        <p:spPr>
          <a:xfrm>
            <a:off x="3176124" y="1583136"/>
            <a:ext cx="6252356" cy="5061504"/>
          </a:xfrm>
          <a:prstGeom prst="rect">
            <a:avLst/>
          </a:prstGeom>
        </p:spPr>
      </p:pic>
    </p:spTree>
    <p:extLst>
      <p:ext uri="{BB962C8B-B14F-4D97-AF65-F5344CB8AC3E}">
        <p14:creationId xmlns:p14="http://schemas.microsoft.com/office/powerpoint/2010/main" val="63232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2: Publish grocery request</a:t>
            </a:r>
          </a:p>
        </p:txBody>
      </p:sp>
      <p:pic>
        <p:nvPicPr>
          <p:cNvPr id="3" name="Picture 2"/>
          <p:cNvPicPr>
            <a:picLocks noChangeAspect="1"/>
          </p:cNvPicPr>
          <p:nvPr/>
        </p:nvPicPr>
        <p:blipFill>
          <a:blip r:embed="rId2"/>
          <a:stretch>
            <a:fillRect/>
          </a:stretch>
        </p:blipFill>
        <p:spPr>
          <a:xfrm>
            <a:off x="3446371" y="1704891"/>
            <a:ext cx="5613689" cy="4832598"/>
          </a:xfrm>
          <a:prstGeom prst="rect">
            <a:avLst/>
          </a:prstGeom>
        </p:spPr>
      </p:pic>
    </p:spTree>
    <p:extLst>
      <p:ext uri="{BB962C8B-B14F-4D97-AF65-F5344CB8AC3E}">
        <p14:creationId xmlns:p14="http://schemas.microsoft.com/office/powerpoint/2010/main" val="306147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3: Grocery Manager Report view</a:t>
            </a:r>
          </a:p>
        </p:txBody>
      </p:sp>
      <p:pic>
        <p:nvPicPr>
          <p:cNvPr id="3" name="Picture 2"/>
          <p:cNvPicPr>
            <a:picLocks noChangeAspect="1"/>
          </p:cNvPicPr>
          <p:nvPr/>
        </p:nvPicPr>
        <p:blipFill>
          <a:blip r:embed="rId2"/>
          <a:stretch>
            <a:fillRect/>
          </a:stretch>
        </p:blipFill>
        <p:spPr>
          <a:xfrm>
            <a:off x="1240645" y="1481536"/>
            <a:ext cx="5068715" cy="4858304"/>
          </a:xfrm>
          <a:prstGeom prst="rect">
            <a:avLst/>
          </a:prstGeom>
        </p:spPr>
      </p:pic>
      <p:pic>
        <p:nvPicPr>
          <p:cNvPr id="5" name="Picture 4"/>
          <p:cNvPicPr>
            <a:picLocks noChangeAspect="1"/>
          </p:cNvPicPr>
          <p:nvPr/>
        </p:nvPicPr>
        <p:blipFill>
          <a:blip r:embed="rId3"/>
          <a:stretch>
            <a:fillRect/>
          </a:stretch>
        </p:blipFill>
        <p:spPr>
          <a:xfrm>
            <a:off x="6520295" y="1481536"/>
            <a:ext cx="5387226" cy="4858000"/>
          </a:xfrm>
          <a:prstGeom prst="rect">
            <a:avLst/>
          </a:prstGeom>
        </p:spPr>
      </p:pic>
    </p:spTree>
    <p:extLst>
      <p:ext uri="{BB962C8B-B14F-4D97-AF65-F5344CB8AC3E}">
        <p14:creationId xmlns:p14="http://schemas.microsoft.com/office/powerpoint/2010/main" val="30004567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1127</TotalTime>
  <Words>310</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Food Waste management system</vt:lpstr>
      <vt:lpstr>Problem statement</vt:lpstr>
      <vt:lpstr>approach</vt:lpstr>
      <vt:lpstr>Structural diagram</vt:lpstr>
      <vt:lpstr>Use cases</vt:lpstr>
      <vt:lpstr>Object model</vt:lpstr>
      <vt:lpstr>Screenshot 1 – System Admin Work Area</vt:lpstr>
      <vt:lpstr>Screenshot 2: Publish grocery request</vt:lpstr>
      <vt:lpstr>Screenshot 3: Grocery Manager Report view</vt:lpstr>
      <vt:lpstr>Screenshot 4: Donate Grocery</vt:lpstr>
      <vt:lpstr>Screenshot 5: Publish Menu ITEM at discounted price</vt:lpstr>
      <vt:lpstr>Screenshot 6: Restaurant Manager Report view</vt:lpstr>
      <vt:lpstr>Screenshot 7: Donate Food Items</vt:lpstr>
      <vt:lpstr>Screenshot 8: NGO Accepting donation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management system</dc:title>
  <dc:creator>Dhanashree Chavan</dc:creator>
  <cp:lastModifiedBy>Dhanashree Chavan</cp:lastModifiedBy>
  <cp:revision>26</cp:revision>
  <dcterms:created xsi:type="dcterms:W3CDTF">2016-12-11T09:38:45Z</dcterms:created>
  <dcterms:modified xsi:type="dcterms:W3CDTF">2016-12-12T04:25:58Z</dcterms:modified>
</cp:coreProperties>
</file>