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3"/>
      <p:bold r:id="rId24"/>
      <p:italic r:id="rId25"/>
      <p:boldItalic r:id="rId26"/>
    </p:embeddedFon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9" name="Shape 59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60" name="Shape 60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63" name="Shape 6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0" name="Shape 7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1" name="Shape 71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4" name="Shape 74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7" name="Shape 7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8" name="Shape 7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" name="Shape 7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Shape 8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90" name="Shape 9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1" name="Shape 91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4" name="Shape 94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7" name="Shape 9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8" name="Shape 9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Shape 9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Shape 10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9" name="Shape 11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20" name="Shape 12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Shape 12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Shape 12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rPr lang="en"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Yelp Recommendations and Sentimental</a:t>
            </a:r>
            <a:br>
              <a:rPr lang="en"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Analysis</a:t>
            </a:r>
            <a:endParaRPr sz="48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8958" y="85060"/>
            <a:ext cx="1838252" cy="89399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6861545" y="3260651"/>
            <a:ext cx="187133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Monas Bhar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Shrikant Mudholkar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Varsha Bhanushali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819" y="1532690"/>
            <a:ext cx="6982376" cy="273481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408967" y="2346250"/>
            <a:ext cx="3693042" cy="212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lang="en" sz="2000" b="0" i="0" u="none" strike="noStrike" cap="none">
                <a:solidFill>
                  <a:srgbClr val="1C405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segregate the top state data with most restaurants and high ratings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ALGORITHMS</a:t>
            </a: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Alternating Least Squares (ALS)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Latent Dirichlet Allocation (LDA)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Natural language toolkit (NLTK)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endParaRPr sz="2400" b="0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48" name="Shape 248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9" name="Shape 2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RECOMMENDATION MODELS</a:t>
            </a: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2"/>
          </p:nvPr>
        </p:nvSpPr>
        <p:spPr>
          <a:xfrm>
            <a:off x="361296" y="1728048"/>
            <a:ext cx="3378300" cy="163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" sz="2000" b="1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Collaborative Filtering</a:t>
            </a:r>
            <a:endParaRPr sz="2000" b="1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None/>
            </a:pPr>
            <a:r>
              <a:rPr lang="en"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Recommendation using users past preference and examining current data</a:t>
            </a:r>
            <a:endParaRPr sz="1800" b="0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60" name="Shape 260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61" name="Shape 26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r="4726"/>
          <a:stretch/>
        </p:blipFill>
        <p:spPr>
          <a:xfrm>
            <a:off x="4649402" y="3779051"/>
            <a:ext cx="4025040" cy="108180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463943" y="1750067"/>
            <a:ext cx="331048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" sz="2000" b="1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SVD model</a:t>
            </a:r>
            <a:endParaRPr sz="2000" b="0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572000" y="2254878"/>
            <a:ext cx="33104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RMSE of the model wasn’t as per standards and the model was taking more time that expected to train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ALTERNATING LEAST SQUARES</a:t>
            </a: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construct a Matrix Factorization model using three features of data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Resulting model is capable of answering the following:</a:t>
            </a:r>
            <a:endParaRPr/>
          </a:p>
          <a:p>
            <a: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Products for Users</a:t>
            </a:r>
            <a:endParaRPr/>
          </a:p>
          <a:p>
            <a: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Users of a given Product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evaluate the model on basis of RMSE score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75" name="Shape 275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76" name="Shape 27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14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928577" y="1240465"/>
            <a:ext cx="1687032" cy="87895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 different data entites (Business, user, review) state wise</a:t>
            </a:r>
            <a:endParaRPr/>
          </a:p>
        </p:txBody>
      </p:sp>
      <p:cxnSp>
        <p:nvCxnSpPr>
          <p:cNvPr id="286" name="Shape 286"/>
          <p:cNvCxnSpPr>
            <a:stCxn id="285" idx="3"/>
          </p:cNvCxnSpPr>
          <p:nvPr/>
        </p:nvCxnSpPr>
        <p:spPr>
          <a:xfrm rot="10800000" flipH="1">
            <a:off x="2615609" y="1672744"/>
            <a:ext cx="779700" cy="72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7" name="Shape 287"/>
          <p:cNvSpPr/>
          <p:nvPr/>
        </p:nvSpPr>
        <p:spPr>
          <a:xfrm>
            <a:off x="3395330" y="1240465"/>
            <a:ext cx="1601972" cy="85060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Split the data into test and train data</a:t>
            </a:r>
            <a:endParaRPr/>
          </a:p>
        </p:txBody>
      </p:sp>
      <p:cxnSp>
        <p:nvCxnSpPr>
          <p:cNvPr id="288" name="Shape 288"/>
          <p:cNvCxnSpPr>
            <a:stCxn id="287" idx="3"/>
          </p:cNvCxnSpPr>
          <p:nvPr/>
        </p:nvCxnSpPr>
        <p:spPr>
          <a:xfrm>
            <a:off x="4997302" y="1665767"/>
            <a:ext cx="723000" cy="72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9" name="Shape 289"/>
          <p:cNvSpPr/>
          <p:nvPr/>
        </p:nvSpPr>
        <p:spPr>
          <a:xfrm>
            <a:off x="5720316" y="1240465"/>
            <a:ext cx="1516912" cy="87895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Fit ALS model on train data</a:t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7618000" y="6653142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14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928577" y="3600893"/>
            <a:ext cx="1672856" cy="9073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 on the test data using the fitted model</a:t>
            </a:r>
            <a:endParaRPr/>
          </a:p>
        </p:txBody>
      </p:sp>
      <p:cxnSp>
        <p:nvCxnSpPr>
          <p:cNvPr id="292" name="Shape 292"/>
          <p:cNvCxnSpPr>
            <a:stCxn id="291" idx="3"/>
          </p:cNvCxnSpPr>
          <p:nvPr/>
        </p:nvCxnSpPr>
        <p:spPr>
          <a:xfrm>
            <a:off x="2601433" y="4054548"/>
            <a:ext cx="829200" cy="72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3" name="Shape 293"/>
          <p:cNvSpPr/>
          <p:nvPr/>
        </p:nvSpPr>
        <p:spPr>
          <a:xfrm>
            <a:off x="3466216" y="3657601"/>
            <a:ext cx="1601972" cy="85060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RMSE</a:t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438400" y="2573079"/>
            <a:ext cx="4118344" cy="55289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 Process Flow</a:t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20316" y="3657601"/>
            <a:ext cx="1601972" cy="85060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Save Models</a:t>
            </a:r>
            <a:endParaRPr/>
          </a:p>
        </p:txBody>
      </p:sp>
      <p:cxnSp>
        <p:nvCxnSpPr>
          <p:cNvPr id="296" name="Shape 296"/>
          <p:cNvCxnSpPr/>
          <p:nvPr/>
        </p:nvCxnSpPr>
        <p:spPr>
          <a:xfrm>
            <a:off x="5174512" y="4058093"/>
            <a:ext cx="467832" cy="3544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rPr lang="en"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 for next goal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SOCIAL NETWORKS DATA MINING(ON-GOING)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058138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Recommendation based on user’s friend list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Created networks of users connecting to their friends using GraphFrames</a:t>
            </a:r>
            <a:endParaRPr sz="2400" b="0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Using few SQL joins, group by aggregate commands we will be able to come up with intuitive rating estimations based on friend’s reviews</a:t>
            </a: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11" name="Shape 31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SENTIMENT ANALYSIS</a:t>
            </a: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Analyze reviews of restaurants in each state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Calculate sentiment polarizing score using textblob</a:t>
            </a:r>
            <a:endParaRPr sz="2400" b="0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Apply topic modelling using Latent Dirichlet allocation (LDA) for each restaurant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endParaRPr sz="2400" b="0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17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22" name="Shape 322" descr="Image result for sentiment analysis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2725" y="94186"/>
            <a:ext cx="3140149" cy="153082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</p:pic>
      <p:grpSp>
        <p:nvGrpSpPr>
          <p:cNvPr id="323" name="Shape 323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24" name="Shape 3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NEXT STEPS</a:t>
            </a:r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814275" y="1657350"/>
            <a:ext cx="6132600" cy="28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Content-based Filtering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Sentiment Analysis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Build an automation pipeline for data ingestion and cleaning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Build a web application to demonstrate the recommendation system</a:t>
            </a: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18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35" name="Shape 335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36" name="Shape 3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6000" b="1" i="0" u="none" strike="noStrike" cap="non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THANKS!</a:t>
            </a:r>
            <a:endParaRPr sz="6000" b="1" i="0" u="none" strike="noStrike" cap="none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lang="en" sz="2000" b="1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Any questions?</a:t>
            </a:r>
            <a:endParaRPr sz="2000" b="1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48" name="Shape 3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INTRODUCTION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Yelp is a social network for customer reviews and recommendations about local businesses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Businesses register their business listing with yelp and all the users of yelp online community can share their review about the business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yelp search engine returns a list of businesses depending upon user choices and yelp’s recommendation engine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41" name="Shape 141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142" name="Shape 1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RESEARCH SCOPE</a:t>
            </a:r>
            <a:endParaRPr sz="20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814274" y="1744425"/>
            <a:ext cx="6803726" cy="238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"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Recommend restaurants to the user based on user profile and preferences using model based collaborative filtering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"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Perform </a:t>
            </a:r>
            <a:r>
              <a:rPr lang="en" sz="1800"/>
              <a:t>sentiment</a:t>
            </a:r>
            <a:r>
              <a:rPr lang="en"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-analysis on the recommended restaurants reviews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"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Topic modeling on restaurant review to get a high-level overview of what are things people talking about</a:t>
            </a:r>
            <a:endParaRPr sz="1800" b="0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53" name="Shape 153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154" name="Shape 15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MILESTONES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814275" y="1395113"/>
            <a:ext cx="7522481" cy="30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 Streaming in distributed system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 Preprocessing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 Cleaning, handling missing values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Exploratory Data Analysis 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Collaborative and Content-based Filtering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Recommendation based on Social Network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Work on implementing Sentiment Analysis on text reviews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65" name="Shape 165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166" name="Shape 16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TECHNOLOGICAL STACK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Structured streaming of data from S3 bucket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Apache Spark (PySpark) for data cleaning and segregation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GraphFrames for Network Analysis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Spark ML for ALS Matrix Factorization Model</a:t>
            </a: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77" name="Shape 177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178" name="Shape 1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DATA-FLOW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88" name="Shape 188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189" name="Shape 18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866" y="3283979"/>
            <a:ext cx="22401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770" y="1706357"/>
            <a:ext cx="1369829" cy="1027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Shape 195"/>
          <p:cNvCxnSpPr/>
          <p:nvPr/>
        </p:nvCxnSpPr>
        <p:spPr>
          <a:xfrm>
            <a:off x="1546609" y="2284243"/>
            <a:ext cx="609600" cy="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6" name="Shape 196"/>
          <p:cNvCxnSpPr/>
          <p:nvPr/>
        </p:nvCxnSpPr>
        <p:spPr>
          <a:xfrm flipH="1">
            <a:off x="2156340" y="2733729"/>
            <a:ext cx="524400" cy="4584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7" name="Shape 1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6194" y="1798219"/>
            <a:ext cx="1567859" cy="84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 descr="Image result for recommender system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3689" y="3134327"/>
            <a:ext cx="1340970" cy="768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Shape 199"/>
          <p:cNvCxnSpPr/>
          <p:nvPr/>
        </p:nvCxnSpPr>
        <p:spPr>
          <a:xfrm>
            <a:off x="2814084" y="3637596"/>
            <a:ext cx="784405" cy="1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Shape 200"/>
          <p:cNvSpPr/>
          <p:nvPr/>
        </p:nvSpPr>
        <p:spPr>
          <a:xfrm>
            <a:off x="3644577" y="3281313"/>
            <a:ext cx="1297172" cy="7101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 Trained Model</a:t>
            </a:r>
            <a:endParaRPr/>
          </a:p>
        </p:txBody>
      </p:sp>
      <p:cxnSp>
        <p:nvCxnSpPr>
          <p:cNvPr id="201" name="Shape 201"/>
          <p:cNvCxnSpPr/>
          <p:nvPr/>
        </p:nvCxnSpPr>
        <p:spPr>
          <a:xfrm>
            <a:off x="5053865" y="3660820"/>
            <a:ext cx="471377" cy="1211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Shape 202"/>
          <p:cNvCxnSpPr/>
          <p:nvPr/>
        </p:nvCxnSpPr>
        <p:spPr>
          <a:xfrm rot="10800000" flipH="1">
            <a:off x="2666575" y="2255025"/>
            <a:ext cx="2646000" cy="12015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3" name="Shape 203" descr="Image result for sentiment analysi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50505" y="1589567"/>
            <a:ext cx="1389348" cy="138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LOADING LARGE DATA IN SPARK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Loaded the 6 GB data into S3 bucket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Mounted the S3 bucket data to the Spark environment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Streamed the data in a distributed machine</a:t>
            </a: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12" name="Shape 2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PRE-PROCESSING AND EDA</a:t>
            </a: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30101" y="1906772"/>
            <a:ext cx="6634717" cy="186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 Cleaning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Cherry pick the categories to filter restaurants from other  business categories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Select top states with most restaurants and high ratings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Filtering the data state-wise</a:t>
            </a: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23" name="Shape 223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24" name="Shape 2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428" y="1081199"/>
            <a:ext cx="7364818" cy="315764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677551" y="2320150"/>
            <a:ext cx="3325221" cy="170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000" b="0" i="0" u="none" strike="noStrike" cap="none">
                <a:solidFill>
                  <a:srgbClr val="1C405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Filter out the business which are open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513</Words>
  <Application>Microsoft Office PowerPoint</Application>
  <PresentationFormat>On-screen Show (16:9)</PresentationFormat>
  <Paragraphs>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Roboto Condensed Light</vt:lpstr>
      <vt:lpstr>Arvo</vt:lpstr>
      <vt:lpstr>Roboto Condensed</vt:lpstr>
      <vt:lpstr>Arial</vt:lpstr>
      <vt:lpstr>Simple Light</vt:lpstr>
      <vt:lpstr>Salerio template</vt:lpstr>
      <vt:lpstr>Yelp Recommendations and Sentimental Analysis</vt:lpstr>
      <vt:lpstr>INTRODUCTION</vt:lpstr>
      <vt:lpstr>RESEARCH SCOPE</vt:lpstr>
      <vt:lpstr>MILESTONES</vt:lpstr>
      <vt:lpstr>TECHNOLOGICAL STACK</vt:lpstr>
      <vt:lpstr>DATA-FLOW</vt:lpstr>
      <vt:lpstr>LOADING LARGE DATA IN SPARK</vt:lpstr>
      <vt:lpstr>DATA PRE-PROCESSING AND EDA</vt:lpstr>
      <vt:lpstr>Filter out the business which are open</vt:lpstr>
      <vt:lpstr>PowerPoint Presentation</vt:lpstr>
      <vt:lpstr>ALGORITHMS</vt:lpstr>
      <vt:lpstr>RECOMMENDATION MODELS</vt:lpstr>
      <vt:lpstr>ALTERNATING LEAST SQUARES</vt:lpstr>
      <vt:lpstr>PowerPoint Presentation</vt:lpstr>
      <vt:lpstr>Plan for next goal</vt:lpstr>
      <vt:lpstr>SOCIAL NETWORKS DATA MINING(ON-GOING)</vt:lpstr>
      <vt:lpstr>SENTIMENT ANALYSIS</vt:lpstr>
      <vt:lpstr>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Recommendations and Sentimental Analysis</dc:title>
  <cp:lastModifiedBy>Shrikant Mudholkar</cp:lastModifiedBy>
  <cp:revision>1</cp:revision>
  <dcterms:modified xsi:type="dcterms:W3CDTF">2018-04-01T03:03:10Z</dcterms:modified>
</cp:coreProperties>
</file>