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0CCA-FB26-43C9-B81D-899EB8B3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3398B-E7A9-4697-B52A-6B71768B7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453E-6A4F-4F33-82E1-57C6DEA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13C9-95AA-46E5-AE1D-30E994D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724B-11A1-4C84-AFC8-6F269623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81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EBEA-6AF0-413F-8B88-353146F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9DEEC-256A-4A3F-8954-4E5BCBD6A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7BFB-F7F7-42AE-8B00-286B2B22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AD90-11CF-4521-8363-877B73FB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533C-FA5A-4225-989B-7838FD8F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47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37FEA-F7B3-4CE6-A863-DA408016D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286AE-33E7-44F2-9E66-3E4F8DCEE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06D5-33B7-4683-87A2-BB87004A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7756-D44E-4644-AE38-71DAED93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BD71-205A-4125-8624-6F364640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6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ACE-82AE-4E94-8552-63647CF2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A2A7-8C8F-45D8-93E7-55797EE7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8602-6B15-40D6-8849-8D1C777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F51E-0ED2-405C-8884-C05D01ED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ADE-F231-41E8-ACAD-2C1762CF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03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9EAA-6311-4A5B-B8D1-098B2AC1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9957-72E6-4F84-8BC0-B546AA2D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C348-3F0A-41FB-B0AA-6F799E18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8F149-2DB3-4C00-A159-141B236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C2FC-BF40-456D-B6AC-E85D4D6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25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5AE3-AA23-484D-A70E-3A329DA0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7E14-EA3B-47B6-86EF-29140EF56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EE3B-4E58-4517-B0D6-6B1B0FB7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77B0-0C6B-4A81-8DAB-847DD36C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1D3D-6888-4315-9B30-80BE5CA7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D5A1-169F-4D47-90BB-31A7BB79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CFC3-A564-4CAD-854C-073AD0BF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5DAC5-C34C-4EC5-8101-DFABCCB3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4A773-DEC5-4736-8FEC-088CA8FC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70140-D89C-4F05-A3EE-47D4AFF8A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0C151-F45A-4C91-8897-C1F78026E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8ACFB-2C42-41B7-B890-A09134C4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06861-064A-45EB-9E6E-16BD8F6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217-86D8-48EF-BA29-85E7B964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1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B8D8-F7D5-4994-AED8-97EB5892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BA2D6-4C83-490E-869F-CF8F7B98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6E589-BC93-41F7-A4CE-43DD57DE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A2DF8-140E-466A-928F-546CF17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01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1E2CA-BB42-4B52-82D7-654DC34F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FBF72-B5A7-4A85-B7D7-DC99589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2AA35-FCF6-42E1-9860-C065C254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5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6882-688A-4625-829C-F4D68CDA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3B62-99B9-4DE8-A888-AA0EDF54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DB70-FD44-4F1D-B1C7-738E0A39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4441E-6C08-489A-8718-96244666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57F92-2B33-40D8-99A4-5C6BD3FA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257D4-0D05-4C74-9175-00E928DA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61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201F-D4DC-405C-B584-3A6B8C59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C7CB2-FFF4-470B-9FED-D947FEAFA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15242-6AF1-47C1-86E6-A315E1D8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100A1-73DD-4A53-B642-C8321C64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1385-1175-4518-ABE1-84DB42E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E9D5D-C586-4B98-8390-6A9DBF9F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8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F9EE9-A737-4F2E-9036-341C3751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2C45A-A986-4D1E-9EEA-D51B1D3B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81A3-716D-4A05-9FAF-E4136F708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EF29-4F03-4EF2-B214-4EEFA6F7A37E}" type="datetimeFigureOut">
              <a:rPr lang="en-CA" smtClean="0"/>
              <a:t>2020-06-16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506E-44E5-4CFF-A922-C329CDB0F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E7195-6780-4F13-95FE-89564838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9CE7-4BD8-459F-BC64-07B6CD5A4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1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99DB-07A9-4375-9998-6CB599C49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Restaurant Competitive Landscape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D2A29-F0F7-41A8-B85A-625EEBA90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4091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2826-CBA5-4C2F-9ACD-B1E67977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D834-95C9-4F83-82F0-8649AFA9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Background</a:t>
            </a:r>
          </a:p>
          <a:p>
            <a:pPr lvl="1"/>
            <a:r>
              <a:rPr lang="en-CA" dirty="0"/>
              <a:t>The Toronto food scene is vibrant and diverse</a:t>
            </a:r>
          </a:p>
          <a:p>
            <a:pPr lvl="1"/>
            <a:r>
              <a:rPr lang="en-CA" dirty="0"/>
              <a:t>Over 15,000 restaurants</a:t>
            </a:r>
          </a:p>
          <a:p>
            <a:pPr lvl="1"/>
            <a:r>
              <a:rPr lang="en-CA" dirty="0"/>
              <a:t>Employs: 64,000     Wages: ~$3B</a:t>
            </a:r>
          </a:p>
          <a:p>
            <a:r>
              <a:rPr lang="en-CA" dirty="0"/>
              <a:t>Problem</a:t>
            </a:r>
          </a:p>
          <a:p>
            <a:pPr lvl="1"/>
            <a:r>
              <a:rPr lang="en-CA" dirty="0"/>
              <a:t>Covid-19 putting strain on the restaurant market. Many risk folding</a:t>
            </a:r>
          </a:p>
          <a:p>
            <a:pPr lvl="1"/>
            <a:r>
              <a:rPr lang="en-CA" dirty="0"/>
              <a:t>Understanding competitive landscape more important than ever as demand dries up</a:t>
            </a:r>
          </a:p>
          <a:p>
            <a:r>
              <a:rPr lang="en-CA" dirty="0"/>
              <a:t>Interest</a:t>
            </a:r>
          </a:p>
          <a:p>
            <a:pPr lvl="1"/>
            <a:r>
              <a:rPr lang="en-CA" dirty="0"/>
              <a:t>Allow restaurants to better differentiate by gauging market concentration</a:t>
            </a:r>
          </a:p>
          <a:p>
            <a:pPr lvl="1"/>
            <a:r>
              <a:rPr lang="en-CA" dirty="0"/>
              <a:t>Allow municipality to better allocate relief by target troubled groups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772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14C2-A05C-40CE-AEA7-699DFC6B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9F42-FF58-4CB1-B11A-278FA845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Retrieve relevant data on restaurant characteristics </a:t>
            </a:r>
          </a:p>
          <a:p>
            <a:pPr lvl="1"/>
            <a:r>
              <a:rPr lang="en-CA" dirty="0"/>
              <a:t>Address</a:t>
            </a:r>
          </a:p>
          <a:p>
            <a:pPr lvl="1"/>
            <a:r>
              <a:rPr lang="en-CA" dirty="0"/>
              <a:t>Labels (pizza, sushi, patio,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Price point</a:t>
            </a:r>
          </a:p>
          <a:p>
            <a:pPr lvl="1"/>
            <a:r>
              <a:rPr lang="en-CA" dirty="0"/>
              <a:t>Description</a:t>
            </a:r>
          </a:p>
          <a:p>
            <a:r>
              <a:rPr lang="en-CA" dirty="0"/>
              <a:t>Scraped from NOW Toronto (online catalog): </a:t>
            </a:r>
          </a:p>
          <a:p>
            <a:pPr lvl="1"/>
            <a:r>
              <a:rPr lang="en-CA" dirty="0"/>
              <a:t>Address, labels, description</a:t>
            </a:r>
          </a:p>
          <a:p>
            <a:r>
              <a:rPr lang="en-CA" dirty="0"/>
              <a:t>Foursquare: </a:t>
            </a:r>
          </a:p>
          <a:p>
            <a:pPr lvl="1"/>
            <a:r>
              <a:rPr lang="en-CA" dirty="0"/>
              <a:t>Called price points for subset of 300 </a:t>
            </a:r>
            <a:r>
              <a:rPr lang="en-CA" dirty="0" err="1"/>
              <a:t>restaurantsm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44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452B-DAD0-44BB-BB9A-77867FEE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Dummies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5DA-9720-44B3-AD58-6452A7E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of our features are categorical. In order to pass them to our clustering algorithm, we have encoded them as dummies (one hot). </a:t>
            </a:r>
          </a:p>
          <a:p>
            <a:r>
              <a:rPr lang="en-CA" dirty="0"/>
              <a:t>Irrelevant dummies (dummies relevant to &lt;10 restaurants) were dropped to avoid overfitting.</a:t>
            </a:r>
          </a:p>
          <a:p>
            <a:r>
              <a:rPr lang="en-CA" dirty="0"/>
              <a:t>Feature set includes 22 features, ~300 records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446C3-50E6-43DF-9712-A2D55413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60045"/>
            <a:ext cx="8694808" cy="25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8A71-9DFF-42A6-8F7A-B9EF50CE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82B4-F9C8-4A07-B5F4-FFF9702E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en-CA" sz="1800" dirty="0"/>
              <a:t>K-means algorithm was used to cluster restaurants</a:t>
            </a:r>
          </a:p>
          <a:p>
            <a:pPr lvl="1"/>
            <a:r>
              <a:rPr lang="en-CA" sz="1800" dirty="0"/>
              <a:t>Number of clusters = 10</a:t>
            </a:r>
          </a:p>
          <a:p>
            <a:pPr lvl="1"/>
            <a:endParaRPr lang="en-CA" sz="1800" dirty="0"/>
          </a:p>
          <a:p>
            <a:r>
              <a:rPr lang="en-CA" sz="1800" dirty="0"/>
              <a:t>More or less randomly distributed geographically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pPr lvl="1"/>
            <a:endParaRPr lang="en-CA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2709C527-CA9C-4C4E-9D90-4AB9A1AC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3" y="599325"/>
            <a:ext cx="3525628" cy="2741177"/>
          </a:xfrm>
          <a:prstGeom prst="rect">
            <a:avLst/>
          </a:prstGeom>
        </p:spPr>
      </p:pic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1888B53-E4A9-4939-BBE0-B35F68B7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12" y="3674328"/>
            <a:ext cx="4622052" cy="26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6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DB26-82AA-46F5-9343-47657D8D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ED77E-FE02-4CAB-93CF-6087DC029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61529"/>
            <a:ext cx="7112000" cy="2546655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DA3272-6B6E-4BFA-8B36-5E6481DD8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2209476"/>
            <a:ext cx="4396430" cy="29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52CD-27CE-4F14-B271-919E19EB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3063-AC51-4298-A632-020950D3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roughly 10 distinct segments in the Toronto restaurant market</a:t>
            </a:r>
          </a:p>
          <a:p>
            <a:r>
              <a:rPr lang="en-CA" dirty="0"/>
              <a:t>The largest segments seem to be: </a:t>
            </a:r>
          </a:p>
          <a:p>
            <a:pPr lvl="1"/>
            <a:r>
              <a:rPr lang="en-CA" dirty="0"/>
              <a:t>Asian restaurants</a:t>
            </a:r>
          </a:p>
          <a:p>
            <a:pPr lvl="1"/>
            <a:r>
              <a:rPr lang="en-CA" dirty="0"/>
              <a:t>Bars/Pubs</a:t>
            </a:r>
          </a:p>
          <a:p>
            <a:r>
              <a:rPr lang="en-CA" dirty="0"/>
              <a:t>Restaurant clusters seem to be randomly distributed throughout the city (signalling a general diversity). </a:t>
            </a:r>
          </a:p>
        </p:txBody>
      </p:sp>
    </p:spTree>
    <p:extLst>
      <p:ext uri="{BB962C8B-B14F-4D97-AF65-F5344CB8AC3E}">
        <p14:creationId xmlns:p14="http://schemas.microsoft.com/office/powerpoint/2010/main" val="186309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D9F6-17A2-425B-A229-40065A4F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0D4D-8AE1-499A-AC19-22E3B9BF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and better data</a:t>
            </a:r>
          </a:p>
          <a:p>
            <a:pPr lvl="1"/>
            <a:r>
              <a:rPr lang="en-CA" dirty="0"/>
              <a:t>There are many dimensions to any given restaurant which were not captured by our data</a:t>
            </a:r>
          </a:p>
          <a:p>
            <a:pPr lvl="1"/>
            <a:r>
              <a:rPr lang="en-CA" dirty="0"/>
              <a:t>This study only examined 300 of the 15,000 restaurants in Toronto. A larger subset would allow for a more in depth study of geographic concentrations (</a:t>
            </a:r>
            <a:r>
              <a:rPr lang="en-CA" dirty="0" err="1"/>
              <a:t>i.e</a:t>
            </a:r>
            <a:r>
              <a:rPr lang="en-CA" dirty="0"/>
              <a:t> where do certain kinds of restaurants tend to be located). </a:t>
            </a:r>
          </a:p>
        </p:txBody>
      </p:sp>
    </p:spTree>
    <p:extLst>
      <p:ext uri="{BB962C8B-B14F-4D97-AF65-F5344CB8AC3E}">
        <p14:creationId xmlns:p14="http://schemas.microsoft.com/office/powerpoint/2010/main" val="299227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Restaurant Competitive Landscape in Toronto</vt:lpstr>
      <vt:lpstr>Introduction</vt:lpstr>
      <vt:lpstr>Data</vt:lpstr>
      <vt:lpstr>Dummies</vt:lpstr>
      <vt:lpstr>Model</vt:lpstr>
      <vt:lpstr>Clusters</vt:lpstr>
      <vt:lpstr>Conclusion 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Competitive Landscape in Toronto</dc:title>
  <dc:creator>Abtine Monavvari</dc:creator>
  <cp:lastModifiedBy>Abtine Monavvari</cp:lastModifiedBy>
  <cp:revision>1</cp:revision>
  <dcterms:created xsi:type="dcterms:W3CDTF">2020-06-16T22:24:36Z</dcterms:created>
  <dcterms:modified xsi:type="dcterms:W3CDTF">2020-06-16T23:24:02Z</dcterms:modified>
</cp:coreProperties>
</file>