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D68"/>
    <a:srgbClr val="48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6349" autoAdjust="0"/>
  </p:normalViewPr>
  <p:slideViewPr>
    <p:cSldViewPr snapToGrid="0">
      <p:cViewPr varScale="1">
        <p:scale>
          <a:sx n="16" d="100"/>
          <a:sy n="16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1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30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00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0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4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66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8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3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09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33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74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FEEF-02DD-41F3-881A-E0F985596CB2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D09F-AB91-4B5F-921E-A281C15442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3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96980"/>
            <a:ext cx="43891200" cy="55833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623456" y="588781"/>
            <a:ext cx="20823380" cy="3269514"/>
          </a:xfrm>
        </p:spPr>
        <p:txBody>
          <a:bodyPr anchor="t">
            <a:normAutofit/>
          </a:bodyPr>
          <a:lstStyle/>
          <a:p>
            <a:pPr algn="r"/>
            <a:r>
              <a:rPr lang="en-CA" sz="20000" dirty="0" smtClean="0">
                <a:solidFill>
                  <a:schemeClr val="bg1"/>
                </a:solidFill>
              </a:rPr>
              <a:t>THAT’S MY SPOT</a:t>
            </a:r>
            <a:endParaRPr lang="en-CA" sz="20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571526" y="569143"/>
            <a:ext cx="2331889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600" dirty="0" smtClean="0">
                <a:solidFill>
                  <a:schemeClr val="bg1"/>
                </a:solidFill>
                <a:latin typeface="+mj-lt"/>
              </a:rPr>
              <a:t>EXAMINING THE FORMATION OF SPATIAL HABITS IN A NATURALISTIC ENVIRONMENT</a:t>
            </a:r>
            <a:endParaRPr lang="en-CA" sz="8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3082155" y="3537212"/>
            <a:ext cx="17726890" cy="1512509"/>
            <a:chOff x="12084626" y="11868328"/>
            <a:chExt cx="17726890" cy="1512509"/>
          </a:xfrm>
        </p:grpSpPr>
        <p:sp>
          <p:nvSpPr>
            <p:cNvPr id="12" name="TextBox 11"/>
            <p:cNvSpPr txBox="1"/>
            <p:nvPr/>
          </p:nvSpPr>
          <p:spPr>
            <a:xfrm>
              <a:off x="14630398" y="11868328"/>
              <a:ext cx="12635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5400" dirty="0" smtClean="0">
                  <a:solidFill>
                    <a:schemeClr val="bg1"/>
                  </a:solidFill>
                  <a:latin typeface="+mj-lt"/>
                </a:rPr>
                <a:t>Mona J.H. Zhu &amp; Evan F. </a:t>
              </a:r>
              <a:r>
                <a:rPr lang="en-CA" sz="5400" dirty="0" err="1" smtClean="0">
                  <a:solidFill>
                    <a:schemeClr val="bg1"/>
                  </a:solidFill>
                  <a:latin typeface="+mj-lt"/>
                </a:rPr>
                <a:t>Risko</a:t>
              </a:r>
              <a:endParaRPr lang="en-CA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84626" y="12611396"/>
              <a:ext cx="177268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dirty="0" smtClean="0">
                  <a:solidFill>
                    <a:schemeClr val="bg1"/>
                  </a:solidFill>
                  <a:latin typeface="+mj-lt"/>
                </a:rPr>
                <a:t>University of Waterloo, Department of Psychology </a:t>
              </a:r>
              <a:endParaRPr lang="en-CA" sz="4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309382" y="-81245"/>
            <a:ext cx="1252266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5000" b="1" dirty="0" smtClean="0">
                <a:solidFill>
                  <a:schemeClr val="bg1"/>
                </a:solidFill>
              </a:rPr>
              <a:t>!</a:t>
            </a:r>
            <a:endParaRPr lang="en-CA" sz="250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870364" y="4038468"/>
            <a:ext cx="1479665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7182617" y="4038468"/>
            <a:ext cx="1479665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24626" y="6102611"/>
            <a:ext cx="42771274" cy="26355418"/>
            <a:chOff x="624626" y="6102611"/>
            <a:chExt cx="42771274" cy="26355418"/>
          </a:xfrm>
        </p:grpSpPr>
        <p:sp>
          <p:nvSpPr>
            <p:cNvPr id="544" name="Round Diagonal Corner Rectangle 543"/>
            <p:cNvSpPr/>
            <p:nvPr/>
          </p:nvSpPr>
          <p:spPr>
            <a:xfrm>
              <a:off x="35897354" y="24597092"/>
              <a:ext cx="7306904" cy="4671027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24628" y="6260612"/>
              <a:ext cx="13299286" cy="1734711"/>
              <a:chOff x="-901757" y="6130595"/>
              <a:chExt cx="13299286" cy="1734711"/>
            </a:xfrm>
          </p:grpSpPr>
          <p:sp>
            <p:nvSpPr>
              <p:cNvPr id="26" name="Round Single Corner Rectangle 25"/>
              <p:cNvSpPr/>
              <p:nvPr/>
            </p:nvSpPr>
            <p:spPr>
              <a:xfrm>
                <a:off x="10479428" y="6130596"/>
                <a:ext cx="1918101" cy="1734710"/>
              </a:xfrm>
              <a:prstGeom prst="round1Rect">
                <a:avLst>
                  <a:gd name="adj" fmla="val 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Round Single Corner Rectangle 24"/>
              <p:cNvSpPr/>
              <p:nvPr/>
            </p:nvSpPr>
            <p:spPr>
              <a:xfrm rot="10800000">
                <a:off x="-901757" y="6130595"/>
                <a:ext cx="11292664" cy="1734710"/>
              </a:xfrm>
              <a:prstGeom prst="round1Rect">
                <a:avLst>
                  <a:gd name="adj" fmla="val 0"/>
                </a:avLst>
              </a:prstGeom>
              <a:solidFill>
                <a:srgbClr val="ECAD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345099" y="6466247"/>
              <a:ext cx="93252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0" dirty="0" smtClean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en-CA" sz="80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24628" y="14305996"/>
              <a:ext cx="13299286" cy="1734711"/>
              <a:chOff x="-901757" y="6130595"/>
              <a:chExt cx="13299286" cy="1734711"/>
            </a:xfrm>
          </p:grpSpPr>
          <p:sp>
            <p:nvSpPr>
              <p:cNvPr id="34" name="Round Single Corner Rectangle 33"/>
              <p:cNvSpPr/>
              <p:nvPr/>
            </p:nvSpPr>
            <p:spPr>
              <a:xfrm>
                <a:off x="10479428" y="6130596"/>
                <a:ext cx="1918101" cy="1734710"/>
              </a:xfrm>
              <a:prstGeom prst="round1Rect">
                <a:avLst>
                  <a:gd name="adj" fmla="val 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Round Single Corner Rectangle 34"/>
              <p:cNvSpPr/>
              <p:nvPr/>
            </p:nvSpPr>
            <p:spPr>
              <a:xfrm rot="10800000">
                <a:off x="-901757" y="6130595"/>
                <a:ext cx="11292664" cy="1734710"/>
              </a:xfrm>
              <a:prstGeom prst="round1Rect">
                <a:avLst>
                  <a:gd name="adj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345099" y="14591987"/>
              <a:ext cx="9407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0" dirty="0" smtClean="0">
                  <a:solidFill>
                    <a:schemeClr val="bg1"/>
                  </a:solidFill>
                  <a:latin typeface="+mj-lt"/>
                </a:rPr>
                <a:t>METHOD</a:t>
              </a:r>
              <a:endParaRPr lang="en-CA" sz="8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16575043" y="6106899"/>
              <a:ext cx="10913161" cy="920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DISTANCE FROM PREVIOUS SEAT</a:t>
              </a:r>
              <a:endPara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 rot="16200000">
              <a:off x="9191274" y="14960406"/>
              <a:ext cx="10913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Meters</a:t>
              </a:r>
              <a:endParaRPr lang="en-CA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28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916634" y="19165889"/>
              <a:ext cx="3776528" cy="3225738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6000"/>
            </a:p>
          </p:txBody>
        </p:sp>
        <p:sp>
          <p:nvSpPr>
            <p:cNvPr id="289" name="Line 208"/>
            <p:cNvSpPr>
              <a:spLocks noChangeShapeType="1"/>
            </p:cNvSpPr>
            <p:nvPr/>
          </p:nvSpPr>
          <p:spPr bwMode="auto">
            <a:xfrm>
              <a:off x="39533001" y="21165095"/>
              <a:ext cx="799788" cy="0"/>
            </a:xfrm>
            <a:prstGeom prst="line">
              <a:avLst/>
            </a:prstGeom>
            <a:noFill/>
            <a:ln w="39688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6000"/>
            </a:p>
          </p:txBody>
        </p:sp>
        <p:sp>
          <p:nvSpPr>
            <p:cNvPr id="290" name="Freeform 209"/>
            <p:cNvSpPr>
              <a:spLocks/>
            </p:cNvSpPr>
            <p:nvPr/>
          </p:nvSpPr>
          <p:spPr bwMode="auto">
            <a:xfrm>
              <a:off x="39680068" y="20893420"/>
              <a:ext cx="542511" cy="445365"/>
            </a:xfrm>
            <a:custGeom>
              <a:avLst/>
              <a:gdLst>
                <a:gd name="T0" fmla="*/ 228 w 430"/>
                <a:gd name="T1" fmla="*/ 0 h 353"/>
                <a:gd name="T2" fmla="*/ 430 w 430"/>
                <a:gd name="T3" fmla="*/ 353 h 353"/>
                <a:gd name="T4" fmla="*/ 0 w 430"/>
                <a:gd name="T5" fmla="*/ 353 h 353"/>
                <a:gd name="T6" fmla="*/ 228 w 430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" h="353">
                  <a:moveTo>
                    <a:pt x="228" y="0"/>
                  </a:moveTo>
                  <a:lnTo>
                    <a:pt x="430" y="353"/>
                  </a:lnTo>
                  <a:lnTo>
                    <a:pt x="0" y="35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6000"/>
            </a:p>
          </p:txBody>
        </p:sp>
        <p:sp>
          <p:nvSpPr>
            <p:cNvPr id="295" name="Freeform 214"/>
            <p:cNvSpPr>
              <a:spLocks/>
            </p:cNvSpPr>
            <p:nvPr/>
          </p:nvSpPr>
          <p:spPr bwMode="auto">
            <a:xfrm>
              <a:off x="39676024" y="20259351"/>
              <a:ext cx="542511" cy="445365"/>
            </a:xfrm>
            <a:custGeom>
              <a:avLst/>
              <a:gdLst>
                <a:gd name="T0" fmla="*/ 228 w 430"/>
                <a:gd name="T1" fmla="*/ 0 h 353"/>
                <a:gd name="T2" fmla="*/ 430 w 430"/>
                <a:gd name="T3" fmla="*/ 353 h 353"/>
                <a:gd name="T4" fmla="*/ 0 w 430"/>
                <a:gd name="T5" fmla="*/ 353 h 353"/>
                <a:gd name="T6" fmla="*/ 228 w 430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" h="353">
                  <a:moveTo>
                    <a:pt x="228" y="0"/>
                  </a:moveTo>
                  <a:lnTo>
                    <a:pt x="430" y="353"/>
                  </a:lnTo>
                  <a:lnTo>
                    <a:pt x="0" y="35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6000"/>
            </a:p>
          </p:txBody>
        </p:sp>
        <p:sp>
          <p:nvSpPr>
            <p:cNvPr id="296" name="Line 215"/>
            <p:cNvSpPr>
              <a:spLocks noChangeShapeType="1"/>
            </p:cNvSpPr>
            <p:nvPr/>
          </p:nvSpPr>
          <p:spPr bwMode="auto">
            <a:xfrm>
              <a:off x="39533001" y="20539486"/>
              <a:ext cx="799788" cy="0"/>
            </a:xfrm>
            <a:prstGeom prst="line">
              <a:avLst/>
            </a:prstGeom>
            <a:noFill/>
            <a:ln w="39688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6000"/>
            </a:p>
          </p:txBody>
        </p:sp>
        <p:sp>
          <p:nvSpPr>
            <p:cNvPr id="297" name="Rectangle 216"/>
            <p:cNvSpPr>
              <a:spLocks noChangeArrowheads="1"/>
            </p:cNvSpPr>
            <p:nvPr/>
          </p:nvSpPr>
          <p:spPr bwMode="auto">
            <a:xfrm>
              <a:off x="40554275" y="20935995"/>
              <a:ext cx="146945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</a:rPr>
                <a:t>Chosen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98" name="Rectangle 217"/>
            <p:cNvSpPr>
              <a:spLocks noChangeArrowheads="1"/>
            </p:cNvSpPr>
            <p:nvPr/>
          </p:nvSpPr>
          <p:spPr bwMode="auto">
            <a:xfrm>
              <a:off x="40554276" y="20318011"/>
              <a:ext cx="1661345" cy="47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</a:rPr>
                <a:t>Random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99" name="Rectangle 204"/>
            <p:cNvSpPr>
              <a:spLocks noChangeArrowheads="1"/>
            </p:cNvSpPr>
            <p:nvPr/>
          </p:nvSpPr>
          <p:spPr bwMode="auto">
            <a:xfrm>
              <a:off x="39495537" y="19455497"/>
              <a:ext cx="2440545" cy="613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</a:rPr>
                <a:t>Condition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31168071" y="6102611"/>
              <a:ext cx="10913161" cy="920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DISTANCE FROM INITIAL SEAT</a:t>
              </a:r>
              <a:endPara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14" name="TextBox 513"/>
            <p:cNvSpPr txBox="1"/>
            <p:nvPr/>
          </p:nvSpPr>
          <p:spPr>
            <a:xfrm rot="16200000">
              <a:off x="23855793" y="14893978"/>
              <a:ext cx="10913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Meters</a:t>
              </a:r>
              <a:endParaRPr lang="en-CA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16489019" y="23549614"/>
              <a:ext cx="10913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Time (days)</a:t>
              </a:r>
              <a:endParaRPr lang="en-CA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31085588" y="23549614"/>
              <a:ext cx="11078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Time (days)</a:t>
              </a:r>
              <a:endParaRPr lang="en-CA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grpSp>
          <p:nvGrpSpPr>
            <p:cNvPr id="529" name="Group 528"/>
            <p:cNvGrpSpPr/>
            <p:nvPr/>
          </p:nvGrpSpPr>
          <p:grpSpPr>
            <a:xfrm>
              <a:off x="14452325" y="24599194"/>
              <a:ext cx="20916615" cy="1734711"/>
              <a:chOff x="-8500036" y="6130595"/>
              <a:chExt cx="20916615" cy="1734711"/>
            </a:xfrm>
          </p:grpSpPr>
          <p:sp>
            <p:nvSpPr>
              <p:cNvPr id="531" name="Round Single Corner Rectangle 530"/>
              <p:cNvSpPr/>
              <p:nvPr/>
            </p:nvSpPr>
            <p:spPr>
              <a:xfrm>
                <a:off x="10498478" y="6130596"/>
                <a:ext cx="1918101" cy="1734710"/>
              </a:xfrm>
              <a:prstGeom prst="round1Rect">
                <a:avLst>
                  <a:gd name="adj" fmla="val 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2" name="Round Single Corner Rectangle 531"/>
              <p:cNvSpPr/>
              <p:nvPr/>
            </p:nvSpPr>
            <p:spPr>
              <a:xfrm rot="10800000">
                <a:off x="-8500036" y="6130595"/>
                <a:ext cx="18890939" cy="1734710"/>
              </a:xfrm>
              <a:prstGeom prst="round1Rect">
                <a:avLst>
                  <a:gd name="adj" fmla="val 0"/>
                </a:avLst>
              </a:prstGeom>
              <a:solidFill>
                <a:srgbClr val="ECAD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530" name="TextBox 529"/>
            <p:cNvSpPr txBox="1"/>
            <p:nvPr/>
          </p:nvSpPr>
          <p:spPr>
            <a:xfrm>
              <a:off x="15240000" y="24825169"/>
              <a:ext cx="181032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0" dirty="0" smtClean="0">
                  <a:solidFill>
                    <a:schemeClr val="bg1"/>
                  </a:solidFill>
                  <a:latin typeface="+mj-lt"/>
                </a:rPr>
                <a:t>SUMMARY</a:t>
              </a:r>
              <a:endParaRPr lang="en-CA" sz="8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3" name="Round Diagonal Corner Rectangle 532"/>
            <p:cNvSpPr/>
            <p:nvPr/>
          </p:nvSpPr>
          <p:spPr>
            <a:xfrm>
              <a:off x="35897351" y="29427146"/>
              <a:ext cx="7306905" cy="286702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8" name="TextBox 537"/>
            <p:cNvSpPr txBox="1"/>
            <p:nvPr/>
          </p:nvSpPr>
          <p:spPr>
            <a:xfrm>
              <a:off x="35954397" y="29583048"/>
              <a:ext cx="70720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dirty="0" smtClean="0">
                  <a:solidFill>
                    <a:schemeClr val="bg1"/>
                  </a:solidFill>
                  <a:latin typeface="+mj-lt"/>
                </a:rPr>
                <a:t>MONA.ZHU</a:t>
              </a:r>
              <a:r>
                <a:rPr lang="en-CA" sz="3200" dirty="0" smtClean="0">
                  <a:solidFill>
                    <a:schemeClr val="bg1"/>
                  </a:solidFill>
                  <a:latin typeface="+mj-lt"/>
                </a:rPr>
                <a:t>@UWATERLOO.CA</a:t>
              </a:r>
              <a:endParaRPr lang="en-CA" sz="32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545" name="Picture 5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0178" y="30368690"/>
              <a:ext cx="1027968" cy="1703147"/>
            </a:xfrm>
            <a:prstGeom prst="rect">
              <a:avLst/>
            </a:prstGeom>
          </p:spPr>
        </p:pic>
        <p:pic>
          <p:nvPicPr>
            <p:cNvPr id="546" name="Picture 54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45" t="22031" r="11144" b="24925"/>
            <a:stretch/>
          </p:blipFill>
          <p:spPr>
            <a:xfrm>
              <a:off x="37605125" y="30541193"/>
              <a:ext cx="5204509" cy="129597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6503502" y="31274889"/>
              <a:ext cx="7308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 err="1" smtClean="0">
                  <a:solidFill>
                    <a:schemeClr val="bg1"/>
                  </a:solidFill>
                </a:rPr>
                <a:t>CaNB</a:t>
              </a:r>
              <a:r>
                <a:rPr lang="en-CA" sz="1100" dirty="0" smtClean="0">
                  <a:solidFill>
                    <a:schemeClr val="bg1"/>
                  </a:solidFill>
                </a:rPr>
                <a:t/>
              </a:r>
              <a:br>
                <a:rPr lang="en-CA" sz="1100" dirty="0" smtClean="0">
                  <a:solidFill>
                    <a:schemeClr val="bg1"/>
                  </a:solidFill>
                </a:rPr>
              </a:br>
              <a:r>
                <a:rPr lang="en-CA" sz="1100" dirty="0" smtClean="0">
                  <a:solidFill>
                    <a:schemeClr val="bg1"/>
                  </a:solidFill>
                </a:rPr>
                <a:t>Lab</a:t>
              </a:r>
              <a:endParaRPr lang="en-CA" sz="11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4627" y="16416342"/>
              <a:ext cx="1329928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CA" sz="4400" dirty="0" smtClean="0"/>
                <a:t>Students</a:t>
              </a:r>
              <a:r>
                <a:rPr lang="en-CA" sz="4400" dirty="0"/>
                <a:t>’ seating </a:t>
              </a:r>
              <a:r>
                <a:rPr lang="en-CA" sz="4400" dirty="0" smtClean="0"/>
                <a:t>choice in 4 different classes was tracked over a 12-week period</a:t>
              </a:r>
              <a:endParaRPr lang="en-CA" sz="4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452326" y="26794940"/>
              <a:ext cx="20793349" cy="5663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CA" sz="4400" dirty="0" smtClean="0"/>
                <a:t>Individuals’ seating choice </a:t>
              </a:r>
              <a:r>
                <a:rPr lang="en-CA" sz="4400" dirty="0" smtClean="0"/>
                <a:t>reflects </a:t>
              </a:r>
              <a:r>
                <a:rPr lang="en-CA" sz="4400" dirty="0" smtClean="0"/>
                <a:t>a location bias, as evidenced by </a:t>
              </a:r>
              <a:r>
                <a:rPr lang="en-CA" sz="4400" dirty="0" smtClean="0"/>
                <a:t>the </a:t>
              </a:r>
              <a:r>
                <a:rPr lang="en-CA" sz="4400" dirty="0" smtClean="0"/>
                <a:t>overall discrepancy </a:t>
              </a:r>
              <a:r>
                <a:rPr lang="en-CA" sz="4400" dirty="0"/>
                <a:t>between </a:t>
              </a:r>
              <a:r>
                <a:rPr lang="en-CA" sz="4400" dirty="0" smtClean="0"/>
                <a:t>their actual </a:t>
              </a:r>
              <a:r>
                <a:rPr lang="en-CA" sz="4400" dirty="0"/>
                <a:t>chosen seats and </a:t>
              </a:r>
              <a:r>
                <a:rPr lang="en-CA" sz="4400" dirty="0" smtClean="0"/>
                <a:t>simulated </a:t>
              </a:r>
              <a:r>
                <a:rPr lang="en-CA" sz="4400" dirty="0"/>
                <a:t>random seat </a:t>
              </a:r>
              <a:r>
                <a:rPr lang="en-CA" sz="4400" dirty="0" smtClean="0"/>
                <a:t>choice</a:t>
              </a:r>
              <a:endParaRPr lang="en-CA" sz="4400" dirty="0" smtClean="0"/>
            </a:p>
            <a:p>
              <a:pPr marL="571500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CA" sz="4400" dirty="0" smtClean="0"/>
                <a:t>Consistent with the stabilization hypothesis, seating choice </a:t>
              </a:r>
              <a:r>
                <a:rPr lang="en-CA" sz="4400" dirty="0"/>
                <a:t>near the </a:t>
              </a:r>
              <a:r>
                <a:rPr lang="en-CA" sz="4400" dirty="0" smtClean="0"/>
                <a:t>start </a:t>
              </a:r>
              <a:r>
                <a:rPr lang="en-CA" sz="4400" dirty="0"/>
                <a:t>of the 12-week period </a:t>
              </a:r>
              <a:r>
                <a:rPr lang="en-CA" sz="4400" dirty="0" smtClean="0"/>
                <a:t>was </a:t>
              </a:r>
              <a:r>
                <a:rPr lang="en-CA" sz="4400" dirty="0"/>
                <a:t>more varied than those near the </a:t>
              </a:r>
              <a:r>
                <a:rPr lang="en-CA" sz="4400" dirty="0" smtClean="0"/>
                <a:t>end</a:t>
              </a:r>
            </a:p>
            <a:p>
              <a:pPr marL="571500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CA" sz="4400" dirty="0" smtClean="0"/>
                <a:t>In addition, individuals’ order of arrival </a:t>
              </a:r>
              <a:r>
                <a:rPr lang="en-CA" sz="4400" dirty="0"/>
                <a:t>also affected </a:t>
              </a:r>
              <a:r>
                <a:rPr lang="en-CA" sz="4400" dirty="0" smtClean="0"/>
                <a:t>where they chose to sit; </a:t>
              </a:r>
              <a:r>
                <a:rPr lang="en-CA" sz="4400" dirty="0"/>
                <a:t>the later the time of arrival, the further away individuals tended to sit from where they sat in a previous class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123462" y="24793525"/>
              <a:ext cx="6902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CA" sz="4800" dirty="0" smtClean="0">
                  <a:latin typeface="+mj-lt"/>
                </a:rPr>
                <a:t>REFERENCES</a:t>
              </a:r>
              <a:endParaRPr lang="en-CA" sz="4800" dirty="0">
                <a:latin typeface="+mj-lt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24627" y="8614528"/>
              <a:ext cx="13418557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CA" sz="4400" dirty="0">
                  <a:latin typeface="+mj-lt"/>
                  <a:ea typeface="Ebrima" panose="02000000000000000000" pitchFamily="2" charset="0"/>
                  <a:cs typeface="Ebrima" panose="02000000000000000000" pitchFamily="2" charset="0"/>
                </a:rPr>
                <a:t>Previous research suggests that individuals tend to form spatial </a:t>
              </a:r>
              <a:r>
                <a:rPr lang="en-CA" sz="4400" dirty="0" smtClean="0">
                  <a:latin typeface="+mj-lt"/>
                  <a:ea typeface="Ebrima" panose="02000000000000000000" pitchFamily="2" charset="0"/>
                  <a:cs typeface="Ebrima" panose="02000000000000000000" pitchFamily="2" charset="0"/>
                </a:rPr>
                <a:t>habits.</a:t>
              </a:r>
              <a:r>
                <a:rPr lang="en-CA" sz="4400" baseline="30000" dirty="0" smtClean="0">
                  <a:latin typeface="+mj-lt"/>
                  <a:ea typeface="Ebrima" panose="02000000000000000000" pitchFamily="2" charset="0"/>
                  <a:cs typeface="Ebrima" panose="02000000000000000000" pitchFamily="2" charset="0"/>
                </a:rPr>
                <a:t>1</a:t>
              </a:r>
              <a:r>
                <a:rPr lang="en-CA" sz="4400" dirty="0" smtClean="0">
                  <a:latin typeface="+mj-lt"/>
                  <a:ea typeface="Ebrima" panose="02000000000000000000" pitchFamily="2" charset="0"/>
                  <a:cs typeface="Ebrima" panose="02000000000000000000" pitchFamily="2" charset="0"/>
                </a:rPr>
                <a:t> However, it </a:t>
              </a:r>
              <a:r>
                <a:rPr lang="en-CA" sz="4400" dirty="0">
                  <a:latin typeface="+mj-lt"/>
                  <a:ea typeface="Ebrima" panose="02000000000000000000" pitchFamily="2" charset="0"/>
                  <a:cs typeface="Ebrima" panose="02000000000000000000" pitchFamily="2" charset="0"/>
                </a:rPr>
                <a:t>is unclear how spatial habits </a:t>
              </a:r>
              <a:r>
                <a:rPr lang="en-CA" sz="4400" dirty="0" smtClean="0">
                  <a:latin typeface="+mj-lt"/>
                  <a:ea typeface="Ebrima" panose="02000000000000000000" pitchFamily="2" charset="0"/>
                  <a:cs typeface="Ebrima" panose="02000000000000000000" pitchFamily="2" charset="0"/>
                </a:rPr>
                <a:t>develop </a:t>
              </a:r>
              <a:r>
                <a:rPr lang="en-CA" sz="4400" dirty="0">
                  <a:latin typeface="+mj-lt"/>
                  <a:ea typeface="Ebrima" panose="02000000000000000000" pitchFamily="2" charset="0"/>
                  <a:cs typeface="Ebrima" panose="02000000000000000000" pitchFamily="2" charset="0"/>
                </a:rPr>
                <a:t>over time. In the current study, we examine the idea that spatial habit formation may be the result of a stabilization process</a:t>
              </a:r>
              <a:r>
                <a:rPr lang="en-CA" sz="4400" baseline="30000" dirty="0">
                  <a:latin typeface="+mj-lt"/>
                  <a:ea typeface="Ebrima" panose="02000000000000000000" pitchFamily="2" charset="0"/>
                  <a:cs typeface="Ebrima" panose="02000000000000000000" pitchFamily="2" charset="0"/>
                </a:rPr>
                <a:t>2</a:t>
              </a:r>
              <a:r>
                <a:rPr lang="en-CA" sz="4400" dirty="0">
                  <a:latin typeface="+mj-lt"/>
                  <a:ea typeface="Ebrima" panose="02000000000000000000" pitchFamily="2" charset="0"/>
                  <a:cs typeface="Ebrima" panose="02000000000000000000" pitchFamily="2" charset="0"/>
                </a:rPr>
                <a:t> in which individuals’ spatial behaviour becomes increasingly fixed over time.</a:t>
              </a:r>
            </a:p>
          </p:txBody>
        </p:sp>
        <p:cxnSp>
          <p:nvCxnSpPr>
            <p:cNvPr id="147" name="Straight Connector 146"/>
            <p:cNvCxnSpPr>
              <a:stCxn id="88" idx="2"/>
              <a:endCxn id="73" idx="2"/>
            </p:cNvCxnSpPr>
            <p:nvPr/>
          </p:nvCxnSpPr>
          <p:spPr>
            <a:xfrm flipH="1" flipV="1">
              <a:off x="7784642" y="21094676"/>
              <a:ext cx="5126" cy="2032399"/>
            </a:xfrm>
            <a:prstGeom prst="line">
              <a:avLst/>
            </a:prstGeom>
            <a:ln w="76200">
              <a:solidFill>
                <a:schemeClr val="tx2"/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82" idx="0"/>
              <a:endCxn id="73" idx="2"/>
            </p:cNvCxnSpPr>
            <p:nvPr/>
          </p:nvCxnSpPr>
          <p:spPr>
            <a:xfrm flipH="1" flipV="1">
              <a:off x="7784642" y="21094676"/>
              <a:ext cx="904726" cy="752098"/>
            </a:xfrm>
            <a:prstGeom prst="line">
              <a:avLst/>
            </a:prstGeom>
            <a:ln w="76200">
              <a:solidFill>
                <a:schemeClr val="tx2"/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80" idx="0"/>
              <a:endCxn id="73" idx="2"/>
            </p:cNvCxnSpPr>
            <p:nvPr/>
          </p:nvCxnSpPr>
          <p:spPr>
            <a:xfrm flipV="1">
              <a:off x="6890168" y="21094676"/>
              <a:ext cx="894474" cy="752098"/>
            </a:xfrm>
            <a:prstGeom prst="line">
              <a:avLst/>
            </a:prstGeom>
            <a:ln w="76200">
              <a:solidFill>
                <a:schemeClr val="tx2"/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74" idx="2"/>
              <a:endCxn id="73" idx="2"/>
            </p:cNvCxnSpPr>
            <p:nvPr/>
          </p:nvCxnSpPr>
          <p:spPr>
            <a:xfrm flipH="1">
              <a:off x="7784642" y="21094676"/>
              <a:ext cx="899600" cy="0"/>
            </a:xfrm>
            <a:prstGeom prst="line">
              <a:avLst/>
            </a:prstGeom>
            <a:ln w="76200">
              <a:solidFill>
                <a:schemeClr val="tx2"/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67" idx="0"/>
              <a:endCxn id="73" idx="2"/>
            </p:cNvCxnSpPr>
            <p:nvPr/>
          </p:nvCxnSpPr>
          <p:spPr>
            <a:xfrm flipH="1">
              <a:off x="7784642" y="19814375"/>
              <a:ext cx="1799200" cy="1280301"/>
            </a:xfrm>
            <a:prstGeom prst="line">
              <a:avLst/>
            </a:prstGeom>
            <a:ln w="76200">
              <a:solidFill>
                <a:schemeClr val="tx2"/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83" idx="0"/>
              <a:endCxn id="73" idx="2"/>
            </p:cNvCxnSpPr>
            <p:nvPr/>
          </p:nvCxnSpPr>
          <p:spPr>
            <a:xfrm flipH="1" flipV="1">
              <a:off x="7784642" y="21094676"/>
              <a:ext cx="1804326" cy="752098"/>
            </a:xfrm>
            <a:prstGeom prst="line">
              <a:avLst/>
            </a:prstGeom>
            <a:ln w="76200">
              <a:solidFill>
                <a:schemeClr val="tx2"/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78" idx="0"/>
              <a:endCxn id="79" idx="0"/>
            </p:cNvCxnSpPr>
            <p:nvPr/>
          </p:nvCxnSpPr>
          <p:spPr>
            <a:xfrm>
              <a:off x="4346405" y="21846774"/>
              <a:ext cx="899600" cy="0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4" idx="0"/>
              <a:endCxn id="86" idx="2"/>
            </p:cNvCxnSpPr>
            <p:nvPr/>
          </p:nvCxnSpPr>
          <p:spPr>
            <a:xfrm flipH="1" flipV="1">
              <a:off x="5246005" y="23127075"/>
              <a:ext cx="969831" cy="758720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94" idx="0"/>
              <a:endCxn id="85" idx="2"/>
            </p:cNvCxnSpPr>
            <p:nvPr/>
          </p:nvCxnSpPr>
          <p:spPr>
            <a:xfrm flipH="1" flipV="1">
              <a:off x="4346405" y="23127075"/>
              <a:ext cx="1869431" cy="758720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0" idx="2"/>
              <a:endCxn id="85" idx="2"/>
            </p:cNvCxnSpPr>
            <p:nvPr/>
          </p:nvCxnSpPr>
          <p:spPr>
            <a:xfrm flipH="1" flipV="1">
              <a:off x="4346405" y="23127075"/>
              <a:ext cx="894474" cy="2024507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4" idx="2"/>
              <a:endCxn id="100" idx="2"/>
            </p:cNvCxnSpPr>
            <p:nvPr/>
          </p:nvCxnSpPr>
          <p:spPr>
            <a:xfrm>
              <a:off x="3446805" y="23127075"/>
              <a:ext cx="1794074" cy="2024507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86" idx="2"/>
              <a:endCxn id="79" idx="0"/>
            </p:cNvCxnSpPr>
            <p:nvPr/>
          </p:nvCxnSpPr>
          <p:spPr>
            <a:xfrm flipV="1">
              <a:off x="5246005" y="21846774"/>
              <a:ext cx="0" cy="1280301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914399" y="19272003"/>
              <a:ext cx="9883755" cy="6495848"/>
            </a:xfrm>
            <a:prstGeom prst="rect">
              <a:avLst/>
            </a:prstGeom>
            <a:noFill/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7153" y="1981437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86753" y="1981437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91479" y="1981437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91079" y="1981437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35242" y="1981437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34842" y="1981437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34442" y="1981437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134042" y="1981437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6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86753" y="20478820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91479" y="20478820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1079" y="20478820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334842" y="20478820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1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4442" y="20478820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5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134042" y="20478820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997005" y="21846774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96605" y="21846774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7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96205" y="21846774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6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440368" y="21846774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4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39968" y="21846774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239568" y="21846774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3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139168" y="21846774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7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97005" y="22511219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1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96605" y="22511219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3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796205" y="22511219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5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440368" y="22511219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339968" y="22511219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2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239568" y="22511219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139168" y="22511219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86753" y="2388579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91479" y="2388579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91079" y="2388579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66036" y="2388579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4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565236" y="2388579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464836" y="2388579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986753" y="24535726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91479" y="24535726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91079" y="24535726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2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66036" y="24535726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665636" y="24535726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565236" y="24535726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464836" y="24535726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484" name="TextBox 483"/>
            <p:cNvSpPr txBox="1"/>
            <p:nvPr/>
          </p:nvSpPr>
          <p:spPr>
            <a:xfrm rot="16200000">
              <a:off x="-115776" y="22301377"/>
              <a:ext cx="28786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/>
                <a:t>Front of Class</a:t>
              </a:r>
              <a:endParaRPr lang="en-CA" sz="28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665636" y="23885795"/>
              <a:ext cx="899600" cy="61585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>
                <a:solidFill>
                  <a:schemeClr val="tx1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0863657" y="21519503"/>
              <a:ext cx="28786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/>
                <a:t>Distance from Initial Seat</a:t>
              </a:r>
              <a:endParaRPr lang="en-CA" sz="2800" dirty="0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11706782" y="21332644"/>
              <a:ext cx="1192369" cy="0"/>
            </a:xfrm>
            <a:prstGeom prst="line">
              <a:avLst/>
            </a:prstGeom>
            <a:ln w="76200">
              <a:solidFill>
                <a:schemeClr val="tx2"/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0863657" y="23289124"/>
              <a:ext cx="28786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/>
                <a:t>Distance from Previous Seat</a:t>
              </a:r>
              <a:endParaRPr lang="en-CA" sz="2800" dirty="0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11706782" y="23102265"/>
              <a:ext cx="1192369" cy="0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624627" y="26457555"/>
              <a:ext cx="13299285" cy="5663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CA" sz="4400" dirty="0" smtClean="0"/>
                <a:t>Based on spatial coordinates, distance between any given seat and individuals’ </a:t>
              </a:r>
              <a:r>
                <a:rPr lang="en-CA" sz="4400" i="1" dirty="0" smtClean="0"/>
                <a:t>previous</a:t>
              </a:r>
              <a:r>
                <a:rPr lang="en-CA" sz="4400" dirty="0" smtClean="0"/>
                <a:t> seat choice, as well as where they </a:t>
              </a:r>
              <a:r>
                <a:rPr lang="en-CA" sz="4400" i="1" dirty="0" smtClean="0"/>
                <a:t>first</a:t>
              </a:r>
              <a:r>
                <a:rPr lang="en-CA" sz="4400" dirty="0" smtClean="0"/>
                <a:t> sat were calculated</a:t>
              </a:r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CA" sz="4400" dirty="0" smtClean="0"/>
                <a:t>Data only include seating choice made during lectures (from 30 minutes before class starts until class ends); exam days were excluded</a:t>
              </a:r>
              <a:endParaRPr lang="en-CA" sz="4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24626" y="18383347"/>
              <a:ext cx="132992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CA" sz="4400" dirty="0" smtClean="0"/>
                <a:t>CLASSROOM LAYOUT</a:t>
              </a:r>
              <a:endParaRPr lang="en-CA" sz="44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123461" y="25620632"/>
              <a:ext cx="6878817" cy="349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spcAft>
                  <a:spcPts val="600"/>
                </a:spcAft>
                <a:buAutoNum type="arabicPeriod"/>
              </a:pPr>
              <a:r>
                <a:rPr lang="en-CA" sz="2400" dirty="0" smtClean="0"/>
                <a:t>Zhu</a:t>
              </a:r>
              <a:r>
                <a:rPr lang="en-CA" sz="2400" dirty="0"/>
                <a:t>, M. J., &amp; </a:t>
              </a:r>
              <a:r>
                <a:rPr lang="en-CA" sz="2400" dirty="0" err="1"/>
                <a:t>Risko</a:t>
              </a:r>
              <a:r>
                <a:rPr lang="en-CA" sz="2400" dirty="0"/>
                <a:t>, E. F. (2016). Spatial habit competes with effort to determine human spatial organization. </a:t>
              </a:r>
              <a:r>
                <a:rPr lang="en-CA" sz="2400" i="1" dirty="0"/>
                <a:t>The Quarterly Journal of Experimental Psychology</a:t>
              </a:r>
              <a:r>
                <a:rPr lang="en-CA" sz="2400" dirty="0"/>
                <a:t>, </a:t>
              </a:r>
              <a:r>
                <a:rPr lang="en-CA" sz="2400" i="1" dirty="0"/>
                <a:t>69</a:t>
              </a:r>
              <a:r>
                <a:rPr lang="en-CA" sz="2400" dirty="0"/>
                <a:t>(7), 1255-1264</a:t>
              </a:r>
              <a:r>
                <a:rPr lang="en-CA" sz="2400" dirty="0" smtClean="0"/>
                <a:t>.</a:t>
              </a:r>
            </a:p>
            <a:p>
              <a:pPr marL="514350" indent="-514350">
                <a:spcAft>
                  <a:spcPts val="600"/>
                </a:spcAft>
                <a:buFontTx/>
                <a:buAutoNum type="arabicPeriod"/>
              </a:pPr>
              <a:r>
                <a:rPr lang="en-CA" sz="2400" dirty="0"/>
                <a:t>Hammond, K. J., Converse, T. M., &amp; Grass, J. W. (1995). The stabilization of environments. </a:t>
              </a:r>
              <a:r>
                <a:rPr lang="en-CA" sz="2400" i="1" dirty="0"/>
                <a:t>Artificial Intelligence</a:t>
              </a:r>
              <a:r>
                <a:rPr lang="en-CA" sz="2400" dirty="0"/>
                <a:t>, </a:t>
              </a:r>
              <a:r>
                <a:rPr lang="en-CA" sz="2400" i="1" dirty="0"/>
                <a:t>72</a:t>
              </a:r>
              <a:r>
                <a:rPr lang="en-CA" sz="2400" dirty="0"/>
                <a:t>(1), 305-327</a:t>
              </a:r>
              <a:r>
                <a:rPr lang="en-CA" sz="2400" dirty="0" smtClean="0"/>
                <a:t>.</a:t>
              </a:r>
              <a:endParaRPr lang="en-CA" sz="2400" dirty="0"/>
            </a:p>
          </p:txBody>
        </p:sp>
        <p:sp>
          <p:nvSpPr>
            <p:cNvPr id="2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217651" y="6892926"/>
              <a:ext cx="14501815" cy="1736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Freeform 5"/>
            <p:cNvSpPr>
              <a:spLocks/>
            </p:cNvSpPr>
            <p:nvPr/>
          </p:nvSpPr>
          <p:spPr bwMode="auto">
            <a:xfrm>
              <a:off x="16016289" y="14390689"/>
              <a:ext cx="11891965" cy="6223000"/>
            </a:xfrm>
            <a:custGeom>
              <a:avLst/>
              <a:gdLst>
                <a:gd name="T0" fmla="*/ 0 w 410"/>
                <a:gd name="T1" fmla="*/ 0 h 215"/>
                <a:gd name="T2" fmla="*/ 25 w 410"/>
                <a:gd name="T3" fmla="*/ 75 h 215"/>
                <a:gd name="T4" fmla="*/ 35 w 410"/>
                <a:gd name="T5" fmla="*/ 78 h 215"/>
                <a:gd name="T6" fmla="*/ 60 w 410"/>
                <a:gd name="T7" fmla="*/ 77 h 215"/>
                <a:gd name="T8" fmla="*/ 95 w 410"/>
                <a:gd name="T9" fmla="*/ 59 h 215"/>
                <a:gd name="T10" fmla="*/ 105 w 410"/>
                <a:gd name="T11" fmla="*/ 30 h 215"/>
                <a:gd name="T12" fmla="*/ 130 w 410"/>
                <a:gd name="T13" fmla="*/ 74 h 215"/>
                <a:gd name="T14" fmla="*/ 140 w 410"/>
                <a:gd name="T15" fmla="*/ 48 h 215"/>
                <a:gd name="T16" fmla="*/ 165 w 410"/>
                <a:gd name="T17" fmla="*/ 72 h 215"/>
                <a:gd name="T18" fmla="*/ 200 w 410"/>
                <a:gd name="T19" fmla="*/ 82 h 215"/>
                <a:gd name="T20" fmla="*/ 210 w 410"/>
                <a:gd name="T21" fmla="*/ 39 h 215"/>
                <a:gd name="T22" fmla="*/ 235 w 410"/>
                <a:gd name="T23" fmla="*/ 140 h 215"/>
                <a:gd name="T24" fmla="*/ 245 w 410"/>
                <a:gd name="T25" fmla="*/ 215 h 215"/>
                <a:gd name="T26" fmla="*/ 270 w 410"/>
                <a:gd name="T27" fmla="*/ 170 h 215"/>
                <a:gd name="T28" fmla="*/ 280 w 410"/>
                <a:gd name="T29" fmla="*/ 90 h 215"/>
                <a:gd name="T30" fmla="*/ 305 w 410"/>
                <a:gd name="T31" fmla="*/ 129 h 215"/>
                <a:gd name="T32" fmla="*/ 315 w 410"/>
                <a:gd name="T33" fmla="*/ 206 h 215"/>
                <a:gd name="T34" fmla="*/ 340 w 410"/>
                <a:gd name="T35" fmla="*/ 122 h 215"/>
                <a:gd name="T36" fmla="*/ 350 w 410"/>
                <a:gd name="T37" fmla="*/ 169 h 215"/>
                <a:gd name="T38" fmla="*/ 375 w 410"/>
                <a:gd name="T39" fmla="*/ 143 h 215"/>
                <a:gd name="T40" fmla="*/ 385 w 410"/>
                <a:gd name="T41" fmla="*/ 159 h 215"/>
                <a:gd name="T42" fmla="*/ 410 w 410"/>
                <a:gd name="T43" fmla="*/ 12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0" h="215">
                  <a:moveTo>
                    <a:pt x="0" y="0"/>
                  </a:moveTo>
                  <a:lnTo>
                    <a:pt x="25" y="75"/>
                  </a:lnTo>
                  <a:lnTo>
                    <a:pt x="35" y="78"/>
                  </a:lnTo>
                  <a:lnTo>
                    <a:pt x="60" y="77"/>
                  </a:lnTo>
                  <a:lnTo>
                    <a:pt x="95" y="59"/>
                  </a:lnTo>
                  <a:lnTo>
                    <a:pt x="105" y="30"/>
                  </a:lnTo>
                  <a:lnTo>
                    <a:pt x="130" y="74"/>
                  </a:lnTo>
                  <a:lnTo>
                    <a:pt x="140" y="48"/>
                  </a:lnTo>
                  <a:lnTo>
                    <a:pt x="165" y="72"/>
                  </a:lnTo>
                  <a:lnTo>
                    <a:pt x="200" y="82"/>
                  </a:lnTo>
                  <a:lnTo>
                    <a:pt x="210" y="39"/>
                  </a:lnTo>
                  <a:lnTo>
                    <a:pt x="235" y="140"/>
                  </a:lnTo>
                  <a:lnTo>
                    <a:pt x="245" y="215"/>
                  </a:lnTo>
                  <a:lnTo>
                    <a:pt x="270" y="170"/>
                  </a:lnTo>
                  <a:lnTo>
                    <a:pt x="280" y="90"/>
                  </a:lnTo>
                  <a:lnTo>
                    <a:pt x="305" y="129"/>
                  </a:lnTo>
                  <a:lnTo>
                    <a:pt x="315" y="206"/>
                  </a:lnTo>
                  <a:lnTo>
                    <a:pt x="340" y="122"/>
                  </a:lnTo>
                  <a:lnTo>
                    <a:pt x="350" y="169"/>
                  </a:lnTo>
                  <a:lnTo>
                    <a:pt x="375" y="143"/>
                  </a:lnTo>
                  <a:lnTo>
                    <a:pt x="385" y="159"/>
                  </a:lnTo>
                  <a:lnTo>
                    <a:pt x="410" y="121"/>
                  </a:lnTo>
                </a:path>
              </a:pathLst>
            </a:cu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6"/>
            <p:cNvSpPr>
              <a:spLocks/>
            </p:cNvSpPr>
            <p:nvPr/>
          </p:nvSpPr>
          <p:spPr bwMode="auto">
            <a:xfrm>
              <a:off x="16016289" y="9410701"/>
              <a:ext cx="11891965" cy="1563688"/>
            </a:xfrm>
            <a:custGeom>
              <a:avLst/>
              <a:gdLst>
                <a:gd name="T0" fmla="*/ 0 w 410"/>
                <a:gd name="T1" fmla="*/ 0 h 54"/>
                <a:gd name="T2" fmla="*/ 25 w 410"/>
                <a:gd name="T3" fmla="*/ 8 h 54"/>
                <a:gd name="T4" fmla="*/ 35 w 410"/>
                <a:gd name="T5" fmla="*/ 19 h 54"/>
                <a:gd name="T6" fmla="*/ 60 w 410"/>
                <a:gd name="T7" fmla="*/ 13 h 54"/>
                <a:gd name="T8" fmla="*/ 95 w 410"/>
                <a:gd name="T9" fmla="*/ 2 h 54"/>
                <a:gd name="T10" fmla="*/ 105 w 410"/>
                <a:gd name="T11" fmla="*/ 4 h 54"/>
                <a:gd name="T12" fmla="*/ 130 w 410"/>
                <a:gd name="T13" fmla="*/ 1 h 54"/>
                <a:gd name="T14" fmla="*/ 140 w 410"/>
                <a:gd name="T15" fmla="*/ 18 h 54"/>
                <a:gd name="T16" fmla="*/ 165 w 410"/>
                <a:gd name="T17" fmla="*/ 6 h 54"/>
                <a:gd name="T18" fmla="*/ 200 w 410"/>
                <a:gd name="T19" fmla="*/ 39 h 54"/>
                <a:gd name="T20" fmla="*/ 210 w 410"/>
                <a:gd name="T21" fmla="*/ 34 h 54"/>
                <a:gd name="T22" fmla="*/ 235 w 410"/>
                <a:gd name="T23" fmla="*/ 19 h 54"/>
                <a:gd name="T24" fmla="*/ 245 w 410"/>
                <a:gd name="T25" fmla="*/ 23 h 54"/>
                <a:gd name="T26" fmla="*/ 270 w 410"/>
                <a:gd name="T27" fmla="*/ 25 h 54"/>
                <a:gd name="T28" fmla="*/ 280 w 410"/>
                <a:gd name="T29" fmla="*/ 32 h 54"/>
                <a:gd name="T30" fmla="*/ 305 w 410"/>
                <a:gd name="T31" fmla="*/ 33 h 54"/>
                <a:gd name="T32" fmla="*/ 315 w 410"/>
                <a:gd name="T33" fmla="*/ 49 h 54"/>
                <a:gd name="T34" fmla="*/ 340 w 410"/>
                <a:gd name="T35" fmla="*/ 30 h 54"/>
                <a:gd name="T36" fmla="*/ 350 w 410"/>
                <a:gd name="T37" fmla="*/ 22 h 54"/>
                <a:gd name="T38" fmla="*/ 375 w 410"/>
                <a:gd name="T39" fmla="*/ 17 h 54"/>
                <a:gd name="T40" fmla="*/ 385 w 410"/>
                <a:gd name="T41" fmla="*/ 44 h 54"/>
                <a:gd name="T42" fmla="*/ 410 w 410"/>
                <a:gd name="T4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0" h="54">
                  <a:moveTo>
                    <a:pt x="0" y="0"/>
                  </a:moveTo>
                  <a:lnTo>
                    <a:pt x="25" y="8"/>
                  </a:lnTo>
                  <a:lnTo>
                    <a:pt x="35" y="19"/>
                  </a:lnTo>
                  <a:lnTo>
                    <a:pt x="60" y="13"/>
                  </a:lnTo>
                  <a:lnTo>
                    <a:pt x="95" y="2"/>
                  </a:lnTo>
                  <a:lnTo>
                    <a:pt x="105" y="4"/>
                  </a:lnTo>
                  <a:lnTo>
                    <a:pt x="130" y="1"/>
                  </a:lnTo>
                  <a:lnTo>
                    <a:pt x="140" y="18"/>
                  </a:lnTo>
                  <a:lnTo>
                    <a:pt x="165" y="6"/>
                  </a:lnTo>
                  <a:lnTo>
                    <a:pt x="200" y="39"/>
                  </a:lnTo>
                  <a:lnTo>
                    <a:pt x="210" y="34"/>
                  </a:lnTo>
                  <a:lnTo>
                    <a:pt x="235" y="19"/>
                  </a:lnTo>
                  <a:lnTo>
                    <a:pt x="245" y="23"/>
                  </a:lnTo>
                  <a:lnTo>
                    <a:pt x="270" y="25"/>
                  </a:lnTo>
                  <a:lnTo>
                    <a:pt x="280" y="32"/>
                  </a:lnTo>
                  <a:lnTo>
                    <a:pt x="305" y="33"/>
                  </a:lnTo>
                  <a:lnTo>
                    <a:pt x="315" y="49"/>
                  </a:lnTo>
                  <a:lnTo>
                    <a:pt x="340" y="30"/>
                  </a:lnTo>
                  <a:lnTo>
                    <a:pt x="350" y="22"/>
                  </a:lnTo>
                  <a:lnTo>
                    <a:pt x="375" y="17"/>
                  </a:lnTo>
                  <a:lnTo>
                    <a:pt x="385" y="44"/>
                  </a:lnTo>
                  <a:lnTo>
                    <a:pt x="410" y="54"/>
                  </a:lnTo>
                </a:path>
              </a:pathLst>
            </a:cu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4" name="Freeform 7"/>
            <p:cNvSpPr>
              <a:spLocks/>
            </p:cNvSpPr>
            <p:nvPr/>
          </p:nvSpPr>
          <p:spPr bwMode="auto">
            <a:xfrm>
              <a:off x="15784514" y="14100176"/>
              <a:ext cx="463550" cy="406400"/>
            </a:xfrm>
            <a:custGeom>
              <a:avLst/>
              <a:gdLst>
                <a:gd name="T0" fmla="*/ 146 w 292"/>
                <a:gd name="T1" fmla="*/ 0 h 256"/>
                <a:gd name="T2" fmla="*/ 292 w 292"/>
                <a:gd name="T3" fmla="*/ 256 h 256"/>
                <a:gd name="T4" fmla="*/ 0 w 292"/>
                <a:gd name="T5" fmla="*/ 256 h 256"/>
                <a:gd name="T6" fmla="*/ 146 w 29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6">
                  <a:moveTo>
                    <a:pt x="146" y="0"/>
                  </a:moveTo>
                  <a:lnTo>
                    <a:pt x="292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5" name="Freeform 8"/>
            <p:cNvSpPr>
              <a:spLocks/>
            </p:cNvSpPr>
            <p:nvPr/>
          </p:nvSpPr>
          <p:spPr bwMode="auto">
            <a:xfrm>
              <a:off x="15784514" y="9150351"/>
              <a:ext cx="463550" cy="406400"/>
            </a:xfrm>
            <a:custGeom>
              <a:avLst/>
              <a:gdLst>
                <a:gd name="T0" fmla="*/ 146 w 292"/>
                <a:gd name="T1" fmla="*/ 0 h 256"/>
                <a:gd name="T2" fmla="*/ 292 w 292"/>
                <a:gd name="T3" fmla="*/ 256 h 256"/>
                <a:gd name="T4" fmla="*/ 0 w 292"/>
                <a:gd name="T5" fmla="*/ 256 h 256"/>
                <a:gd name="T6" fmla="*/ 146 w 29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6">
                  <a:moveTo>
                    <a:pt x="146" y="0"/>
                  </a:moveTo>
                  <a:lnTo>
                    <a:pt x="292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9"/>
            <p:cNvSpPr>
              <a:spLocks/>
            </p:cNvSpPr>
            <p:nvPr/>
          </p:nvSpPr>
          <p:spPr bwMode="auto">
            <a:xfrm>
              <a:off x="16508414" y="16300452"/>
              <a:ext cx="465138" cy="404813"/>
            </a:xfrm>
            <a:custGeom>
              <a:avLst/>
              <a:gdLst>
                <a:gd name="T0" fmla="*/ 147 w 293"/>
                <a:gd name="T1" fmla="*/ 0 h 255"/>
                <a:gd name="T2" fmla="*/ 293 w 293"/>
                <a:gd name="T3" fmla="*/ 255 h 255"/>
                <a:gd name="T4" fmla="*/ 0 w 293"/>
                <a:gd name="T5" fmla="*/ 255 h 255"/>
                <a:gd name="T6" fmla="*/ 147 w 293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55">
                  <a:moveTo>
                    <a:pt x="147" y="0"/>
                  </a:moveTo>
                  <a:lnTo>
                    <a:pt x="293" y="255"/>
                  </a:lnTo>
                  <a:lnTo>
                    <a:pt x="0" y="25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10"/>
            <p:cNvSpPr>
              <a:spLocks/>
            </p:cNvSpPr>
            <p:nvPr/>
          </p:nvSpPr>
          <p:spPr bwMode="auto">
            <a:xfrm>
              <a:off x="16508414" y="9382126"/>
              <a:ext cx="465138" cy="404813"/>
            </a:xfrm>
            <a:custGeom>
              <a:avLst/>
              <a:gdLst>
                <a:gd name="T0" fmla="*/ 147 w 293"/>
                <a:gd name="T1" fmla="*/ 0 h 255"/>
                <a:gd name="T2" fmla="*/ 293 w 293"/>
                <a:gd name="T3" fmla="*/ 255 h 255"/>
                <a:gd name="T4" fmla="*/ 0 w 293"/>
                <a:gd name="T5" fmla="*/ 255 h 255"/>
                <a:gd name="T6" fmla="*/ 147 w 293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55">
                  <a:moveTo>
                    <a:pt x="147" y="0"/>
                  </a:moveTo>
                  <a:lnTo>
                    <a:pt x="293" y="255"/>
                  </a:lnTo>
                  <a:lnTo>
                    <a:pt x="0" y="25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11"/>
            <p:cNvSpPr>
              <a:spLocks/>
            </p:cNvSpPr>
            <p:nvPr/>
          </p:nvSpPr>
          <p:spPr bwMode="auto">
            <a:xfrm>
              <a:off x="16798926" y="16387764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12"/>
            <p:cNvSpPr>
              <a:spLocks/>
            </p:cNvSpPr>
            <p:nvPr/>
          </p:nvSpPr>
          <p:spPr bwMode="auto">
            <a:xfrm>
              <a:off x="16798926" y="9671051"/>
              <a:ext cx="463550" cy="434975"/>
            </a:xfrm>
            <a:custGeom>
              <a:avLst/>
              <a:gdLst>
                <a:gd name="T0" fmla="*/ 146 w 292"/>
                <a:gd name="T1" fmla="*/ 0 h 274"/>
                <a:gd name="T2" fmla="*/ 292 w 292"/>
                <a:gd name="T3" fmla="*/ 274 h 274"/>
                <a:gd name="T4" fmla="*/ 0 w 292"/>
                <a:gd name="T5" fmla="*/ 274 h 274"/>
                <a:gd name="T6" fmla="*/ 146 w 292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74">
                  <a:moveTo>
                    <a:pt x="146" y="0"/>
                  </a:moveTo>
                  <a:lnTo>
                    <a:pt x="292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13"/>
            <p:cNvSpPr>
              <a:spLocks/>
            </p:cNvSpPr>
            <p:nvPr/>
          </p:nvSpPr>
          <p:spPr bwMode="auto">
            <a:xfrm>
              <a:off x="17524414" y="16329027"/>
              <a:ext cx="463550" cy="434975"/>
            </a:xfrm>
            <a:custGeom>
              <a:avLst/>
              <a:gdLst>
                <a:gd name="T0" fmla="*/ 146 w 292"/>
                <a:gd name="T1" fmla="*/ 0 h 274"/>
                <a:gd name="T2" fmla="*/ 292 w 292"/>
                <a:gd name="T3" fmla="*/ 274 h 274"/>
                <a:gd name="T4" fmla="*/ 0 w 292"/>
                <a:gd name="T5" fmla="*/ 274 h 274"/>
                <a:gd name="T6" fmla="*/ 146 w 292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74">
                  <a:moveTo>
                    <a:pt x="146" y="0"/>
                  </a:moveTo>
                  <a:lnTo>
                    <a:pt x="292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14"/>
            <p:cNvSpPr>
              <a:spLocks/>
            </p:cNvSpPr>
            <p:nvPr/>
          </p:nvSpPr>
          <p:spPr bwMode="auto">
            <a:xfrm>
              <a:off x="17524414" y="9498014"/>
              <a:ext cx="463550" cy="434975"/>
            </a:xfrm>
            <a:custGeom>
              <a:avLst/>
              <a:gdLst>
                <a:gd name="T0" fmla="*/ 146 w 292"/>
                <a:gd name="T1" fmla="*/ 0 h 274"/>
                <a:gd name="T2" fmla="*/ 292 w 292"/>
                <a:gd name="T3" fmla="*/ 274 h 274"/>
                <a:gd name="T4" fmla="*/ 0 w 292"/>
                <a:gd name="T5" fmla="*/ 274 h 274"/>
                <a:gd name="T6" fmla="*/ 146 w 292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74">
                  <a:moveTo>
                    <a:pt x="146" y="0"/>
                  </a:moveTo>
                  <a:lnTo>
                    <a:pt x="292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15"/>
            <p:cNvSpPr>
              <a:spLocks/>
            </p:cNvSpPr>
            <p:nvPr/>
          </p:nvSpPr>
          <p:spPr bwMode="auto">
            <a:xfrm>
              <a:off x="18538827" y="15836902"/>
              <a:ext cx="465138" cy="406400"/>
            </a:xfrm>
            <a:custGeom>
              <a:avLst/>
              <a:gdLst>
                <a:gd name="T0" fmla="*/ 147 w 293"/>
                <a:gd name="T1" fmla="*/ 0 h 256"/>
                <a:gd name="T2" fmla="*/ 293 w 293"/>
                <a:gd name="T3" fmla="*/ 256 h 256"/>
                <a:gd name="T4" fmla="*/ 0 w 293"/>
                <a:gd name="T5" fmla="*/ 256 h 256"/>
                <a:gd name="T6" fmla="*/ 147 w 293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56">
                  <a:moveTo>
                    <a:pt x="147" y="0"/>
                  </a:moveTo>
                  <a:lnTo>
                    <a:pt x="293" y="256"/>
                  </a:lnTo>
                  <a:lnTo>
                    <a:pt x="0" y="2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16"/>
            <p:cNvSpPr>
              <a:spLocks/>
            </p:cNvSpPr>
            <p:nvPr/>
          </p:nvSpPr>
          <p:spPr bwMode="auto">
            <a:xfrm>
              <a:off x="18538827" y="9209089"/>
              <a:ext cx="465138" cy="404813"/>
            </a:xfrm>
            <a:custGeom>
              <a:avLst/>
              <a:gdLst>
                <a:gd name="T0" fmla="*/ 147 w 293"/>
                <a:gd name="T1" fmla="*/ 0 h 255"/>
                <a:gd name="T2" fmla="*/ 293 w 293"/>
                <a:gd name="T3" fmla="*/ 255 h 255"/>
                <a:gd name="T4" fmla="*/ 0 w 293"/>
                <a:gd name="T5" fmla="*/ 255 h 255"/>
                <a:gd name="T6" fmla="*/ 147 w 293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55">
                  <a:moveTo>
                    <a:pt x="147" y="0"/>
                  </a:moveTo>
                  <a:lnTo>
                    <a:pt x="293" y="255"/>
                  </a:lnTo>
                  <a:lnTo>
                    <a:pt x="0" y="25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Freeform 17"/>
            <p:cNvSpPr>
              <a:spLocks/>
            </p:cNvSpPr>
            <p:nvPr/>
          </p:nvSpPr>
          <p:spPr bwMode="auto">
            <a:xfrm>
              <a:off x="18829339" y="14968539"/>
              <a:ext cx="463550" cy="406400"/>
            </a:xfrm>
            <a:custGeom>
              <a:avLst/>
              <a:gdLst>
                <a:gd name="T0" fmla="*/ 146 w 292"/>
                <a:gd name="T1" fmla="*/ 0 h 256"/>
                <a:gd name="T2" fmla="*/ 292 w 292"/>
                <a:gd name="T3" fmla="*/ 256 h 256"/>
                <a:gd name="T4" fmla="*/ 0 w 292"/>
                <a:gd name="T5" fmla="*/ 256 h 256"/>
                <a:gd name="T6" fmla="*/ 146 w 29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6">
                  <a:moveTo>
                    <a:pt x="146" y="0"/>
                  </a:moveTo>
                  <a:lnTo>
                    <a:pt x="292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Freeform 18"/>
            <p:cNvSpPr>
              <a:spLocks/>
            </p:cNvSpPr>
            <p:nvPr/>
          </p:nvSpPr>
          <p:spPr bwMode="auto">
            <a:xfrm>
              <a:off x="18829339" y="9237664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19"/>
            <p:cNvSpPr>
              <a:spLocks/>
            </p:cNvSpPr>
            <p:nvPr/>
          </p:nvSpPr>
          <p:spPr bwMode="auto">
            <a:xfrm>
              <a:off x="19554827" y="16271877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19554827" y="9178926"/>
              <a:ext cx="463550" cy="406400"/>
            </a:xfrm>
            <a:custGeom>
              <a:avLst/>
              <a:gdLst>
                <a:gd name="T0" fmla="*/ 146 w 292"/>
                <a:gd name="T1" fmla="*/ 0 h 256"/>
                <a:gd name="T2" fmla="*/ 292 w 292"/>
                <a:gd name="T3" fmla="*/ 256 h 256"/>
                <a:gd name="T4" fmla="*/ 0 w 292"/>
                <a:gd name="T5" fmla="*/ 256 h 256"/>
                <a:gd name="T6" fmla="*/ 146 w 29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6">
                  <a:moveTo>
                    <a:pt x="146" y="0"/>
                  </a:moveTo>
                  <a:lnTo>
                    <a:pt x="292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19845339" y="15490826"/>
              <a:ext cx="463550" cy="433388"/>
            </a:xfrm>
            <a:custGeom>
              <a:avLst/>
              <a:gdLst>
                <a:gd name="T0" fmla="*/ 146 w 292"/>
                <a:gd name="T1" fmla="*/ 0 h 273"/>
                <a:gd name="T2" fmla="*/ 292 w 292"/>
                <a:gd name="T3" fmla="*/ 273 h 273"/>
                <a:gd name="T4" fmla="*/ 0 w 292"/>
                <a:gd name="T5" fmla="*/ 273 h 273"/>
                <a:gd name="T6" fmla="*/ 146 w 292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73">
                  <a:moveTo>
                    <a:pt x="146" y="0"/>
                  </a:moveTo>
                  <a:lnTo>
                    <a:pt x="292" y="273"/>
                  </a:lnTo>
                  <a:lnTo>
                    <a:pt x="0" y="27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19845339" y="9642476"/>
              <a:ext cx="463550" cy="434975"/>
            </a:xfrm>
            <a:custGeom>
              <a:avLst/>
              <a:gdLst>
                <a:gd name="T0" fmla="*/ 146 w 292"/>
                <a:gd name="T1" fmla="*/ 0 h 274"/>
                <a:gd name="T2" fmla="*/ 292 w 292"/>
                <a:gd name="T3" fmla="*/ 274 h 274"/>
                <a:gd name="T4" fmla="*/ 0 w 292"/>
                <a:gd name="T5" fmla="*/ 274 h 274"/>
                <a:gd name="T6" fmla="*/ 146 w 292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74">
                  <a:moveTo>
                    <a:pt x="146" y="0"/>
                  </a:moveTo>
                  <a:lnTo>
                    <a:pt x="292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20569240" y="16184564"/>
              <a:ext cx="465138" cy="434975"/>
            </a:xfrm>
            <a:custGeom>
              <a:avLst/>
              <a:gdLst>
                <a:gd name="T0" fmla="*/ 146 w 293"/>
                <a:gd name="T1" fmla="*/ 0 h 274"/>
                <a:gd name="T2" fmla="*/ 293 w 293"/>
                <a:gd name="T3" fmla="*/ 274 h 274"/>
                <a:gd name="T4" fmla="*/ 0 w 293"/>
                <a:gd name="T5" fmla="*/ 274 h 274"/>
                <a:gd name="T6" fmla="*/ 146 w 293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74">
                  <a:moveTo>
                    <a:pt x="146" y="0"/>
                  </a:moveTo>
                  <a:lnTo>
                    <a:pt x="293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20569240" y="9294814"/>
              <a:ext cx="465138" cy="406400"/>
            </a:xfrm>
            <a:custGeom>
              <a:avLst/>
              <a:gdLst>
                <a:gd name="T0" fmla="*/ 146 w 293"/>
                <a:gd name="T1" fmla="*/ 0 h 256"/>
                <a:gd name="T2" fmla="*/ 293 w 293"/>
                <a:gd name="T3" fmla="*/ 256 h 256"/>
                <a:gd name="T4" fmla="*/ 0 w 293"/>
                <a:gd name="T5" fmla="*/ 256 h 256"/>
                <a:gd name="T6" fmla="*/ 146 w 293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56">
                  <a:moveTo>
                    <a:pt x="146" y="0"/>
                  </a:moveTo>
                  <a:lnTo>
                    <a:pt x="293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1585240" y="16503652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21585240" y="10279064"/>
              <a:ext cx="463550" cy="406400"/>
            </a:xfrm>
            <a:custGeom>
              <a:avLst/>
              <a:gdLst>
                <a:gd name="T0" fmla="*/ 146 w 292"/>
                <a:gd name="T1" fmla="*/ 0 h 256"/>
                <a:gd name="T2" fmla="*/ 292 w 292"/>
                <a:gd name="T3" fmla="*/ 256 h 256"/>
                <a:gd name="T4" fmla="*/ 0 w 292"/>
                <a:gd name="T5" fmla="*/ 256 h 256"/>
                <a:gd name="T6" fmla="*/ 146 w 29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6">
                  <a:moveTo>
                    <a:pt x="146" y="0"/>
                  </a:moveTo>
                  <a:lnTo>
                    <a:pt x="292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21875752" y="15259051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21875752" y="10134601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22599652" y="18181639"/>
              <a:ext cx="493713" cy="406400"/>
            </a:xfrm>
            <a:custGeom>
              <a:avLst/>
              <a:gdLst>
                <a:gd name="T0" fmla="*/ 146 w 311"/>
                <a:gd name="T1" fmla="*/ 0 h 256"/>
                <a:gd name="T2" fmla="*/ 311 w 311"/>
                <a:gd name="T3" fmla="*/ 256 h 256"/>
                <a:gd name="T4" fmla="*/ 0 w 311"/>
                <a:gd name="T5" fmla="*/ 256 h 256"/>
                <a:gd name="T6" fmla="*/ 146 w 31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6">
                  <a:moveTo>
                    <a:pt x="146" y="0"/>
                  </a:moveTo>
                  <a:lnTo>
                    <a:pt x="311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22599652" y="9701214"/>
              <a:ext cx="493713" cy="404813"/>
            </a:xfrm>
            <a:custGeom>
              <a:avLst/>
              <a:gdLst>
                <a:gd name="T0" fmla="*/ 146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6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6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Freeform 31"/>
            <p:cNvSpPr>
              <a:spLocks/>
            </p:cNvSpPr>
            <p:nvPr/>
          </p:nvSpPr>
          <p:spPr bwMode="auto">
            <a:xfrm>
              <a:off x="22890165" y="20324764"/>
              <a:ext cx="493713" cy="404813"/>
            </a:xfrm>
            <a:custGeom>
              <a:avLst/>
              <a:gdLst>
                <a:gd name="T0" fmla="*/ 146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6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6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>
              <a:off x="22890165" y="9817101"/>
              <a:ext cx="493713" cy="404813"/>
            </a:xfrm>
            <a:custGeom>
              <a:avLst/>
              <a:gdLst>
                <a:gd name="T0" fmla="*/ 146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6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6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>
              <a:off x="23615653" y="19021427"/>
              <a:ext cx="492125" cy="404813"/>
            </a:xfrm>
            <a:custGeom>
              <a:avLst/>
              <a:gdLst>
                <a:gd name="T0" fmla="*/ 146 w 310"/>
                <a:gd name="T1" fmla="*/ 0 h 255"/>
                <a:gd name="T2" fmla="*/ 310 w 310"/>
                <a:gd name="T3" fmla="*/ 255 h 255"/>
                <a:gd name="T4" fmla="*/ 0 w 310"/>
                <a:gd name="T5" fmla="*/ 255 h 255"/>
                <a:gd name="T6" fmla="*/ 146 w 310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55">
                  <a:moveTo>
                    <a:pt x="146" y="0"/>
                  </a:moveTo>
                  <a:lnTo>
                    <a:pt x="310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>
              <a:off x="23615653" y="9845676"/>
              <a:ext cx="492125" cy="433388"/>
            </a:xfrm>
            <a:custGeom>
              <a:avLst/>
              <a:gdLst>
                <a:gd name="T0" fmla="*/ 146 w 310"/>
                <a:gd name="T1" fmla="*/ 0 h 273"/>
                <a:gd name="T2" fmla="*/ 310 w 310"/>
                <a:gd name="T3" fmla="*/ 273 h 273"/>
                <a:gd name="T4" fmla="*/ 0 w 310"/>
                <a:gd name="T5" fmla="*/ 273 h 273"/>
                <a:gd name="T6" fmla="*/ 146 w 310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73">
                  <a:moveTo>
                    <a:pt x="146" y="0"/>
                  </a:moveTo>
                  <a:lnTo>
                    <a:pt x="310" y="273"/>
                  </a:lnTo>
                  <a:lnTo>
                    <a:pt x="0" y="27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" name="Freeform 35"/>
            <p:cNvSpPr>
              <a:spLocks/>
            </p:cNvSpPr>
            <p:nvPr/>
          </p:nvSpPr>
          <p:spPr bwMode="auto">
            <a:xfrm>
              <a:off x="23904578" y="16705264"/>
              <a:ext cx="493713" cy="434975"/>
            </a:xfrm>
            <a:custGeom>
              <a:avLst/>
              <a:gdLst>
                <a:gd name="T0" fmla="*/ 147 w 311"/>
                <a:gd name="T1" fmla="*/ 0 h 274"/>
                <a:gd name="T2" fmla="*/ 311 w 311"/>
                <a:gd name="T3" fmla="*/ 274 h 274"/>
                <a:gd name="T4" fmla="*/ 0 w 311"/>
                <a:gd name="T5" fmla="*/ 274 h 274"/>
                <a:gd name="T6" fmla="*/ 147 w 311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74">
                  <a:moveTo>
                    <a:pt x="147" y="0"/>
                  </a:moveTo>
                  <a:lnTo>
                    <a:pt x="311" y="274"/>
                  </a:lnTo>
                  <a:lnTo>
                    <a:pt x="0" y="274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23904578" y="10048876"/>
              <a:ext cx="493713" cy="433388"/>
            </a:xfrm>
            <a:custGeom>
              <a:avLst/>
              <a:gdLst>
                <a:gd name="T0" fmla="*/ 147 w 311"/>
                <a:gd name="T1" fmla="*/ 0 h 273"/>
                <a:gd name="T2" fmla="*/ 311 w 311"/>
                <a:gd name="T3" fmla="*/ 273 h 273"/>
                <a:gd name="T4" fmla="*/ 0 w 311"/>
                <a:gd name="T5" fmla="*/ 273 h 273"/>
                <a:gd name="T6" fmla="*/ 147 w 311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73">
                  <a:moveTo>
                    <a:pt x="147" y="0"/>
                  </a:moveTo>
                  <a:lnTo>
                    <a:pt x="311" y="273"/>
                  </a:lnTo>
                  <a:lnTo>
                    <a:pt x="0" y="27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>
              <a:off x="24630065" y="17833977"/>
              <a:ext cx="493713" cy="406400"/>
            </a:xfrm>
            <a:custGeom>
              <a:avLst/>
              <a:gdLst>
                <a:gd name="T0" fmla="*/ 146 w 311"/>
                <a:gd name="T1" fmla="*/ 0 h 256"/>
                <a:gd name="T2" fmla="*/ 311 w 311"/>
                <a:gd name="T3" fmla="*/ 256 h 256"/>
                <a:gd name="T4" fmla="*/ 0 w 311"/>
                <a:gd name="T5" fmla="*/ 256 h 256"/>
                <a:gd name="T6" fmla="*/ 146 w 31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6">
                  <a:moveTo>
                    <a:pt x="146" y="0"/>
                  </a:moveTo>
                  <a:lnTo>
                    <a:pt x="311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Freeform 38"/>
            <p:cNvSpPr>
              <a:spLocks/>
            </p:cNvSpPr>
            <p:nvPr/>
          </p:nvSpPr>
          <p:spPr bwMode="auto">
            <a:xfrm>
              <a:off x="24630065" y="10077451"/>
              <a:ext cx="493713" cy="433388"/>
            </a:xfrm>
            <a:custGeom>
              <a:avLst/>
              <a:gdLst>
                <a:gd name="T0" fmla="*/ 146 w 311"/>
                <a:gd name="T1" fmla="*/ 0 h 273"/>
                <a:gd name="T2" fmla="*/ 311 w 311"/>
                <a:gd name="T3" fmla="*/ 273 h 273"/>
                <a:gd name="T4" fmla="*/ 0 w 311"/>
                <a:gd name="T5" fmla="*/ 273 h 273"/>
                <a:gd name="T6" fmla="*/ 146 w 311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73">
                  <a:moveTo>
                    <a:pt x="146" y="0"/>
                  </a:moveTo>
                  <a:lnTo>
                    <a:pt x="311" y="273"/>
                  </a:lnTo>
                  <a:lnTo>
                    <a:pt x="0" y="27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5" name="Freeform 39"/>
            <p:cNvSpPr>
              <a:spLocks/>
            </p:cNvSpPr>
            <p:nvPr/>
          </p:nvSpPr>
          <p:spPr bwMode="auto">
            <a:xfrm>
              <a:off x="24920578" y="20064414"/>
              <a:ext cx="493713" cy="433388"/>
            </a:xfrm>
            <a:custGeom>
              <a:avLst/>
              <a:gdLst>
                <a:gd name="T0" fmla="*/ 146 w 311"/>
                <a:gd name="T1" fmla="*/ 0 h 273"/>
                <a:gd name="T2" fmla="*/ 311 w 311"/>
                <a:gd name="T3" fmla="*/ 273 h 273"/>
                <a:gd name="T4" fmla="*/ 0 w 311"/>
                <a:gd name="T5" fmla="*/ 273 h 273"/>
                <a:gd name="T6" fmla="*/ 146 w 311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73">
                  <a:moveTo>
                    <a:pt x="146" y="0"/>
                  </a:moveTo>
                  <a:lnTo>
                    <a:pt x="311" y="273"/>
                  </a:lnTo>
                  <a:lnTo>
                    <a:pt x="0" y="27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6" name="Freeform 40"/>
            <p:cNvSpPr>
              <a:spLocks/>
            </p:cNvSpPr>
            <p:nvPr/>
          </p:nvSpPr>
          <p:spPr bwMode="auto">
            <a:xfrm>
              <a:off x="24920578" y="10569576"/>
              <a:ext cx="493713" cy="404813"/>
            </a:xfrm>
            <a:custGeom>
              <a:avLst/>
              <a:gdLst>
                <a:gd name="T0" fmla="*/ 146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6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6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7" name="Freeform 41"/>
            <p:cNvSpPr>
              <a:spLocks/>
            </p:cNvSpPr>
            <p:nvPr/>
          </p:nvSpPr>
          <p:spPr bwMode="auto">
            <a:xfrm>
              <a:off x="25646065" y="17632364"/>
              <a:ext cx="492125" cy="433388"/>
            </a:xfrm>
            <a:custGeom>
              <a:avLst/>
              <a:gdLst>
                <a:gd name="T0" fmla="*/ 146 w 310"/>
                <a:gd name="T1" fmla="*/ 0 h 273"/>
                <a:gd name="T2" fmla="*/ 310 w 310"/>
                <a:gd name="T3" fmla="*/ 273 h 273"/>
                <a:gd name="T4" fmla="*/ 0 w 310"/>
                <a:gd name="T5" fmla="*/ 273 h 273"/>
                <a:gd name="T6" fmla="*/ 146 w 310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73">
                  <a:moveTo>
                    <a:pt x="146" y="0"/>
                  </a:moveTo>
                  <a:lnTo>
                    <a:pt x="310" y="273"/>
                  </a:lnTo>
                  <a:lnTo>
                    <a:pt x="0" y="27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8" name="Freeform 42"/>
            <p:cNvSpPr>
              <a:spLocks/>
            </p:cNvSpPr>
            <p:nvPr/>
          </p:nvSpPr>
          <p:spPr bwMode="auto">
            <a:xfrm>
              <a:off x="25646065" y="10018714"/>
              <a:ext cx="492125" cy="406400"/>
            </a:xfrm>
            <a:custGeom>
              <a:avLst/>
              <a:gdLst>
                <a:gd name="T0" fmla="*/ 146 w 310"/>
                <a:gd name="T1" fmla="*/ 0 h 256"/>
                <a:gd name="T2" fmla="*/ 310 w 310"/>
                <a:gd name="T3" fmla="*/ 256 h 256"/>
                <a:gd name="T4" fmla="*/ 0 w 310"/>
                <a:gd name="T5" fmla="*/ 256 h 256"/>
                <a:gd name="T6" fmla="*/ 146 w 310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56">
                  <a:moveTo>
                    <a:pt x="146" y="0"/>
                  </a:moveTo>
                  <a:lnTo>
                    <a:pt x="310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9" name="Freeform 43"/>
            <p:cNvSpPr>
              <a:spLocks/>
            </p:cNvSpPr>
            <p:nvPr/>
          </p:nvSpPr>
          <p:spPr bwMode="auto">
            <a:xfrm>
              <a:off x="25934991" y="18992852"/>
              <a:ext cx="493713" cy="404813"/>
            </a:xfrm>
            <a:custGeom>
              <a:avLst/>
              <a:gdLst>
                <a:gd name="T0" fmla="*/ 147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7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7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0" name="Freeform 44"/>
            <p:cNvSpPr>
              <a:spLocks/>
            </p:cNvSpPr>
            <p:nvPr/>
          </p:nvSpPr>
          <p:spPr bwMode="auto">
            <a:xfrm>
              <a:off x="25934991" y="9786939"/>
              <a:ext cx="493713" cy="406400"/>
            </a:xfrm>
            <a:custGeom>
              <a:avLst/>
              <a:gdLst>
                <a:gd name="T0" fmla="*/ 147 w 311"/>
                <a:gd name="T1" fmla="*/ 0 h 256"/>
                <a:gd name="T2" fmla="*/ 311 w 311"/>
                <a:gd name="T3" fmla="*/ 256 h 256"/>
                <a:gd name="T4" fmla="*/ 0 w 311"/>
                <a:gd name="T5" fmla="*/ 256 h 256"/>
                <a:gd name="T6" fmla="*/ 147 w 31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6">
                  <a:moveTo>
                    <a:pt x="147" y="0"/>
                  </a:moveTo>
                  <a:lnTo>
                    <a:pt x="311" y="256"/>
                  </a:lnTo>
                  <a:lnTo>
                    <a:pt x="0" y="2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1" name="Freeform 45"/>
            <p:cNvSpPr>
              <a:spLocks/>
            </p:cNvSpPr>
            <p:nvPr/>
          </p:nvSpPr>
          <p:spPr bwMode="auto">
            <a:xfrm>
              <a:off x="26660478" y="18268952"/>
              <a:ext cx="493713" cy="404813"/>
            </a:xfrm>
            <a:custGeom>
              <a:avLst/>
              <a:gdLst>
                <a:gd name="T0" fmla="*/ 146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6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6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2" name="Freeform 46"/>
            <p:cNvSpPr>
              <a:spLocks/>
            </p:cNvSpPr>
            <p:nvPr/>
          </p:nvSpPr>
          <p:spPr bwMode="auto">
            <a:xfrm>
              <a:off x="26660478" y="9642476"/>
              <a:ext cx="493713" cy="406400"/>
            </a:xfrm>
            <a:custGeom>
              <a:avLst/>
              <a:gdLst>
                <a:gd name="T0" fmla="*/ 146 w 311"/>
                <a:gd name="T1" fmla="*/ 0 h 256"/>
                <a:gd name="T2" fmla="*/ 311 w 311"/>
                <a:gd name="T3" fmla="*/ 256 h 256"/>
                <a:gd name="T4" fmla="*/ 0 w 311"/>
                <a:gd name="T5" fmla="*/ 256 h 256"/>
                <a:gd name="T6" fmla="*/ 146 w 31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6">
                  <a:moveTo>
                    <a:pt x="146" y="0"/>
                  </a:moveTo>
                  <a:lnTo>
                    <a:pt x="311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7" name="Freeform 47"/>
            <p:cNvSpPr>
              <a:spLocks/>
            </p:cNvSpPr>
            <p:nvPr/>
          </p:nvSpPr>
          <p:spPr bwMode="auto">
            <a:xfrm>
              <a:off x="26950991" y="18703927"/>
              <a:ext cx="493713" cy="404813"/>
            </a:xfrm>
            <a:custGeom>
              <a:avLst/>
              <a:gdLst>
                <a:gd name="T0" fmla="*/ 146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6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6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4" name="Freeform 48"/>
            <p:cNvSpPr>
              <a:spLocks/>
            </p:cNvSpPr>
            <p:nvPr/>
          </p:nvSpPr>
          <p:spPr bwMode="auto">
            <a:xfrm>
              <a:off x="26950991" y="10394951"/>
              <a:ext cx="493713" cy="406400"/>
            </a:xfrm>
            <a:custGeom>
              <a:avLst/>
              <a:gdLst>
                <a:gd name="T0" fmla="*/ 146 w 311"/>
                <a:gd name="T1" fmla="*/ 0 h 256"/>
                <a:gd name="T2" fmla="*/ 311 w 311"/>
                <a:gd name="T3" fmla="*/ 256 h 256"/>
                <a:gd name="T4" fmla="*/ 0 w 311"/>
                <a:gd name="T5" fmla="*/ 256 h 256"/>
                <a:gd name="T6" fmla="*/ 146 w 31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6">
                  <a:moveTo>
                    <a:pt x="146" y="0"/>
                  </a:moveTo>
                  <a:lnTo>
                    <a:pt x="311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5" name="Freeform 49"/>
            <p:cNvSpPr>
              <a:spLocks/>
            </p:cNvSpPr>
            <p:nvPr/>
          </p:nvSpPr>
          <p:spPr bwMode="auto">
            <a:xfrm>
              <a:off x="27676478" y="17603789"/>
              <a:ext cx="492125" cy="433388"/>
            </a:xfrm>
            <a:custGeom>
              <a:avLst/>
              <a:gdLst>
                <a:gd name="T0" fmla="*/ 146 w 310"/>
                <a:gd name="T1" fmla="*/ 0 h 273"/>
                <a:gd name="T2" fmla="*/ 310 w 310"/>
                <a:gd name="T3" fmla="*/ 273 h 273"/>
                <a:gd name="T4" fmla="*/ 0 w 310"/>
                <a:gd name="T5" fmla="*/ 273 h 273"/>
                <a:gd name="T6" fmla="*/ 146 w 310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73">
                  <a:moveTo>
                    <a:pt x="146" y="0"/>
                  </a:moveTo>
                  <a:lnTo>
                    <a:pt x="310" y="273"/>
                  </a:lnTo>
                  <a:lnTo>
                    <a:pt x="0" y="27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6" name="Freeform 50"/>
            <p:cNvSpPr>
              <a:spLocks/>
            </p:cNvSpPr>
            <p:nvPr/>
          </p:nvSpPr>
          <p:spPr bwMode="auto">
            <a:xfrm>
              <a:off x="27676478" y="10685464"/>
              <a:ext cx="492125" cy="433388"/>
            </a:xfrm>
            <a:custGeom>
              <a:avLst/>
              <a:gdLst>
                <a:gd name="T0" fmla="*/ 146 w 310"/>
                <a:gd name="T1" fmla="*/ 0 h 273"/>
                <a:gd name="T2" fmla="*/ 310 w 310"/>
                <a:gd name="T3" fmla="*/ 273 h 273"/>
                <a:gd name="T4" fmla="*/ 0 w 310"/>
                <a:gd name="T5" fmla="*/ 273 h 273"/>
                <a:gd name="T6" fmla="*/ 146 w 310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73">
                  <a:moveTo>
                    <a:pt x="146" y="0"/>
                  </a:moveTo>
                  <a:lnTo>
                    <a:pt x="310" y="273"/>
                  </a:lnTo>
                  <a:lnTo>
                    <a:pt x="0" y="27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7" name="Line 51"/>
            <p:cNvSpPr>
              <a:spLocks noChangeShapeType="1"/>
            </p:cNvSpPr>
            <p:nvPr/>
          </p:nvSpPr>
          <p:spPr bwMode="auto">
            <a:xfrm>
              <a:off x="16016289" y="12711114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9" name="Line 52"/>
            <p:cNvSpPr>
              <a:spLocks noChangeShapeType="1"/>
            </p:cNvSpPr>
            <p:nvPr/>
          </p:nvSpPr>
          <p:spPr bwMode="auto">
            <a:xfrm>
              <a:off x="16016289" y="12711114"/>
              <a:ext cx="0" cy="3328988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0" name="Line 53"/>
            <p:cNvSpPr>
              <a:spLocks noChangeShapeType="1"/>
            </p:cNvSpPr>
            <p:nvPr/>
          </p:nvSpPr>
          <p:spPr bwMode="auto">
            <a:xfrm>
              <a:off x="16016289" y="16040102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1" name="Line 54"/>
            <p:cNvSpPr>
              <a:spLocks noChangeShapeType="1"/>
            </p:cNvSpPr>
            <p:nvPr/>
          </p:nvSpPr>
          <p:spPr bwMode="auto">
            <a:xfrm>
              <a:off x="16016289" y="9324976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2" name="Line 55"/>
            <p:cNvSpPr>
              <a:spLocks noChangeShapeType="1"/>
            </p:cNvSpPr>
            <p:nvPr/>
          </p:nvSpPr>
          <p:spPr bwMode="auto">
            <a:xfrm>
              <a:off x="16016289" y="9324976"/>
              <a:ext cx="0" cy="17303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3" name="Line 56"/>
            <p:cNvSpPr>
              <a:spLocks noChangeShapeType="1"/>
            </p:cNvSpPr>
            <p:nvPr/>
          </p:nvSpPr>
          <p:spPr bwMode="auto">
            <a:xfrm>
              <a:off x="16016289" y="9498014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Line 57"/>
            <p:cNvSpPr>
              <a:spLocks noChangeShapeType="1"/>
            </p:cNvSpPr>
            <p:nvPr/>
          </p:nvSpPr>
          <p:spPr bwMode="auto">
            <a:xfrm>
              <a:off x="16741776" y="15344776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Line 58"/>
            <p:cNvSpPr>
              <a:spLocks noChangeShapeType="1"/>
            </p:cNvSpPr>
            <p:nvPr/>
          </p:nvSpPr>
          <p:spPr bwMode="auto">
            <a:xfrm>
              <a:off x="16741776" y="15344776"/>
              <a:ext cx="0" cy="2460625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Line 59"/>
            <p:cNvSpPr>
              <a:spLocks noChangeShapeType="1"/>
            </p:cNvSpPr>
            <p:nvPr/>
          </p:nvSpPr>
          <p:spPr bwMode="auto">
            <a:xfrm>
              <a:off x="16741776" y="17805402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Line 60"/>
            <p:cNvSpPr>
              <a:spLocks noChangeShapeType="1"/>
            </p:cNvSpPr>
            <p:nvPr/>
          </p:nvSpPr>
          <p:spPr bwMode="auto">
            <a:xfrm>
              <a:off x="16741776" y="9556751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Line 61"/>
            <p:cNvSpPr>
              <a:spLocks noChangeShapeType="1"/>
            </p:cNvSpPr>
            <p:nvPr/>
          </p:nvSpPr>
          <p:spPr bwMode="auto">
            <a:xfrm>
              <a:off x="16741776" y="9556751"/>
              <a:ext cx="0" cy="17303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Line 62"/>
            <p:cNvSpPr>
              <a:spLocks noChangeShapeType="1"/>
            </p:cNvSpPr>
            <p:nvPr/>
          </p:nvSpPr>
          <p:spPr bwMode="auto">
            <a:xfrm>
              <a:off x="16741776" y="9729789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3" name="Line 63"/>
            <p:cNvSpPr>
              <a:spLocks noChangeShapeType="1"/>
            </p:cNvSpPr>
            <p:nvPr/>
          </p:nvSpPr>
          <p:spPr bwMode="auto">
            <a:xfrm>
              <a:off x="17030701" y="14419264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4" name="Line 64"/>
            <p:cNvSpPr>
              <a:spLocks noChangeShapeType="1"/>
            </p:cNvSpPr>
            <p:nvPr/>
          </p:nvSpPr>
          <p:spPr bwMode="auto">
            <a:xfrm>
              <a:off x="17030701" y="14419264"/>
              <a:ext cx="0" cy="4486275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5" name="Line 65"/>
            <p:cNvSpPr>
              <a:spLocks noChangeShapeType="1"/>
            </p:cNvSpPr>
            <p:nvPr/>
          </p:nvSpPr>
          <p:spPr bwMode="auto">
            <a:xfrm>
              <a:off x="17030701" y="18905539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6" name="Line 66"/>
            <p:cNvSpPr>
              <a:spLocks noChangeShapeType="1"/>
            </p:cNvSpPr>
            <p:nvPr/>
          </p:nvSpPr>
          <p:spPr bwMode="auto">
            <a:xfrm>
              <a:off x="17030701" y="9701214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7" name="Line 67"/>
            <p:cNvSpPr>
              <a:spLocks noChangeShapeType="1"/>
            </p:cNvSpPr>
            <p:nvPr/>
          </p:nvSpPr>
          <p:spPr bwMode="auto">
            <a:xfrm>
              <a:off x="17030701" y="9701214"/>
              <a:ext cx="0" cy="492125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8" name="Line 68"/>
            <p:cNvSpPr>
              <a:spLocks noChangeShapeType="1"/>
            </p:cNvSpPr>
            <p:nvPr/>
          </p:nvSpPr>
          <p:spPr bwMode="auto">
            <a:xfrm>
              <a:off x="17030701" y="10193339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9" name="Line 69"/>
            <p:cNvSpPr>
              <a:spLocks noChangeShapeType="1"/>
            </p:cNvSpPr>
            <p:nvPr/>
          </p:nvSpPr>
          <p:spPr bwMode="auto">
            <a:xfrm>
              <a:off x="17756189" y="15316201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0" name="Line 70"/>
            <p:cNvSpPr>
              <a:spLocks noChangeShapeType="1"/>
            </p:cNvSpPr>
            <p:nvPr/>
          </p:nvSpPr>
          <p:spPr bwMode="auto">
            <a:xfrm>
              <a:off x="17756189" y="15316201"/>
              <a:ext cx="0" cy="2605088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1" name="Line 71"/>
            <p:cNvSpPr>
              <a:spLocks noChangeShapeType="1"/>
            </p:cNvSpPr>
            <p:nvPr/>
          </p:nvSpPr>
          <p:spPr bwMode="auto">
            <a:xfrm>
              <a:off x="17756189" y="17921289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2" name="Line 72"/>
            <p:cNvSpPr>
              <a:spLocks noChangeShapeType="1"/>
            </p:cNvSpPr>
            <p:nvPr/>
          </p:nvSpPr>
          <p:spPr bwMode="auto">
            <a:xfrm>
              <a:off x="17756189" y="9613901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3" name="Line 73"/>
            <p:cNvSpPr>
              <a:spLocks noChangeShapeType="1"/>
            </p:cNvSpPr>
            <p:nvPr/>
          </p:nvSpPr>
          <p:spPr bwMode="auto">
            <a:xfrm>
              <a:off x="17756189" y="9613901"/>
              <a:ext cx="0" cy="3476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4" name="Line 74"/>
            <p:cNvSpPr>
              <a:spLocks noChangeShapeType="1"/>
            </p:cNvSpPr>
            <p:nvPr/>
          </p:nvSpPr>
          <p:spPr bwMode="auto">
            <a:xfrm>
              <a:off x="17756189" y="9961564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5" name="Line 75"/>
            <p:cNvSpPr>
              <a:spLocks noChangeShapeType="1"/>
            </p:cNvSpPr>
            <p:nvPr/>
          </p:nvSpPr>
          <p:spPr bwMode="auto">
            <a:xfrm>
              <a:off x="18772189" y="14708189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6" name="Line 76"/>
            <p:cNvSpPr>
              <a:spLocks noChangeShapeType="1"/>
            </p:cNvSpPr>
            <p:nvPr/>
          </p:nvSpPr>
          <p:spPr bwMode="auto">
            <a:xfrm>
              <a:off x="18772189" y="14708189"/>
              <a:ext cx="0" cy="277971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7" name="Line 77"/>
            <p:cNvSpPr>
              <a:spLocks noChangeShapeType="1"/>
            </p:cNvSpPr>
            <p:nvPr/>
          </p:nvSpPr>
          <p:spPr bwMode="auto">
            <a:xfrm>
              <a:off x="18772189" y="17487902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8" name="Line 78"/>
            <p:cNvSpPr>
              <a:spLocks noChangeShapeType="1"/>
            </p:cNvSpPr>
            <p:nvPr/>
          </p:nvSpPr>
          <p:spPr bwMode="auto">
            <a:xfrm>
              <a:off x="18772189" y="9353551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9" name="Line 79"/>
            <p:cNvSpPr>
              <a:spLocks noChangeShapeType="1"/>
            </p:cNvSpPr>
            <p:nvPr/>
          </p:nvSpPr>
          <p:spPr bwMode="auto">
            <a:xfrm>
              <a:off x="18772189" y="9353551"/>
              <a:ext cx="0" cy="26035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8" name="Line 80"/>
            <p:cNvSpPr>
              <a:spLocks noChangeShapeType="1"/>
            </p:cNvSpPr>
            <p:nvPr/>
          </p:nvSpPr>
          <p:spPr bwMode="auto">
            <a:xfrm>
              <a:off x="18772189" y="9613901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9" name="Line 81"/>
            <p:cNvSpPr>
              <a:spLocks noChangeShapeType="1"/>
            </p:cNvSpPr>
            <p:nvPr/>
          </p:nvSpPr>
          <p:spPr bwMode="auto">
            <a:xfrm>
              <a:off x="19061114" y="12971464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0" name="Line 82"/>
            <p:cNvSpPr>
              <a:spLocks noChangeShapeType="1"/>
            </p:cNvSpPr>
            <p:nvPr/>
          </p:nvSpPr>
          <p:spPr bwMode="auto">
            <a:xfrm>
              <a:off x="19061114" y="12971464"/>
              <a:ext cx="0" cy="454501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1" name="Line 83"/>
            <p:cNvSpPr>
              <a:spLocks noChangeShapeType="1"/>
            </p:cNvSpPr>
            <p:nvPr/>
          </p:nvSpPr>
          <p:spPr bwMode="auto">
            <a:xfrm>
              <a:off x="19061114" y="17516477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2" name="Line 84"/>
            <p:cNvSpPr>
              <a:spLocks noChangeShapeType="1"/>
            </p:cNvSpPr>
            <p:nvPr/>
          </p:nvSpPr>
          <p:spPr bwMode="auto">
            <a:xfrm>
              <a:off x="19061114" y="9294814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3" name="Line 85"/>
            <p:cNvSpPr>
              <a:spLocks noChangeShapeType="1"/>
            </p:cNvSpPr>
            <p:nvPr/>
          </p:nvSpPr>
          <p:spPr bwMode="auto">
            <a:xfrm>
              <a:off x="19061114" y="9294814"/>
              <a:ext cx="0" cy="434975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4" name="Line 86"/>
            <p:cNvSpPr>
              <a:spLocks noChangeShapeType="1"/>
            </p:cNvSpPr>
            <p:nvPr/>
          </p:nvSpPr>
          <p:spPr bwMode="auto">
            <a:xfrm>
              <a:off x="19061114" y="9729789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5" name="Line 87"/>
            <p:cNvSpPr>
              <a:spLocks noChangeShapeType="1"/>
            </p:cNvSpPr>
            <p:nvPr/>
          </p:nvSpPr>
          <p:spPr bwMode="auto">
            <a:xfrm>
              <a:off x="19786602" y="14968539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6" name="Line 88"/>
            <p:cNvSpPr>
              <a:spLocks noChangeShapeType="1"/>
            </p:cNvSpPr>
            <p:nvPr/>
          </p:nvSpPr>
          <p:spPr bwMode="auto">
            <a:xfrm>
              <a:off x="19786602" y="14968539"/>
              <a:ext cx="0" cy="3127375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7" name="Line 89"/>
            <p:cNvSpPr>
              <a:spLocks noChangeShapeType="1"/>
            </p:cNvSpPr>
            <p:nvPr/>
          </p:nvSpPr>
          <p:spPr bwMode="auto">
            <a:xfrm>
              <a:off x="19786602" y="18095914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8" name="Line 90"/>
            <p:cNvSpPr>
              <a:spLocks noChangeShapeType="1"/>
            </p:cNvSpPr>
            <p:nvPr/>
          </p:nvSpPr>
          <p:spPr bwMode="auto">
            <a:xfrm>
              <a:off x="19786602" y="9353551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9" name="Line 91"/>
            <p:cNvSpPr>
              <a:spLocks noChangeShapeType="1"/>
            </p:cNvSpPr>
            <p:nvPr/>
          </p:nvSpPr>
          <p:spPr bwMode="auto">
            <a:xfrm>
              <a:off x="19786602" y="9353551"/>
              <a:ext cx="0" cy="20320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0" name="Line 92"/>
            <p:cNvSpPr>
              <a:spLocks noChangeShapeType="1"/>
            </p:cNvSpPr>
            <p:nvPr/>
          </p:nvSpPr>
          <p:spPr bwMode="auto">
            <a:xfrm>
              <a:off x="19786602" y="9556751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1" name="Line 93"/>
            <p:cNvSpPr>
              <a:spLocks noChangeShapeType="1"/>
            </p:cNvSpPr>
            <p:nvPr/>
          </p:nvSpPr>
          <p:spPr bwMode="auto">
            <a:xfrm>
              <a:off x="20077115" y="13868401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2" name="Line 94"/>
            <p:cNvSpPr>
              <a:spLocks noChangeShapeType="1"/>
            </p:cNvSpPr>
            <p:nvPr/>
          </p:nvSpPr>
          <p:spPr bwMode="auto">
            <a:xfrm>
              <a:off x="20077115" y="13868401"/>
              <a:ext cx="0" cy="382111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3" name="Line 95"/>
            <p:cNvSpPr>
              <a:spLocks noChangeShapeType="1"/>
            </p:cNvSpPr>
            <p:nvPr/>
          </p:nvSpPr>
          <p:spPr bwMode="auto">
            <a:xfrm>
              <a:off x="20077115" y="17689514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4" name="Line 96"/>
            <p:cNvSpPr>
              <a:spLocks noChangeShapeType="1"/>
            </p:cNvSpPr>
            <p:nvPr/>
          </p:nvSpPr>
          <p:spPr bwMode="auto">
            <a:xfrm>
              <a:off x="20077115" y="9874251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5" name="Line 97"/>
            <p:cNvSpPr>
              <a:spLocks noChangeShapeType="1"/>
            </p:cNvSpPr>
            <p:nvPr/>
          </p:nvSpPr>
          <p:spPr bwMode="auto">
            <a:xfrm>
              <a:off x="20077115" y="9874251"/>
              <a:ext cx="0" cy="11588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6" name="Line 98"/>
            <p:cNvSpPr>
              <a:spLocks noChangeShapeType="1"/>
            </p:cNvSpPr>
            <p:nvPr/>
          </p:nvSpPr>
          <p:spPr bwMode="auto">
            <a:xfrm>
              <a:off x="20077115" y="9990139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7" name="Line 99"/>
            <p:cNvSpPr>
              <a:spLocks noChangeShapeType="1"/>
            </p:cNvSpPr>
            <p:nvPr/>
          </p:nvSpPr>
          <p:spPr bwMode="auto">
            <a:xfrm>
              <a:off x="20801015" y="14447839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8" name="Line 100"/>
            <p:cNvSpPr>
              <a:spLocks noChangeShapeType="1"/>
            </p:cNvSpPr>
            <p:nvPr/>
          </p:nvSpPr>
          <p:spPr bwMode="auto">
            <a:xfrm>
              <a:off x="20801015" y="14447839"/>
              <a:ext cx="0" cy="402431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9" name="Line 101"/>
            <p:cNvSpPr>
              <a:spLocks noChangeShapeType="1"/>
            </p:cNvSpPr>
            <p:nvPr/>
          </p:nvSpPr>
          <p:spPr bwMode="auto">
            <a:xfrm>
              <a:off x="20801015" y="18472152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0" name="Line 102"/>
            <p:cNvSpPr>
              <a:spLocks noChangeShapeType="1"/>
            </p:cNvSpPr>
            <p:nvPr/>
          </p:nvSpPr>
          <p:spPr bwMode="auto">
            <a:xfrm>
              <a:off x="20801015" y="9498014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1" name="Line 103"/>
            <p:cNvSpPr>
              <a:spLocks noChangeShapeType="1"/>
            </p:cNvSpPr>
            <p:nvPr/>
          </p:nvSpPr>
          <p:spPr bwMode="auto">
            <a:xfrm>
              <a:off x="20801015" y="9498014"/>
              <a:ext cx="0" cy="1444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2" name="Line 104"/>
            <p:cNvSpPr>
              <a:spLocks noChangeShapeType="1"/>
            </p:cNvSpPr>
            <p:nvPr/>
          </p:nvSpPr>
          <p:spPr bwMode="auto">
            <a:xfrm>
              <a:off x="20801015" y="9642476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3" name="Line 105"/>
            <p:cNvSpPr>
              <a:spLocks noChangeShapeType="1"/>
            </p:cNvSpPr>
            <p:nvPr/>
          </p:nvSpPr>
          <p:spPr bwMode="auto">
            <a:xfrm>
              <a:off x="21817015" y="14939964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4" name="Line 106"/>
            <p:cNvSpPr>
              <a:spLocks noChangeShapeType="1"/>
            </p:cNvSpPr>
            <p:nvPr/>
          </p:nvSpPr>
          <p:spPr bwMode="auto">
            <a:xfrm>
              <a:off x="21817015" y="14939964"/>
              <a:ext cx="0" cy="3648075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5" name="Line 107"/>
            <p:cNvSpPr>
              <a:spLocks noChangeShapeType="1"/>
            </p:cNvSpPr>
            <p:nvPr/>
          </p:nvSpPr>
          <p:spPr bwMode="auto">
            <a:xfrm>
              <a:off x="21817015" y="18588039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Line 108"/>
            <p:cNvSpPr>
              <a:spLocks noChangeShapeType="1"/>
            </p:cNvSpPr>
            <p:nvPr/>
          </p:nvSpPr>
          <p:spPr bwMode="auto">
            <a:xfrm>
              <a:off x="21817015" y="10394951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Line 109"/>
            <p:cNvSpPr>
              <a:spLocks noChangeShapeType="1"/>
            </p:cNvSpPr>
            <p:nvPr/>
          </p:nvSpPr>
          <p:spPr bwMode="auto">
            <a:xfrm>
              <a:off x="21817015" y="10394951"/>
              <a:ext cx="0" cy="31908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" name="Line 110"/>
            <p:cNvSpPr>
              <a:spLocks noChangeShapeType="1"/>
            </p:cNvSpPr>
            <p:nvPr/>
          </p:nvSpPr>
          <p:spPr bwMode="auto">
            <a:xfrm>
              <a:off x="21817015" y="10714039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" name="Line 111"/>
            <p:cNvSpPr>
              <a:spLocks noChangeShapeType="1"/>
            </p:cNvSpPr>
            <p:nvPr/>
          </p:nvSpPr>
          <p:spPr bwMode="auto">
            <a:xfrm>
              <a:off x="22107527" y="12653964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22107527" y="12653964"/>
              <a:ext cx="0" cy="575945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>
              <a:off x="22107527" y="18413414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>
              <a:off x="22107527" y="10337801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>
              <a:off x="22107527" y="10337801"/>
              <a:ext cx="0" cy="1444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>
              <a:off x="22107527" y="10482264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>
              <a:off x="22831427" y="17284702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>
              <a:off x="22831427" y="17284702"/>
              <a:ext cx="0" cy="231616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" name="Line 119"/>
            <p:cNvSpPr>
              <a:spLocks noChangeShapeType="1"/>
            </p:cNvSpPr>
            <p:nvPr/>
          </p:nvSpPr>
          <p:spPr bwMode="auto">
            <a:xfrm>
              <a:off x="22831427" y="19600864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22831427" y="9758364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22831427" y="9758364"/>
              <a:ext cx="0" cy="40481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" name="Line 122"/>
            <p:cNvSpPr>
              <a:spLocks noChangeShapeType="1"/>
            </p:cNvSpPr>
            <p:nvPr/>
          </p:nvSpPr>
          <p:spPr bwMode="auto">
            <a:xfrm>
              <a:off x="22831427" y="10163176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" name="Line 123"/>
            <p:cNvSpPr>
              <a:spLocks noChangeShapeType="1"/>
            </p:cNvSpPr>
            <p:nvPr/>
          </p:nvSpPr>
          <p:spPr bwMode="auto">
            <a:xfrm>
              <a:off x="23121940" y="19224627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Line 124"/>
            <p:cNvSpPr>
              <a:spLocks noChangeShapeType="1"/>
            </p:cNvSpPr>
            <p:nvPr/>
          </p:nvSpPr>
          <p:spPr bwMode="auto">
            <a:xfrm>
              <a:off x="23121940" y="19224627"/>
              <a:ext cx="0" cy="274955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Line 125"/>
            <p:cNvSpPr>
              <a:spLocks noChangeShapeType="1"/>
            </p:cNvSpPr>
            <p:nvPr/>
          </p:nvSpPr>
          <p:spPr bwMode="auto">
            <a:xfrm>
              <a:off x="23121940" y="21974177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Line 126"/>
            <p:cNvSpPr>
              <a:spLocks noChangeShapeType="1"/>
            </p:cNvSpPr>
            <p:nvPr/>
          </p:nvSpPr>
          <p:spPr bwMode="auto">
            <a:xfrm>
              <a:off x="23121940" y="10018714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" name="Line 127"/>
            <p:cNvSpPr>
              <a:spLocks noChangeShapeType="1"/>
            </p:cNvSpPr>
            <p:nvPr/>
          </p:nvSpPr>
          <p:spPr bwMode="auto">
            <a:xfrm>
              <a:off x="23121940" y="10018714"/>
              <a:ext cx="0" cy="1444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" name="Line 128"/>
            <p:cNvSpPr>
              <a:spLocks noChangeShapeType="1"/>
            </p:cNvSpPr>
            <p:nvPr/>
          </p:nvSpPr>
          <p:spPr bwMode="auto">
            <a:xfrm>
              <a:off x="23121940" y="10163176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" name="Line 129"/>
            <p:cNvSpPr>
              <a:spLocks noChangeShapeType="1"/>
            </p:cNvSpPr>
            <p:nvPr/>
          </p:nvSpPr>
          <p:spPr bwMode="auto">
            <a:xfrm>
              <a:off x="23847428" y="18240377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" name="Line 130"/>
            <p:cNvSpPr>
              <a:spLocks noChangeShapeType="1"/>
            </p:cNvSpPr>
            <p:nvPr/>
          </p:nvSpPr>
          <p:spPr bwMode="auto">
            <a:xfrm>
              <a:off x="23847428" y="18240377"/>
              <a:ext cx="0" cy="211296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" name="Line 131"/>
            <p:cNvSpPr>
              <a:spLocks noChangeShapeType="1"/>
            </p:cNvSpPr>
            <p:nvPr/>
          </p:nvSpPr>
          <p:spPr bwMode="auto">
            <a:xfrm>
              <a:off x="23847428" y="20353339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" name="Line 132"/>
            <p:cNvSpPr>
              <a:spLocks noChangeShapeType="1"/>
            </p:cNvSpPr>
            <p:nvPr/>
          </p:nvSpPr>
          <p:spPr bwMode="auto">
            <a:xfrm>
              <a:off x="23847428" y="9961564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" name="Line 133"/>
            <p:cNvSpPr>
              <a:spLocks noChangeShapeType="1"/>
            </p:cNvSpPr>
            <p:nvPr/>
          </p:nvSpPr>
          <p:spPr bwMode="auto">
            <a:xfrm>
              <a:off x="23847428" y="9961564"/>
              <a:ext cx="0" cy="3476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" name="Line 134"/>
            <p:cNvSpPr>
              <a:spLocks noChangeShapeType="1"/>
            </p:cNvSpPr>
            <p:nvPr/>
          </p:nvSpPr>
          <p:spPr bwMode="auto">
            <a:xfrm>
              <a:off x="23847428" y="10309226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" name="Line 135"/>
            <p:cNvSpPr>
              <a:spLocks noChangeShapeType="1"/>
            </p:cNvSpPr>
            <p:nvPr/>
          </p:nvSpPr>
          <p:spPr bwMode="auto">
            <a:xfrm>
              <a:off x="24137940" y="14447839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" name="Line 136"/>
            <p:cNvSpPr>
              <a:spLocks noChangeShapeType="1"/>
            </p:cNvSpPr>
            <p:nvPr/>
          </p:nvSpPr>
          <p:spPr bwMode="auto">
            <a:xfrm>
              <a:off x="24137940" y="14447839"/>
              <a:ext cx="0" cy="5094288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" name="Line 137"/>
            <p:cNvSpPr>
              <a:spLocks noChangeShapeType="1"/>
            </p:cNvSpPr>
            <p:nvPr/>
          </p:nvSpPr>
          <p:spPr bwMode="auto">
            <a:xfrm>
              <a:off x="24137940" y="19542127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" name="Line 138"/>
            <p:cNvSpPr>
              <a:spLocks noChangeShapeType="1"/>
            </p:cNvSpPr>
            <p:nvPr/>
          </p:nvSpPr>
          <p:spPr bwMode="auto">
            <a:xfrm>
              <a:off x="24137940" y="10250489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" name="Line 139"/>
            <p:cNvSpPr>
              <a:spLocks noChangeShapeType="1"/>
            </p:cNvSpPr>
            <p:nvPr/>
          </p:nvSpPr>
          <p:spPr bwMode="auto">
            <a:xfrm>
              <a:off x="24137940" y="10250489"/>
              <a:ext cx="0" cy="174625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" name="Line 140"/>
            <p:cNvSpPr>
              <a:spLocks noChangeShapeType="1"/>
            </p:cNvSpPr>
            <p:nvPr/>
          </p:nvSpPr>
          <p:spPr bwMode="auto">
            <a:xfrm>
              <a:off x="24137940" y="10425114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" name="Line 141"/>
            <p:cNvSpPr>
              <a:spLocks noChangeShapeType="1"/>
            </p:cNvSpPr>
            <p:nvPr/>
          </p:nvSpPr>
          <p:spPr bwMode="auto">
            <a:xfrm>
              <a:off x="24861840" y="17052927"/>
              <a:ext cx="30163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" name="Line 142"/>
            <p:cNvSpPr>
              <a:spLocks noChangeShapeType="1"/>
            </p:cNvSpPr>
            <p:nvPr/>
          </p:nvSpPr>
          <p:spPr bwMode="auto">
            <a:xfrm>
              <a:off x="24861840" y="17052927"/>
              <a:ext cx="0" cy="211296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" name="Line 143"/>
            <p:cNvSpPr>
              <a:spLocks noChangeShapeType="1"/>
            </p:cNvSpPr>
            <p:nvPr/>
          </p:nvSpPr>
          <p:spPr bwMode="auto">
            <a:xfrm>
              <a:off x="24861840" y="19165889"/>
              <a:ext cx="30163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Line 144"/>
            <p:cNvSpPr>
              <a:spLocks noChangeShapeType="1"/>
            </p:cNvSpPr>
            <p:nvPr/>
          </p:nvSpPr>
          <p:spPr bwMode="auto">
            <a:xfrm>
              <a:off x="24861840" y="10134601"/>
              <a:ext cx="30163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Line 145"/>
            <p:cNvSpPr>
              <a:spLocks noChangeShapeType="1"/>
            </p:cNvSpPr>
            <p:nvPr/>
          </p:nvSpPr>
          <p:spPr bwMode="auto">
            <a:xfrm>
              <a:off x="24861840" y="10134601"/>
              <a:ext cx="0" cy="46355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" name="Line 146"/>
            <p:cNvSpPr>
              <a:spLocks noChangeShapeType="1"/>
            </p:cNvSpPr>
            <p:nvPr/>
          </p:nvSpPr>
          <p:spPr bwMode="auto">
            <a:xfrm>
              <a:off x="24861840" y="10598151"/>
              <a:ext cx="30163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" name="Line 147"/>
            <p:cNvSpPr>
              <a:spLocks noChangeShapeType="1"/>
            </p:cNvSpPr>
            <p:nvPr/>
          </p:nvSpPr>
          <p:spPr bwMode="auto">
            <a:xfrm>
              <a:off x="25152353" y="18876964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" name="Line 148"/>
            <p:cNvSpPr>
              <a:spLocks noChangeShapeType="1"/>
            </p:cNvSpPr>
            <p:nvPr/>
          </p:nvSpPr>
          <p:spPr bwMode="auto">
            <a:xfrm>
              <a:off x="25152353" y="18876964"/>
              <a:ext cx="0" cy="295275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" name="Line 149"/>
            <p:cNvSpPr>
              <a:spLocks noChangeShapeType="1"/>
            </p:cNvSpPr>
            <p:nvPr/>
          </p:nvSpPr>
          <p:spPr bwMode="auto">
            <a:xfrm>
              <a:off x="25152353" y="21829714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" name="Line 150"/>
            <p:cNvSpPr>
              <a:spLocks noChangeShapeType="1"/>
            </p:cNvSpPr>
            <p:nvPr/>
          </p:nvSpPr>
          <p:spPr bwMode="auto">
            <a:xfrm>
              <a:off x="25152353" y="10714039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" name="Line 151"/>
            <p:cNvSpPr>
              <a:spLocks noChangeShapeType="1"/>
            </p:cNvSpPr>
            <p:nvPr/>
          </p:nvSpPr>
          <p:spPr bwMode="auto">
            <a:xfrm>
              <a:off x="25152353" y="10714039"/>
              <a:ext cx="0" cy="231775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7" name="Line 152"/>
            <p:cNvSpPr>
              <a:spLocks noChangeShapeType="1"/>
            </p:cNvSpPr>
            <p:nvPr/>
          </p:nvSpPr>
          <p:spPr bwMode="auto">
            <a:xfrm>
              <a:off x="25152353" y="10945814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" name="Line 153"/>
            <p:cNvSpPr>
              <a:spLocks noChangeShapeType="1"/>
            </p:cNvSpPr>
            <p:nvPr/>
          </p:nvSpPr>
          <p:spPr bwMode="auto">
            <a:xfrm>
              <a:off x="25877841" y="16908464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" name="Line 154"/>
            <p:cNvSpPr>
              <a:spLocks noChangeShapeType="1"/>
            </p:cNvSpPr>
            <p:nvPr/>
          </p:nvSpPr>
          <p:spPr bwMode="auto">
            <a:xfrm>
              <a:off x="25877841" y="16908464"/>
              <a:ext cx="0" cy="202565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" name="Line 155"/>
            <p:cNvSpPr>
              <a:spLocks noChangeShapeType="1"/>
            </p:cNvSpPr>
            <p:nvPr/>
          </p:nvSpPr>
          <p:spPr bwMode="auto">
            <a:xfrm>
              <a:off x="25877841" y="18934114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" name="Line 156"/>
            <p:cNvSpPr>
              <a:spLocks noChangeShapeType="1"/>
            </p:cNvSpPr>
            <p:nvPr/>
          </p:nvSpPr>
          <p:spPr bwMode="auto">
            <a:xfrm>
              <a:off x="25877841" y="10048876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" name="Line 157"/>
            <p:cNvSpPr>
              <a:spLocks noChangeShapeType="1"/>
            </p:cNvSpPr>
            <p:nvPr/>
          </p:nvSpPr>
          <p:spPr bwMode="auto">
            <a:xfrm>
              <a:off x="25877841" y="10048876"/>
              <a:ext cx="0" cy="4619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" name="Line 158"/>
            <p:cNvSpPr>
              <a:spLocks noChangeShapeType="1"/>
            </p:cNvSpPr>
            <p:nvPr/>
          </p:nvSpPr>
          <p:spPr bwMode="auto">
            <a:xfrm>
              <a:off x="25877841" y="10510839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>
              <a:off x="26168353" y="17660939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" name="Line 160"/>
            <p:cNvSpPr>
              <a:spLocks noChangeShapeType="1"/>
            </p:cNvSpPr>
            <p:nvPr/>
          </p:nvSpPr>
          <p:spPr bwMode="auto">
            <a:xfrm>
              <a:off x="26168353" y="17660939"/>
              <a:ext cx="0" cy="321310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" name="Line 161"/>
            <p:cNvSpPr>
              <a:spLocks noChangeShapeType="1"/>
            </p:cNvSpPr>
            <p:nvPr/>
          </p:nvSpPr>
          <p:spPr bwMode="auto">
            <a:xfrm>
              <a:off x="26168353" y="20874039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" name="Line 162"/>
            <p:cNvSpPr>
              <a:spLocks noChangeShapeType="1"/>
            </p:cNvSpPr>
            <p:nvPr/>
          </p:nvSpPr>
          <p:spPr bwMode="auto">
            <a:xfrm>
              <a:off x="26168353" y="9990139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" name="Line 163"/>
            <p:cNvSpPr>
              <a:spLocks noChangeShapeType="1"/>
            </p:cNvSpPr>
            <p:nvPr/>
          </p:nvSpPr>
          <p:spPr bwMode="auto">
            <a:xfrm>
              <a:off x="26168353" y="9990139"/>
              <a:ext cx="0" cy="1444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7" name="Line 164"/>
            <p:cNvSpPr>
              <a:spLocks noChangeShapeType="1"/>
            </p:cNvSpPr>
            <p:nvPr/>
          </p:nvSpPr>
          <p:spPr bwMode="auto">
            <a:xfrm>
              <a:off x="26168353" y="10134601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8" name="Line 165"/>
            <p:cNvSpPr>
              <a:spLocks noChangeShapeType="1"/>
            </p:cNvSpPr>
            <p:nvPr/>
          </p:nvSpPr>
          <p:spPr bwMode="auto">
            <a:xfrm>
              <a:off x="26892253" y="17313277"/>
              <a:ext cx="30163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9" name="Line 166"/>
            <p:cNvSpPr>
              <a:spLocks noChangeShapeType="1"/>
            </p:cNvSpPr>
            <p:nvPr/>
          </p:nvSpPr>
          <p:spPr bwMode="auto">
            <a:xfrm>
              <a:off x="26892253" y="17313277"/>
              <a:ext cx="0" cy="243205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" name="Line 167"/>
            <p:cNvSpPr>
              <a:spLocks noChangeShapeType="1"/>
            </p:cNvSpPr>
            <p:nvPr/>
          </p:nvSpPr>
          <p:spPr bwMode="auto">
            <a:xfrm>
              <a:off x="26892253" y="19745327"/>
              <a:ext cx="30163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" name="Line 168"/>
            <p:cNvSpPr>
              <a:spLocks noChangeShapeType="1"/>
            </p:cNvSpPr>
            <p:nvPr/>
          </p:nvSpPr>
          <p:spPr bwMode="auto">
            <a:xfrm>
              <a:off x="26892253" y="9786939"/>
              <a:ext cx="30163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6" name="Line 169"/>
            <p:cNvSpPr>
              <a:spLocks noChangeShapeType="1"/>
            </p:cNvSpPr>
            <p:nvPr/>
          </p:nvSpPr>
          <p:spPr bwMode="auto">
            <a:xfrm>
              <a:off x="26892253" y="9786939"/>
              <a:ext cx="0" cy="231775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7" name="Line 170"/>
            <p:cNvSpPr>
              <a:spLocks noChangeShapeType="1"/>
            </p:cNvSpPr>
            <p:nvPr/>
          </p:nvSpPr>
          <p:spPr bwMode="auto">
            <a:xfrm>
              <a:off x="26892253" y="10018714"/>
              <a:ext cx="30163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8" name="Line 171"/>
            <p:cNvSpPr>
              <a:spLocks noChangeShapeType="1"/>
            </p:cNvSpPr>
            <p:nvPr/>
          </p:nvSpPr>
          <p:spPr bwMode="auto">
            <a:xfrm>
              <a:off x="27182766" y="17748252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9" name="Line 172"/>
            <p:cNvSpPr>
              <a:spLocks noChangeShapeType="1"/>
            </p:cNvSpPr>
            <p:nvPr/>
          </p:nvSpPr>
          <p:spPr bwMode="auto">
            <a:xfrm>
              <a:off x="27182766" y="17748252"/>
              <a:ext cx="0" cy="2460625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0" name="Line 173"/>
            <p:cNvSpPr>
              <a:spLocks noChangeShapeType="1"/>
            </p:cNvSpPr>
            <p:nvPr/>
          </p:nvSpPr>
          <p:spPr bwMode="auto">
            <a:xfrm>
              <a:off x="27182766" y="20208877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1" name="Line 174"/>
            <p:cNvSpPr>
              <a:spLocks noChangeShapeType="1"/>
            </p:cNvSpPr>
            <p:nvPr/>
          </p:nvSpPr>
          <p:spPr bwMode="auto">
            <a:xfrm>
              <a:off x="27182766" y="10598151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2" name="Line 175"/>
            <p:cNvSpPr>
              <a:spLocks noChangeShapeType="1"/>
            </p:cNvSpPr>
            <p:nvPr/>
          </p:nvSpPr>
          <p:spPr bwMode="auto">
            <a:xfrm>
              <a:off x="27182766" y="10598151"/>
              <a:ext cx="0" cy="1444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3" name="Line 176"/>
            <p:cNvSpPr>
              <a:spLocks noChangeShapeType="1"/>
            </p:cNvSpPr>
            <p:nvPr/>
          </p:nvSpPr>
          <p:spPr bwMode="auto">
            <a:xfrm>
              <a:off x="27182766" y="10742614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4" name="Line 177"/>
            <p:cNvSpPr>
              <a:spLocks noChangeShapeType="1"/>
            </p:cNvSpPr>
            <p:nvPr/>
          </p:nvSpPr>
          <p:spPr bwMode="auto">
            <a:xfrm>
              <a:off x="27908253" y="14824076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5" name="Line 178"/>
            <p:cNvSpPr>
              <a:spLocks noChangeShapeType="1"/>
            </p:cNvSpPr>
            <p:nvPr/>
          </p:nvSpPr>
          <p:spPr bwMode="auto">
            <a:xfrm>
              <a:off x="27908253" y="14824076"/>
              <a:ext cx="0" cy="6137275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6" name="Line 179"/>
            <p:cNvSpPr>
              <a:spLocks noChangeShapeType="1"/>
            </p:cNvSpPr>
            <p:nvPr/>
          </p:nvSpPr>
          <p:spPr bwMode="auto">
            <a:xfrm>
              <a:off x="27908253" y="20961352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7" name="Line 180"/>
            <p:cNvSpPr>
              <a:spLocks noChangeShapeType="1"/>
            </p:cNvSpPr>
            <p:nvPr/>
          </p:nvSpPr>
          <p:spPr bwMode="auto">
            <a:xfrm>
              <a:off x="27908253" y="10887076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8" name="Line 181"/>
            <p:cNvSpPr>
              <a:spLocks noChangeShapeType="1"/>
            </p:cNvSpPr>
            <p:nvPr/>
          </p:nvSpPr>
          <p:spPr bwMode="auto">
            <a:xfrm>
              <a:off x="27908253" y="10887076"/>
              <a:ext cx="0" cy="174625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9" name="Line 182"/>
            <p:cNvSpPr>
              <a:spLocks noChangeShapeType="1"/>
            </p:cNvSpPr>
            <p:nvPr/>
          </p:nvSpPr>
          <p:spPr bwMode="auto">
            <a:xfrm>
              <a:off x="27908253" y="11061701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1" name="Rectangle 184"/>
            <p:cNvSpPr>
              <a:spLocks noChangeArrowheads="1"/>
            </p:cNvSpPr>
            <p:nvPr/>
          </p:nvSpPr>
          <p:spPr bwMode="auto">
            <a:xfrm>
              <a:off x="15406689" y="7096126"/>
              <a:ext cx="13111165" cy="15919451"/>
            </a:xfrm>
            <a:prstGeom prst="rect">
              <a:avLst/>
            </a:prstGeom>
            <a:noFill/>
            <a:ln w="28575" cap="rnd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2" name="Rectangle 185"/>
            <p:cNvSpPr>
              <a:spLocks noChangeArrowheads="1"/>
            </p:cNvSpPr>
            <p:nvPr/>
          </p:nvSpPr>
          <p:spPr bwMode="auto">
            <a:xfrm>
              <a:off x="14884401" y="22147214"/>
              <a:ext cx="34766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3" name="Rectangle 186"/>
            <p:cNvSpPr>
              <a:spLocks noChangeArrowheads="1"/>
            </p:cNvSpPr>
            <p:nvPr/>
          </p:nvSpPr>
          <p:spPr bwMode="auto">
            <a:xfrm>
              <a:off x="14884401" y="19253202"/>
              <a:ext cx="34766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4" name="Rectangle 187"/>
            <p:cNvSpPr>
              <a:spLocks noChangeArrowheads="1"/>
            </p:cNvSpPr>
            <p:nvPr/>
          </p:nvSpPr>
          <p:spPr bwMode="auto">
            <a:xfrm>
              <a:off x="14884401" y="16357602"/>
              <a:ext cx="34766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5" name="Rectangle 188"/>
            <p:cNvSpPr>
              <a:spLocks noChangeArrowheads="1"/>
            </p:cNvSpPr>
            <p:nvPr/>
          </p:nvSpPr>
          <p:spPr bwMode="auto">
            <a:xfrm>
              <a:off x="14884401" y="13463589"/>
              <a:ext cx="34766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6" name="Rectangle 189"/>
            <p:cNvSpPr>
              <a:spLocks noChangeArrowheads="1"/>
            </p:cNvSpPr>
            <p:nvPr/>
          </p:nvSpPr>
          <p:spPr bwMode="auto">
            <a:xfrm>
              <a:off x="14884401" y="10567989"/>
              <a:ext cx="34766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7" name="Rectangle 190"/>
            <p:cNvSpPr>
              <a:spLocks noChangeArrowheads="1"/>
            </p:cNvSpPr>
            <p:nvPr/>
          </p:nvSpPr>
          <p:spPr bwMode="auto">
            <a:xfrm>
              <a:off x="14884401" y="7673976"/>
              <a:ext cx="34766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8" name="Line 191"/>
            <p:cNvSpPr>
              <a:spLocks noChangeShapeType="1"/>
            </p:cNvSpPr>
            <p:nvPr/>
          </p:nvSpPr>
          <p:spPr bwMode="auto">
            <a:xfrm>
              <a:off x="15290801" y="22293264"/>
              <a:ext cx="115888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9" name="Line 192"/>
            <p:cNvSpPr>
              <a:spLocks noChangeShapeType="1"/>
            </p:cNvSpPr>
            <p:nvPr/>
          </p:nvSpPr>
          <p:spPr bwMode="auto">
            <a:xfrm>
              <a:off x="15290801" y="19397664"/>
              <a:ext cx="115888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0" name="Line 193"/>
            <p:cNvSpPr>
              <a:spLocks noChangeShapeType="1"/>
            </p:cNvSpPr>
            <p:nvPr/>
          </p:nvSpPr>
          <p:spPr bwMode="auto">
            <a:xfrm>
              <a:off x="15290801" y="16503652"/>
              <a:ext cx="115888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1" name="Line 194"/>
            <p:cNvSpPr>
              <a:spLocks noChangeShapeType="1"/>
            </p:cNvSpPr>
            <p:nvPr/>
          </p:nvSpPr>
          <p:spPr bwMode="auto">
            <a:xfrm>
              <a:off x="15290801" y="13608051"/>
              <a:ext cx="115888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2" name="Line 195"/>
            <p:cNvSpPr>
              <a:spLocks noChangeShapeType="1"/>
            </p:cNvSpPr>
            <p:nvPr/>
          </p:nvSpPr>
          <p:spPr bwMode="auto">
            <a:xfrm>
              <a:off x="15290801" y="10714039"/>
              <a:ext cx="115888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3" name="Line 196"/>
            <p:cNvSpPr>
              <a:spLocks noChangeShapeType="1"/>
            </p:cNvSpPr>
            <p:nvPr/>
          </p:nvSpPr>
          <p:spPr bwMode="auto">
            <a:xfrm>
              <a:off x="15290801" y="7818439"/>
              <a:ext cx="115888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4" name="Rectangle 197"/>
            <p:cNvSpPr>
              <a:spLocks noChangeArrowheads="1"/>
            </p:cNvSpPr>
            <p:nvPr/>
          </p:nvSpPr>
          <p:spPr bwMode="auto">
            <a:xfrm>
              <a:off x="15408276" y="23188614"/>
              <a:ext cx="346075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5" name="Rectangle 198"/>
            <p:cNvSpPr>
              <a:spLocks noChangeArrowheads="1"/>
            </p:cNvSpPr>
            <p:nvPr/>
          </p:nvSpPr>
          <p:spPr bwMode="auto">
            <a:xfrm>
              <a:off x="18221327" y="23188614"/>
              <a:ext cx="5207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6" name="Rectangle 199"/>
            <p:cNvSpPr>
              <a:spLocks noChangeArrowheads="1"/>
            </p:cNvSpPr>
            <p:nvPr/>
          </p:nvSpPr>
          <p:spPr bwMode="auto">
            <a:xfrm>
              <a:off x="21121690" y="23188614"/>
              <a:ext cx="5207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7" name="Rectangle 200"/>
            <p:cNvSpPr>
              <a:spLocks noChangeArrowheads="1"/>
            </p:cNvSpPr>
            <p:nvPr/>
          </p:nvSpPr>
          <p:spPr bwMode="auto">
            <a:xfrm>
              <a:off x="24022053" y="23188614"/>
              <a:ext cx="5207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8" name="Rectangle 201"/>
            <p:cNvSpPr>
              <a:spLocks noChangeArrowheads="1"/>
            </p:cNvSpPr>
            <p:nvPr/>
          </p:nvSpPr>
          <p:spPr bwMode="auto">
            <a:xfrm>
              <a:off x="26922416" y="23188614"/>
              <a:ext cx="5207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610" name="Straight Connector 609"/>
            <p:cNvCxnSpPr/>
            <p:nvPr/>
          </p:nvCxnSpPr>
          <p:spPr>
            <a:xfrm>
              <a:off x="15393036" y="17269460"/>
              <a:ext cx="13111163" cy="0"/>
            </a:xfrm>
            <a:prstGeom prst="line">
              <a:avLst/>
            </a:prstGeom>
            <a:ln w="762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30093093" y="14476413"/>
              <a:ext cx="13111163" cy="0"/>
            </a:xfrm>
            <a:prstGeom prst="line">
              <a:avLst/>
            </a:prstGeom>
            <a:ln w="762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" name="AutoShape 603"/>
            <p:cNvSpPr>
              <a:spLocks noChangeAspect="1" noChangeArrowheads="1" noTextEdit="1"/>
            </p:cNvSpPr>
            <p:nvPr/>
          </p:nvSpPr>
          <p:spPr bwMode="auto">
            <a:xfrm>
              <a:off x="28894088" y="6892925"/>
              <a:ext cx="14501812" cy="1736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7" name="Freeform 605"/>
            <p:cNvSpPr>
              <a:spLocks/>
            </p:cNvSpPr>
            <p:nvPr/>
          </p:nvSpPr>
          <p:spPr bwMode="auto">
            <a:xfrm>
              <a:off x="30692725" y="12422188"/>
              <a:ext cx="11891962" cy="3559175"/>
            </a:xfrm>
            <a:custGeom>
              <a:avLst/>
              <a:gdLst>
                <a:gd name="T0" fmla="*/ 0 w 410"/>
                <a:gd name="T1" fmla="*/ 68 h 123"/>
                <a:gd name="T2" fmla="*/ 25 w 410"/>
                <a:gd name="T3" fmla="*/ 111 h 123"/>
                <a:gd name="T4" fmla="*/ 35 w 410"/>
                <a:gd name="T5" fmla="*/ 0 h 123"/>
                <a:gd name="T6" fmla="*/ 60 w 410"/>
                <a:gd name="T7" fmla="*/ 54 h 123"/>
                <a:gd name="T8" fmla="*/ 95 w 410"/>
                <a:gd name="T9" fmla="*/ 57 h 123"/>
                <a:gd name="T10" fmla="*/ 105 w 410"/>
                <a:gd name="T11" fmla="*/ 56 h 123"/>
                <a:gd name="T12" fmla="*/ 130 w 410"/>
                <a:gd name="T13" fmla="*/ 66 h 123"/>
                <a:gd name="T14" fmla="*/ 140 w 410"/>
                <a:gd name="T15" fmla="*/ 46 h 123"/>
                <a:gd name="T16" fmla="*/ 165 w 410"/>
                <a:gd name="T17" fmla="*/ 2 h 123"/>
                <a:gd name="T18" fmla="*/ 200 w 410"/>
                <a:gd name="T19" fmla="*/ 54 h 123"/>
                <a:gd name="T20" fmla="*/ 210 w 410"/>
                <a:gd name="T21" fmla="*/ 31 h 123"/>
                <a:gd name="T22" fmla="*/ 235 w 410"/>
                <a:gd name="T23" fmla="*/ 90 h 123"/>
                <a:gd name="T24" fmla="*/ 245 w 410"/>
                <a:gd name="T25" fmla="*/ 43 h 123"/>
                <a:gd name="T26" fmla="*/ 270 w 410"/>
                <a:gd name="T27" fmla="*/ 84 h 123"/>
                <a:gd name="T28" fmla="*/ 280 w 410"/>
                <a:gd name="T29" fmla="*/ 101 h 123"/>
                <a:gd name="T30" fmla="*/ 305 w 410"/>
                <a:gd name="T31" fmla="*/ 123 h 123"/>
                <a:gd name="T32" fmla="*/ 315 w 410"/>
                <a:gd name="T33" fmla="*/ 38 h 123"/>
                <a:gd name="T34" fmla="*/ 340 w 410"/>
                <a:gd name="T35" fmla="*/ 97 h 123"/>
                <a:gd name="T36" fmla="*/ 350 w 410"/>
                <a:gd name="T37" fmla="*/ 72 h 123"/>
                <a:gd name="T38" fmla="*/ 375 w 410"/>
                <a:gd name="T39" fmla="*/ 109 h 123"/>
                <a:gd name="T40" fmla="*/ 385 w 410"/>
                <a:gd name="T41" fmla="*/ 51 h 123"/>
                <a:gd name="T42" fmla="*/ 410 w 410"/>
                <a:gd name="T43" fmla="*/ 7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0" h="123">
                  <a:moveTo>
                    <a:pt x="0" y="68"/>
                  </a:moveTo>
                  <a:lnTo>
                    <a:pt x="25" y="111"/>
                  </a:lnTo>
                  <a:lnTo>
                    <a:pt x="35" y="0"/>
                  </a:lnTo>
                  <a:lnTo>
                    <a:pt x="60" y="54"/>
                  </a:lnTo>
                  <a:lnTo>
                    <a:pt x="95" y="57"/>
                  </a:lnTo>
                  <a:lnTo>
                    <a:pt x="105" y="56"/>
                  </a:lnTo>
                  <a:lnTo>
                    <a:pt x="130" y="66"/>
                  </a:lnTo>
                  <a:lnTo>
                    <a:pt x="140" y="46"/>
                  </a:lnTo>
                  <a:lnTo>
                    <a:pt x="165" y="2"/>
                  </a:lnTo>
                  <a:lnTo>
                    <a:pt x="200" y="54"/>
                  </a:lnTo>
                  <a:lnTo>
                    <a:pt x="210" y="31"/>
                  </a:lnTo>
                  <a:lnTo>
                    <a:pt x="235" y="90"/>
                  </a:lnTo>
                  <a:lnTo>
                    <a:pt x="245" y="43"/>
                  </a:lnTo>
                  <a:lnTo>
                    <a:pt x="270" y="84"/>
                  </a:lnTo>
                  <a:lnTo>
                    <a:pt x="280" y="101"/>
                  </a:lnTo>
                  <a:lnTo>
                    <a:pt x="305" y="123"/>
                  </a:lnTo>
                  <a:lnTo>
                    <a:pt x="315" y="38"/>
                  </a:lnTo>
                  <a:lnTo>
                    <a:pt x="340" y="97"/>
                  </a:lnTo>
                  <a:lnTo>
                    <a:pt x="350" y="72"/>
                  </a:lnTo>
                  <a:lnTo>
                    <a:pt x="375" y="109"/>
                  </a:lnTo>
                  <a:lnTo>
                    <a:pt x="385" y="51"/>
                  </a:lnTo>
                  <a:lnTo>
                    <a:pt x="410" y="70"/>
                  </a:lnTo>
                </a:path>
              </a:pathLst>
            </a:cu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8" name="Freeform 606"/>
            <p:cNvSpPr>
              <a:spLocks/>
            </p:cNvSpPr>
            <p:nvPr/>
          </p:nvSpPr>
          <p:spPr bwMode="auto">
            <a:xfrm>
              <a:off x="30692725" y="9324975"/>
              <a:ext cx="11891962" cy="1214438"/>
            </a:xfrm>
            <a:custGeom>
              <a:avLst/>
              <a:gdLst>
                <a:gd name="T0" fmla="*/ 0 w 410"/>
                <a:gd name="T1" fmla="*/ 3 h 42"/>
                <a:gd name="T2" fmla="*/ 25 w 410"/>
                <a:gd name="T3" fmla="*/ 9 h 42"/>
                <a:gd name="T4" fmla="*/ 35 w 410"/>
                <a:gd name="T5" fmla="*/ 4 h 42"/>
                <a:gd name="T6" fmla="*/ 60 w 410"/>
                <a:gd name="T7" fmla="*/ 14 h 42"/>
                <a:gd name="T8" fmla="*/ 95 w 410"/>
                <a:gd name="T9" fmla="*/ 0 h 42"/>
                <a:gd name="T10" fmla="*/ 105 w 410"/>
                <a:gd name="T11" fmla="*/ 5 h 42"/>
                <a:gd name="T12" fmla="*/ 130 w 410"/>
                <a:gd name="T13" fmla="*/ 16 h 42"/>
                <a:gd name="T14" fmla="*/ 140 w 410"/>
                <a:gd name="T15" fmla="*/ 11 h 42"/>
                <a:gd name="T16" fmla="*/ 165 w 410"/>
                <a:gd name="T17" fmla="*/ 0 h 42"/>
                <a:gd name="T18" fmla="*/ 200 w 410"/>
                <a:gd name="T19" fmla="*/ 42 h 42"/>
                <a:gd name="T20" fmla="*/ 210 w 410"/>
                <a:gd name="T21" fmla="*/ 7 h 42"/>
                <a:gd name="T22" fmla="*/ 235 w 410"/>
                <a:gd name="T23" fmla="*/ 20 h 42"/>
                <a:gd name="T24" fmla="*/ 245 w 410"/>
                <a:gd name="T25" fmla="*/ 16 h 42"/>
                <a:gd name="T26" fmla="*/ 270 w 410"/>
                <a:gd name="T27" fmla="*/ 22 h 42"/>
                <a:gd name="T28" fmla="*/ 280 w 410"/>
                <a:gd name="T29" fmla="*/ 15 h 42"/>
                <a:gd name="T30" fmla="*/ 305 w 410"/>
                <a:gd name="T31" fmla="*/ 25 h 42"/>
                <a:gd name="T32" fmla="*/ 315 w 410"/>
                <a:gd name="T33" fmla="*/ 25 h 42"/>
                <a:gd name="T34" fmla="*/ 340 w 410"/>
                <a:gd name="T35" fmla="*/ 22 h 42"/>
                <a:gd name="T36" fmla="*/ 350 w 410"/>
                <a:gd name="T37" fmla="*/ 9 h 42"/>
                <a:gd name="T38" fmla="*/ 375 w 410"/>
                <a:gd name="T39" fmla="*/ 16 h 42"/>
                <a:gd name="T40" fmla="*/ 385 w 410"/>
                <a:gd name="T41" fmla="*/ 23 h 42"/>
                <a:gd name="T42" fmla="*/ 410 w 410"/>
                <a:gd name="T43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0" h="42">
                  <a:moveTo>
                    <a:pt x="0" y="3"/>
                  </a:moveTo>
                  <a:lnTo>
                    <a:pt x="25" y="9"/>
                  </a:lnTo>
                  <a:lnTo>
                    <a:pt x="35" y="4"/>
                  </a:lnTo>
                  <a:lnTo>
                    <a:pt x="60" y="14"/>
                  </a:lnTo>
                  <a:lnTo>
                    <a:pt x="95" y="0"/>
                  </a:lnTo>
                  <a:lnTo>
                    <a:pt x="105" y="5"/>
                  </a:lnTo>
                  <a:lnTo>
                    <a:pt x="130" y="16"/>
                  </a:lnTo>
                  <a:lnTo>
                    <a:pt x="140" y="11"/>
                  </a:lnTo>
                  <a:lnTo>
                    <a:pt x="165" y="0"/>
                  </a:lnTo>
                  <a:lnTo>
                    <a:pt x="200" y="42"/>
                  </a:lnTo>
                  <a:lnTo>
                    <a:pt x="210" y="7"/>
                  </a:lnTo>
                  <a:lnTo>
                    <a:pt x="235" y="20"/>
                  </a:lnTo>
                  <a:lnTo>
                    <a:pt x="245" y="16"/>
                  </a:lnTo>
                  <a:lnTo>
                    <a:pt x="270" y="22"/>
                  </a:lnTo>
                  <a:lnTo>
                    <a:pt x="280" y="15"/>
                  </a:lnTo>
                  <a:lnTo>
                    <a:pt x="305" y="25"/>
                  </a:lnTo>
                  <a:lnTo>
                    <a:pt x="315" y="25"/>
                  </a:lnTo>
                  <a:lnTo>
                    <a:pt x="340" y="22"/>
                  </a:lnTo>
                  <a:lnTo>
                    <a:pt x="350" y="9"/>
                  </a:lnTo>
                  <a:lnTo>
                    <a:pt x="375" y="16"/>
                  </a:lnTo>
                  <a:lnTo>
                    <a:pt x="385" y="23"/>
                  </a:lnTo>
                  <a:lnTo>
                    <a:pt x="410" y="20"/>
                  </a:lnTo>
                </a:path>
              </a:pathLst>
            </a:cu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9" name="Freeform 607"/>
            <p:cNvSpPr>
              <a:spLocks/>
            </p:cNvSpPr>
            <p:nvPr/>
          </p:nvSpPr>
          <p:spPr bwMode="auto">
            <a:xfrm>
              <a:off x="30460950" y="14100175"/>
              <a:ext cx="463550" cy="406400"/>
            </a:xfrm>
            <a:custGeom>
              <a:avLst/>
              <a:gdLst>
                <a:gd name="T0" fmla="*/ 146 w 292"/>
                <a:gd name="T1" fmla="*/ 0 h 256"/>
                <a:gd name="T2" fmla="*/ 292 w 292"/>
                <a:gd name="T3" fmla="*/ 256 h 256"/>
                <a:gd name="T4" fmla="*/ 0 w 292"/>
                <a:gd name="T5" fmla="*/ 256 h 256"/>
                <a:gd name="T6" fmla="*/ 146 w 29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6">
                  <a:moveTo>
                    <a:pt x="146" y="0"/>
                  </a:moveTo>
                  <a:lnTo>
                    <a:pt x="292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0" name="Freeform 608"/>
            <p:cNvSpPr>
              <a:spLocks/>
            </p:cNvSpPr>
            <p:nvPr/>
          </p:nvSpPr>
          <p:spPr bwMode="auto">
            <a:xfrm>
              <a:off x="30460950" y="9150350"/>
              <a:ext cx="463550" cy="406400"/>
            </a:xfrm>
            <a:custGeom>
              <a:avLst/>
              <a:gdLst>
                <a:gd name="T0" fmla="*/ 146 w 292"/>
                <a:gd name="T1" fmla="*/ 0 h 256"/>
                <a:gd name="T2" fmla="*/ 292 w 292"/>
                <a:gd name="T3" fmla="*/ 256 h 256"/>
                <a:gd name="T4" fmla="*/ 0 w 292"/>
                <a:gd name="T5" fmla="*/ 256 h 256"/>
                <a:gd name="T6" fmla="*/ 146 w 29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6">
                  <a:moveTo>
                    <a:pt x="146" y="0"/>
                  </a:moveTo>
                  <a:lnTo>
                    <a:pt x="292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1" name="Freeform 609"/>
            <p:cNvSpPr>
              <a:spLocks/>
            </p:cNvSpPr>
            <p:nvPr/>
          </p:nvSpPr>
          <p:spPr bwMode="auto">
            <a:xfrm>
              <a:off x="31184850" y="15344775"/>
              <a:ext cx="465137" cy="434975"/>
            </a:xfrm>
            <a:custGeom>
              <a:avLst/>
              <a:gdLst>
                <a:gd name="T0" fmla="*/ 147 w 293"/>
                <a:gd name="T1" fmla="*/ 0 h 274"/>
                <a:gd name="T2" fmla="*/ 293 w 293"/>
                <a:gd name="T3" fmla="*/ 274 h 274"/>
                <a:gd name="T4" fmla="*/ 0 w 293"/>
                <a:gd name="T5" fmla="*/ 274 h 274"/>
                <a:gd name="T6" fmla="*/ 147 w 293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74">
                  <a:moveTo>
                    <a:pt x="147" y="0"/>
                  </a:moveTo>
                  <a:lnTo>
                    <a:pt x="293" y="274"/>
                  </a:lnTo>
                  <a:lnTo>
                    <a:pt x="0" y="274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2" name="Freeform 610"/>
            <p:cNvSpPr>
              <a:spLocks/>
            </p:cNvSpPr>
            <p:nvPr/>
          </p:nvSpPr>
          <p:spPr bwMode="auto">
            <a:xfrm>
              <a:off x="31184850" y="9294813"/>
              <a:ext cx="465137" cy="434975"/>
            </a:xfrm>
            <a:custGeom>
              <a:avLst/>
              <a:gdLst>
                <a:gd name="T0" fmla="*/ 147 w 293"/>
                <a:gd name="T1" fmla="*/ 0 h 274"/>
                <a:gd name="T2" fmla="*/ 293 w 293"/>
                <a:gd name="T3" fmla="*/ 274 h 274"/>
                <a:gd name="T4" fmla="*/ 0 w 293"/>
                <a:gd name="T5" fmla="*/ 274 h 274"/>
                <a:gd name="T6" fmla="*/ 147 w 293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74">
                  <a:moveTo>
                    <a:pt x="147" y="0"/>
                  </a:moveTo>
                  <a:lnTo>
                    <a:pt x="293" y="274"/>
                  </a:lnTo>
                  <a:lnTo>
                    <a:pt x="0" y="274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3" name="Freeform 611"/>
            <p:cNvSpPr>
              <a:spLocks/>
            </p:cNvSpPr>
            <p:nvPr/>
          </p:nvSpPr>
          <p:spPr bwMode="auto">
            <a:xfrm>
              <a:off x="31475363" y="12161838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4" name="Freeform 612"/>
            <p:cNvSpPr>
              <a:spLocks/>
            </p:cNvSpPr>
            <p:nvPr/>
          </p:nvSpPr>
          <p:spPr bwMode="auto">
            <a:xfrm>
              <a:off x="31475363" y="9150350"/>
              <a:ext cx="463550" cy="434975"/>
            </a:xfrm>
            <a:custGeom>
              <a:avLst/>
              <a:gdLst>
                <a:gd name="T0" fmla="*/ 146 w 292"/>
                <a:gd name="T1" fmla="*/ 0 h 274"/>
                <a:gd name="T2" fmla="*/ 292 w 292"/>
                <a:gd name="T3" fmla="*/ 274 h 274"/>
                <a:gd name="T4" fmla="*/ 0 w 292"/>
                <a:gd name="T5" fmla="*/ 274 h 274"/>
                <a:gd name="T6" fmla="*/ 146 w 292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74">
                  <a:moveTo>
                    <a:pt x="146" y="0"/>
                  </a:moveTo>
                  <a:lnTo>
                    <a:pt x="292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5" name="Freeform 613"/>
            <p:cNvSpPr>
              <a:spLocks/>
            </p:cNvSpPr>
            <p:nvPr/>
          </p:nvSpPr>
          <p:spPr bwMode="auto">
            <a:xfrm>
              <a:off x="32200850" y="13695363"/>
              <a:ext cx="463550" cy="434975"/>
            </a:xfrm>
            <a:custGeom>
              <a:avLst/>
              <a:gdLst>
                <a:gd name="T0" fmla="*/ 146 w 292"/>
                <a:gd name="T1" fmla="*/ 0 h 274"/>
                <a:gd name="T2" fmla="*/ 292 w 292"/>
                <a:gd name="T3" fmla="*/ 274 h 274"/>
                <a:gd name="T4" fmla="*/ 0 w 292"/>
                <a:gd name="T5" fmla="*/ 274 h 274"/>
                <a:gd name="T6" fmla="*/ 146 w 292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74">
                  <a:moveTo>
                    <a:pt x="146" y="0"/>
                  </a:moveTo>
                  <a:lnTo>
                    <a:pt x="292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6" name="Freeform 614"/>
            <p:cNvSpPr>
              <a:spLocks/>
            </p:cNvSpPr>
            <p:nvPr/>
          </p:nvSpPr>
          <p:spPr bwMode="auto">
            <a:xfrm>
              <a:off x="32200850" y="9469438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7" name="Freeform 615"/>
            <p:cNvSpPr>
              <a:spLocks/>
            </p:cNvSpPr>
            <p:nvPr/>
          </p:nvSpPr>
          <p:spPr bwMode="auto">
            <a:xfrm>
              <a:off x="33215263" y="13782675"/>
              <a:ext cx="465137" cy="404813"/>
            </a:xfrm>
            <a:custGeom>
              <a:avLst/>
              <a:gdLst>
                <a:gd name="T0" fmla="*/ 147 w 293"/>
                <a:gd name="T1" fmla="*/ 0 h 255"/>
                <a:gd name="T2" fmla="*/ 293 w 293"/>
                <a:gd name="T3" fmla="*/ 255 h 255"/>
                <a:gd name="T4" fmla="*/ 0 w 293"/>
                <a:gd name="T5" fmla="*/ 255 h 255"/>
                <a:gd name="T6" fmla="*/ 147 w 293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55">
                  <a:moveTo>
                    <a:pt x="147" y="0"/>
                  </a:moveTo>
                  <a:lnTo>
                    <a:pt x="293" y="255"/>
                  </a:lnTo>
                  <a:lnTo>
                    <a:pt x="0" y="25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8" name="Freeform 616"/>
            <p:cNvSpPr>
              <a:spLocks/>
            </p:cNvSpPr>
            <p:nvPr/>
          </p:nvSpPr>
          <p:spPr bwMode="auto">
            <a:xfrm>
              <a:off x="33215263" y="9064625"/>
              <a:ext cx="465137" cy="404813"/>
            </a:xfrm>
            <a:custGeom>
              <a:avLst/>
              <a:gdLst>
                <a:gd name="T0" fmla="*/ 147 w 293"/>
                <a:gd name="T1" fmla="*/ 0 h 255"/>
                <a:gd name="T2" fmla="*/ 293 w 293"/>
                <a:gd name="T3" fmla="*/ 255 h 255"/>
                <a:gd name="T4" fmla="*/ 0 w 293"/>
                <a:gd name="T5" fmla="*/ 255 h 255"/>
                <a:gd name="T6" fmla="*/ 147 w 293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55">
                  <a:moveTo>
                    <a:pt x="147" y="0"/>
                  </a:moveTo>
                  <a:lnTo>
                    <a:pt x="293" y="255"/>
                  </a:lnTo>
                  <a:lnTo>
                    <a:pt x="0" y="25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9" name="Freeform 617"/>
            <p:cNvSpPr>
              <a:spLocks/>
            </p:cNvSpPr>
            <p:nvPr/>
          </p:nvSpPr>
          <p:spPr bwMode="auto">
            <a:xfrm>
              <a:off x="33505775" y="13752513"/>
              <a:ext cx="463550" cy="434975"/>
            </a:xfrm>
            <a:custGeom>
              <a:avLst/>
              <a:gdLst>
                <a:gd name="T0" fmla="*/ 146 w 292"/>
                <a:gd name="T1" fmla="*/ 0 h 274"/>
                <a:gd name="T2" fmla="*/ 292 w 292"/>
                <a:gd name="T3" fmla="*/ 274 h 274"/>
                <a:gd name="T4" fmla="*/ 0 w 292"/>
                <a:gd name="T5" fmla="*/ 274 h 274"/>
                <a:gd name="T6" fmla="*/ 146 w 292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74">
                  <a:moveTo>
                    <a:pt x="146" y="0"/>
                  </a:moveTo>
                  <a:lnTo>
                    <a:pt x="292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0" name="Freeform 618"/>
            <p:cNvSpPr>
              <a:spLocks/>
            </p:cNvSpPr>
            <p:nvPr/>
          </p:nvSpPr>
          <p:spPr bwMode="auto">
            <a:xfrm>
              <a:off x="33505775" y="9178925"/>
              <a:ext cx="463550" cy="406400"/>
            </a:xfrm>
            <a:custGeom>
              <a:avLst/>
              <a:gdLst>
                <a:gd name="T0" fmla="*/ 146 w 292"/>
                <a:gd name="T1" fmla="*/ 0 h 256"/>
                <a:gd name="T2" fmla="*/ 292 w 292"/>
                <a:gd name="T3" fmla="*/ 256 h 256"/>
                <a:gd name="T4" fmla="*/ 0 w 292"/>
                <a:gd name="T5" fmla="*/ 256 h 256"/>
                <a:gd name="T6" fmla="*/ 146 w 29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6">
                  <a:moveTo>
                    <a:pt x="146" y="0"/>
                  </a:moveTo>
                  <a:lnTo>
                    <a:pt x="292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1" name="Freeform 619"/>
            <p:cNvSpPr>
              <a:spLocks/>
            </p:cNvSpPr>
            <p:nvPr/>
          </p:nvSpPr>
          <p:spPr bwMode="auto">
            <a:xfrm>
              <a:off x="34231263" y="14071600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2" name="Freeform 620"/>
            <p:cNvSpPr>
              <a:spLocks/>
            </p:cNvSpPr>
            <p:nvPr/>
          </p:nvSpPr>
          <p:spPr bwMode="auto">
            <a:xfrm>
              <a:off x="34231263" y="9498013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3" name="Freeform 621"/>
            <p:cNvSpPr>
              <a:spLocks/>
            </p:cNvSpPr>
            <p:nvPr/>
          </p:nvSpPr>
          <p:spPr bwMode="auto">
            <a:xfrm>
              <a:off x="34521775" y="13492163"/>
              <a:ext cx="463550" cy="406400"/>
            </a:xfrm>
            <a:custGeom>
              <a:avLst/>
              <a:gdLst>
                <a:gd name="T0" fmla="*/ 146 w 292"/>
                <a:gd name="T1" fmla="*/ 0 h 256"/>
                <a:gd name="T2" fmla="*/ 292 w 292"/>
                <a:gd name="T3" fmla="*/ 256 h 256"/>
                <a:gd name="T4" fmla="*/ 0 w 292"/>
                <a:gd name="T5" fmla="*/ 256 h 256"/>
                <a:gd name="T6" fmla="*/ 146 w 29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6">
                  <a:moveTo>
                    <a:pt x="146" y="0"/>
                  </a:moveTo>
                  <a:lnTo>
                    <a:pt x="292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4" name="Freeform 622"/>
            <p:cNvSpPr>
              <a:spLocks/>
            </p:cNvSpPr>
            <p:nvPr/>
          </p:nvSpPr>
          <p:spPr bwMode="auto">
            <a:xfrm>
              <a:off x="34521775" y="9382125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5" name="Freeform 623"/>
            <p:cNvSpPr>
              <a:spLocks/>
            </p:cNvSpPr>
            <p:nvPr/>
          </p:nvSpPr>
          <p:spPr bwMode="auto">
            <a:xfrm>
              <a:off x="35245675" y="12190413"/>
              <a:ext cx="465137" cy="433388"/>
            </a:xfrm>
            <a:custGeom>
              <a:avLst/>
              <a:gdLst>
                <a:gd name="T0" fmla="*/ 146 w 293"/>
                <a:gd name="T1" fmla="*/ 0 h 273"/>
                <a:gd name="T2" fmla="*/ 293 w 293"/>
                <a:gd name="T3" fmla="*/ 273 h 273"/>
                <a:gd name="T4" fmla="*/ 0 w 293"/>
                <a:gd name="T5" fmla="*/ 273 h 273"/>
                <a:gd name="T6" fmla="*/ 146 w 293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73">
                  <a:moveTo>
                    <a:pt x="146" y="0"/>
                  </a:moveTo>
                  <a:lnTo>
                    <a:pt x="293" y="273"/>
                  </a:lnTo>
                  <a:lnTo>
                    <a:pt x="0" y="27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6" name="Freeform 624"/>
            <p:cNvSpPr>
              <a:spLocks/>
            </p:cNvSpPr>
            <p:nvPr/>
          </p:nvSpPr>
          <p:spPr bwMode="auto">
            <a:xfrm>
              <a:off x="35245675" y="9064625"/>
              <a:ext cx="465137" cy="404813"/>
            </a:xfrm>
            <a:custGeom>
              <a:avLst/>
              <a:gdLst>
                <a:gd name="T0" fmla="*/ 146 w 293"/>
                <a:gd name="T1" fmla="*/ 0 h 255"/>
                <a:gd name="T2" fmla="*/ 293 w 293"/>
                <a:gd name="T3" fmla="*/ 255 h 255"/>
                <a:gd name="T4" fmla="*/ 0 w 293"/>
                <a:gd name="T5" fmla="*/ 255 h 255"/>
                <a:gd name="T6" fmla="*/ 146 w 293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255">
                  <a:moveTo>
                    <a:pt x="146" y="0"/>
                  </a:moveTo>
                  <a:lnTo>
                    <a:pt x="293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7" name="Freeform 625"/>
            <p:cNvSpPr>
              <a:spLocks/>
            </p:cNvSpPr>
            <p:nvPr/>
          </p:nvSpPr>
          <p:spPr bwMode="auto">
            <a:xfrm>
              <a:off x="36261675" y="13723938"/>
              <a:ext cx="463550" cy="406400"/>
            </a:xfrm>
            <a:custGeom>
              <a:avLst/>
              <a:gdLst>
                <a:gd name="T0" fmla="*/ 146 w 292"/>
                <a:gd name="T1" fmla="*/ 0 h 256"/>
                <a:gd name="T2" fmla="*/ 292 w 292"/>
                <a:gd name="T3" fmla="*/ 256 h 256"/>
                <a:gd name="T4" fmla="*/ 0 w 292"/>
                <a:gd name="T5" fmla="*/ 256 h 256"/>
                <a:gd name="T6" fmla="*/ 146 w 292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6">
                  <a:moveTo>
                    <a:pt x="146" y="0"/>
                  </a:moveTo>
                  <a:lnTo>
                    <a:pt x="292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8" name="Freeform 626"/>
            <p:cNvSpPr>
              <a:spLocks/>
            </p:cNvSpPr>
            <p:nvPr/>
          </p:nvSpPr>
          <p:spPr bwMode="auto">
            <a:xfrm>
              <a:off x="36261675" y="10250488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9" name="Freeform 627"/>
            <p:cNvSpPr>
              <a:spLocks/>
            </p:cNvSpPr>
            <p:nvPr/>
          </p:nvSpPr>
          <p:spPr bwMode="auto">
            <a:xfrm>
              <a:off x="36552188" y="13058775"/>
              <a:ext cx="463550" cy="404813"/>
            </a:xfrm>
            <a:custGeom>
              <a:avLst/>
              <a:gdLst>
                <a:gd name="T0" fmla="*/ 146 w 292"/>
                <a:gd name="T1" fmla="*/ 0 h 255"/>
                <a:gd name="T2" fmla="*/ 292 w 292"/>
                <a:gd name="T3" fmla="*/ 255 h 255"/>
                <a:gd name="T4" fmla="*/ 0 w 292"/>
                <a:gd name="T5" fmla="*/ 255 h 255"/>
                <a:gd name="T6" fmla="*/ 146 w 292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55">
                  <a:moveTo>
                    <a:pt x="146" y="0"/>
                  </a:moveTo>
                  <a:lnTo>
                    <a:pt x="292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0" name="Freeform 628"/>
            <p:cNvSpPr>
              <a:spLocks/>
            </p:cNvSpPr>
            <p:nvPr/>
          </p:nvSpPr>
          <p:spPr bwMode="auto">
            <a:xfrm>
              <a:off x="36552188" y="9237663"/>
              <a:ext cx="463550" cy="433388"/>
            </a:xfrm>
            <a:custGeom>
              <a:avLst/>
              <a:gdLst>
                <a:gd name="T0" fmla="*/ 146 w 292"/>
                <a:gd name="T1" fmla="*/ 0 h 273"/>
                <a:gd name="T2" fmla="*/ 292 w 292"/>
                <a:gd name="T3" fmla="*/ 273 h 273"/>
                <a:gd name="T4" fmla="*/ 0 w 292"/>
                <a:gd name="T5" fmla="*/ 273 h 273"/>
                <a:gd name="T6" fmla="*/ 146 w 292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73">
                  <a:moveTo>
                    <a:pt x="146" y="0"/>
                  </a:moveTo>
                  <a:lnTo>
                    <a:pt x="292" y="273"/>
                  </a:lnTo>
                  <a:lnTo>
                    <a:pt x="0" y="27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1" name="Freeform 629"/>
            <p:cNvSpPr>
              <a:spLocks/>
            </p:cNvSpPr>
            <p:nvPr/>
          </p:nvSpPr>
          <p:spPr bwMode="auto">
            <a:xfrm>
              <a:off x="37276088" y="14736763"/>
              <a:ext cx="493712" cy="434975"/>
            </a:xfrm>
            <a:custGeom>
              <a:avLst/>
              <a:gdLst>
                <a:gd name="T0" fmla="*/ 146 w 311"/>
                <a:gd name="T1" fmla="*/ 0 h 274"/>
                <a:gd name="T2" fmla="*/ 311 w 311"/>
                <a:gd name="T3" fmla="*/ 274 h 274"/>
                <a:gd name="T4" fmla="*/ 0 w 311"/>
                <a:gd name="T5" fmla="*/ 274 h 274"/>
                <a:gd name="T6" fmla="*/ 146 w 311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74">
                  <a:moveTo>
                    <a:pt x="146" y="0"/>
                  </a:moveTo>
                  <a:lnTo>
                    <a:pt x="311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2" name="Freeform 630"/>
            <p:cNvSpPr>
              <a:spLocks/>
            </p:cNvSpPr>
            <p:nvPr/>
          </p:nvSpPr>
          <p:spPr bwMode="auto">
            <a:xfrm>
              <a:off x="37276088" y="9613900"/>
              <a:ext cx="493712" cy="404813"/>
            </a:xfrm>
            <a:custGeom>
              <a:avLst/>
              <a:gdLst>
                <a:gd name="T0" fmla="*/ 146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6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6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3" name="Freeform 631"/>
            <p:cNvSpPr>
              <a:spLocks/>
            </p:cNvSpPr>
            <p:nvPr/>
          </p:nvSpPr>
          <p:spPr bwMode="auto">
            <a:xfrm>
              <a:off x="37566600" y="13376275"/>
              <a:ext cx="493712" cy="434975"/>
            </a:xfrm>
            <a:custGeom>
              <a:avLst/>
              <a:gdLst>
                <a:gd name="T0" fmla="*/ 146 w 311"/>
                <a:gd name="T1" fmla="*/ 0 h 274"/>
                <a:gd name="T2" fmla="*/ 311 w 311"/>
                <a:gd name="T3" fmla="*/ 274 h 274"/>
                <a:gd name="T4" fmla="*/ 0 w 311"/>
                <a:gd name="T5" fmla="*/ 274 h 274"/>
                <a:gd name="T6" fmla="*/ 146 w 311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74">
                  <a:moveTo>
                    <a:pt x="146" y="0"/>
                  </a:moveTo>
                  <a:lnTo>
                    <a:pt x="311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4" name="Freeform 632"/>
            <p:cNvSpPr>
              <a:spLocks/>
            </p:cNvSpPr>
            <p:nvPr/>
          </p:nvSpPr>
          <p:spPr bwMode="auto">
            <a:xfrm>
              <a:off x="37566600" y="9526588"/>
              <a:ext cx="493712" cy="406400"/>
            </a:xfrm>
            <a:custGeom>
              <a:avLst/>
              <a:gdLst>
                <a:gd name="T0" fmla="*/ 146 w 311"/>
                <a:gd name="T1" fmla="*/ 0 h 256"/>
                <a:gd name="T2" fmla="*/ 311 w 311"/>
                <a:gd name="T3" fmla="*/ 256 h 256"/>
                <a:gd name="T4" fmla="*/ 0 w 311"/>
                <a:gd name="T5" fmla="*/ 256 h 256"/>
                <a:gd name="T6" fmla="*/ 146 w 31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6">
                  <a:moveTo>
                    <a:pt x="146" y="0"/>
                  </a:moveTo>
                  <a:lnTo>
                    <a:pt x="311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5" name="Freeform 633"/>
            <p:cNvSpPr>
              <a:spLocks/>
            </p:cNvSpPr>
            <p:nvPr/>
          </p:nvSpPr>
          <p:spPr bwMode="auto">
            <a:xfrm>
              <a:off x="38292088" y="14592300"/>
              <a:ext cx="492125" cy="406400"/>
            </a:xfrm>
            <a:custGeom>
              <a:avLst/>
              <a:gdLst>
                <a:gd name="T0" fmla="*/ 146 w 310"/>
                <a:gd name="T1" fmla="*/ 0 h 256"/>
                <a:gd name="T2" fmla="*/ 310 w 310"/>
                <a:gd name="T3" fmla="*/ 256 h 256"/>
                <a:gd name="T4" fmla="*/ 0 w 310"/>
                <a:gd name="T5" fmla="*/ 256 h 256"/>
                <a:gd name="T6" fmla="*/ 146 w 310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56">
                  <a:moveTo>
                    <a:pt x="146" y="0"/>
                  </a:moveTo>
                  <a:lnTo>
                    <a:pt x="310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6" name="Freeform 634"/>
            <p:cNvSpPr>
              <a:spLocks/>
            </p:cNvSpPr>
            <p:nvPr/>
          </p:nvSpPr>
          <p:spPr bwMode="auto">
            <a:xfrm>
              <a:off x="38292088" y="9671050"/>
              <a:ext cx="492125" cy="406400"/>
            </a:xfrm>
            <a:custGeom>
              <a:avLst/>
              <a:gdLst>
                <a:gd name="T0" fmla="*/ 146 w 310"/>
                <a:gd name="T1" fmla="*/ 0 h 256"/>
                <a:gd name="T2" fmla="*/ 310 w 310"/>
                <a:gd name="T3" fmla="*/ 256 h 256"/>
                <a:gd name="T4" fmla="*/ 0 w 310"/>
                <a:gd name="T5" fmla="*/ 256 h 256"/>
                <a:gd name="T6" fmla="*/ 146 w 310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56">
                  <a:moveTo>
                    <a:pt x="146" y="0"/>
                  </a:moveTo>
                  <a:lnTo>
                    <a:pt x="310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7" name="Freeform 635"/>
            <p:cNvSpPr>
              <a:spLocks/>
            </p:cNvSpPr>
            <p:nvPr/>
          </p:nvSpPr>
          <p:spPr bwMode="auto">
            <a:xfrm>
              <a:off x="38581013" y="15084425"/>
              <a:ext cx="493712" cy="406400"/>
            </a:xfrm>
            <a:custGeom>
              <a:avLst/>
              <a:gdLst>
                <a:gd name="T0" fmla="*/ 147 w 311"/>
                <a:gd name="T1" fmla="*/ 0 h 256"/>
                <a:gd name="T2" fmla="*/ 311 w 311"/>
                <a:gd name="T3" fmla="*/ 256 h 256"/>
                <a:gd name="T4" fmla="*/ 0 w 311"/>
                <a:gd name="T5" fmla="*/ 256 h 256"/>
                <a:gd name="T6" fmla="*/ 147 w 31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6">
                  <a:moveTo>
                    <a:pt x="147" y="0"/>
                  </a:moveTo>
                  <a:lnTo>
                    <a:pt x="311" y="256"/>
                  </a:lnTo>
                  <a:lnTo>
                    <a:pt x="0" y="2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8" name="Freeform 636"/>
            <p:cNvSpPr>
              <a:spLocks/>
            </p:cNvSpPr>
            <p:nvPr/>
          </p:nvSpPr>
          <p:spPr bwMode="auto">
            <a:xfrm>
              <a:off x="38581013" y="9498013"/>
              <a:ext cx="493712" cy="404813"/>
            </a:xfrm>
            <a:custGeom>
              <a:avLst/>
              <a:gdLst>
                <a:gd name="T0" fmla="*/ 147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7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7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9" name="Freeform 637"/>
            <p:cNvSpPr>
              <a:spLocks/>
            </p:cNvSpPr>
            <p:nvPr/>
          </p:nvSpPr>
          <p:spPr bwMode="auto">
            <a:xfrm>
              <a:off x="39306500" y="15692438"/>
              <a:ext cx="493712" cy="434975"/>
            </a:xfrm>
            <a:custGeom>
              <a:avLst/>
              <a:gdLst>
                <a:gd name="T0" fmla="*/ 146 w 311"/>
                <a:gd name="T1" fmla="*/ 0 h 274"/>
                <a:gd name="T2" fmla="*/ 311 w 311"/>
                <a:gd name="T3" fmla="*/ 274 h 274"/>
                <a:gd name="T4" fmla="*/ 0 w 311"/>
                <a:gd name="T5" fmla="*/ 274 h 274"/>
                <a:gd name="T6" fmla="*/ 146 w 311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74">
                  <a:moveTo>
                    <a:pt x="146" y="0"/>
                  </a:moveTo>
                  <a:lnTo>
                    <a:pt x="311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0" name="Freeform 638"/>
            <p:cNvSpPr>
              <a:spLocks/>
            </p:cNvSpPr>
            <p:nvPr/>
          </p:nvSpPr>
          <p:spPr bwMode="auto">
            <a:xfrm>
              <a:off x="39306500" y="9758363"/>
              <a:ext cx="493712" cy="404813"/>
            </a:xfrm>
            <a:custGeom>
              <a:avLst/>
              <a:gdLst>
                <a:gd name="T0" fmla="*/ 146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6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6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1" name="Freeform 639"/>
            <p:cNvSpPr>
              <a:spLocks/>
            </p:cNvSpPr>
            <p:nvPr/>
          </p:nvSpPr>
          <p:spPr bwMode="auto">
            <a:xfrm>
              <a:off x="39597013" y="13260388"/>
              <a:ext cx="493712" cy="406400"/>
            </a:xfrm>
            <a:custGeom>
              <a:avLst/>
              <a:gdLst>
                <a:gd name="T0" fmla="*/ 146 w 311"/>
                <a:gd name="T1" fmla="*/ 0 h 256"/>
                <a:gd name="T2" fmla="*/ 311 w 311"/>
                <a:gd name="T3" fmla="*/ 256 h 256"/>
                <a:gd name="T4" fmla="*/ 0 w 311"/>
                <a:gd name="T5" fmla="*/ 256 h 256"/>
                <a:gd name="T6" fmla="*/ 146 w 31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6">
                  <a:moveTo>
                    <a:pt x="146" y="0"/>
                  </a:moveTo>
                  <a:lnTo>
                    <a:pt x="311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2" name="Freeform 640"/>
            <p:cNvSpPr>
              <a:spLocks/>
            </p:cNvSpPr>
            <p:nvPr/>
          </p:nvSpPr>
          <p:spPr bwMode="auto">
            <a:xfrm>
              <a:off x="39597013" y="9758363"/>
              <a:ext cx="493712" cy="434975"/>
            </a:xfrm>
            <a:custGeom>
              <a:avLst/>
              <a:gdLst>
                <a:gd name="T0" fmla="*/ 146 w 311"/>
                <a:gd name="T1" fmla="*/ 0 h 274"/>
                <a:gd name="T2" fmla="*/ 311 w 311"/>
                <a:gd name="T3" fmla="*/ 274 h 274"/>
                <a:gd name="T4" fmla="*/ 0 w 311"/>
                <a:gd name="T5" fmla="*/ 274 h 274"/>
                <a:gd name="T6" fmla="*/ 146 w 311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74">
                  <a:moveTo>
                    <a:pt x="146" y="0"/>
                  </a:moveTo>
                  <a:lnTo>
                    <a:pt x="311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3" name="Freeform 641"/>
            <p:cNvSpPr>
              <a:spLocks/>
            </p:cNvSpPr>
            <p:nvPr/>
          </p:nvSpPr>
          <p:spPr bwMode="auto">
            <a:xfrm>
              <a:off x="40322500" y="14939963"/>
              <a:ext cx="492125" cy="404813"/>
            </a:xfrm>
            <a:custGeom>
              <a:avLst/>
              <a:gdLst>
                <a:gd name="T0" fmla="*/ 146 w 310"/>
                <a:gd name="T1" fmla="*/ 0 h 255"/>
                <a:gd name="T2" fmla="*/ 310 w 310"/>
                <a:gd name="T3" fmla="*/ 255 h 255"/>
                <a:gd name="T4" fmla="*/ 0 w 310"/>
                <a:gd name="T5" fmla="*/ 255 h 255"/>
                <a:gd name="T6" fmla="*/ 146 w 310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55">
                  <a:moveTo>
                    <a:pt x="146" y="0"/>
                  </a:moveTo>
                  <a:lnTo>
                    <a:pt x="310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4" name="Freeform 642"/>
            <p:cNvSpPr>
              <a:spLocks/>
            </p:cNvSpPr>
            <p:nvPr/>
          </p:nvSpPr>
          <p:spPr bwMode="auto">
            <a:xfrm>
              <a:off x="40322500" y="9671050"/>
              <a:ext cx="492125" cy="434975"/>
            </a:xfrm>
            <a:custGeom>
              <a:avLst/>
              <a:gdLst>
                <a:gd name="T0" fmla="*/ 146 w 310"/>
                <a:gd name="T1" fmla="*/ 0 h 274"/>
                <a:gd name="T2" fmla="*/ 310 w 310"/>
                <a:gd name="T3" fmla="*/ 274 h 274"/>
                <a:gd name="T4" fmla="*/ 0 w 310"/>
                <a:gd name="T5" fmla="*/ 274 h 274"/>
                <a:gd name="T6" fmla="*/ 146 w 310"/>
                <a:gd name="T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74">
                  <a:moveTo>
                    <a:pt x="146" y="0"/>
                  </a:moveTo>
                  <a:lnTo>
                    <a:pt x="310" y="274"/>
                  </a:lnTo>
                  <a:lnTo>
                    <a:pt x="0" y="27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" name="Freeform 643"/>
            <p:cNvSpPr>
              <a:spLocks/>
            </p:cNvSpPr>
            <p:nvPr/>
          </p:nvSpPr>
          <p:spPr bwMode="auto">
            <a:xfrm>
              <a:off x="40611425" y="14244638"/>
              <a:ext cx="493712" cy="406400"/>
            </a:xfrm>
            <a:custGeom>
              <a:avLst/>
              <a:gdLst>
                <a:gd name="T0" fmla="*/ 147 w 311"/>
                <a:gd name="T1" fmla="*/ 0 h 256"/>
                <a:gd name="T2" fmla="*/ 311 w 311"/>
                <a:gd name="T3" fmla="*/ 256 h 256"/>
                <a:gd name="T4" fmla="*/ 0 w 311"/>
                <a:gd name="T5" fmla="*/ 256 h 256"/>
                <a:gd name="T6" fmla="*/ 147 w 31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6">
                  <a:moveTo>
                    <a:pt x="147" y="0"/>
                  </a:moveTo>
                  <a:lnTo>
                    <a:pt x="311" y="256"/>
                  </a:lnTo>
                  <a:lnTo>
                    <a:pt x="0" y="2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6" name="Freeform 644"/>
            <p:cNvSpPr>
              <a:spLocks/>
            </p:cNvSpPr>
            <p:nvPr/>
          </p:nvSpPr>
          <p:spPr bwMode="auto">
            <a:xfrm>
              <a:off x="40611425" y="9324975"/>
              <a:ext cx="493712" cy="404813"/>
            </a:xfrm>
            <a:custGeom>
              <a:avLst/>
              <a:gdLst>
                <a:gd name="T0" fmla="*/ 147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7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7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7" name="Freeform 645"/>
            <p:cNvSpPr>
              <a:spLocks/>
            </p:cNvSpPr>
            <p:nvPr/>
          </p:nvSpPr>
          <p:spPr bwMode="auto">
            <a:xfrm>
              <a:off x="41336913" y="15287625"/>
              <a:ext cx="493712" cy="433388"/>
            </a:xfrm>
            <a:custGeom>
              <a:avLst/>
              <a:gdLst>
                <a:gd name="T0" fmla="*/ 146 w 311"/>
                <a:gd name="T1" fmla="*/ 0 h 273"/>
                <a:gd name="T2" fmla="*/ 311 w 311"/>
                <a:gd name="T3" fmla="*/ 273 h 273"/>
                <a:gd name="T4" fmla="*/ 0 w 311"/>
                <a:gd name="T5" fmla="*/ 273 h 273"/>
                <a:gd name="T6" fmla="*/ 146 w 311"/>
                <a:gd name="T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73">
                  <a:moveTo>
                    <a:pt x="146" y="0"/>
                  </a:moveTo>
                  <a:lnTo>
                    <a:pt x="311" y="273"/>
                  </a:lnTo>
                  <a:lnTo>
                    <a:pt x="0" y="27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8" name="Freeform 646"/>
            <p:cNvSpPr>
              <a:spLocks/>
            </p:cNvSpPr>
            <p:nvPr/>
          </p:nvSpPr>
          <p:spPr bwMode="auto">
            <a:xfrm>
              <a:off x="41336913" y="9498013"/>
              <a:ext cx="493712" cy="404813"/>
            </a:xfrm>
            <a:custGeom>
              <a:avLst/>
              <a:gdLst>
                <a:gd name="T0" fmla="*/ 146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6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6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9" name="Freeform 647"/>
            <p:cNvSpPr>
              <a:spLocks/>
            </p:cNvSpPr>
            <p:nvPr/>
          </p:nvSpPr>
          <p:spPr bwMode="auto">
            <a:xfrm>
              <a:off x="41627425" y="13608050"/>
              <a:ext cx="493712" cy="406400"/>
            </a:xfrm>
            <a:custGeom>
              <a:avLst/>
              <a:gdLst>
                <a:gd name="T0" fmla="*/ 146 w 311"/>
                <a:gd name="T1" fmla="*/ 0 h 256"/>
                <a:gd name="T2" fmla="*/ 311 w 311"/>
                <a:gd name="T3" fmla="*/ 256 h 256"/>
                <a:gd name="T4" fmla="*/ 0 w 311"/>
                <a:gd name="T5" fmla="*/ 256 h 256"/>
                <a:gd name="T6" fmla="*/ 146 w 31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6">
                  <a:moveTo>
                    <a:pt x="146" y="0"/>
                  </a:moveTo>
                  <a:lnTo>
                    <a:pt x="311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0" name="Freeform 648"/>
            <p:cNvSpPr>
              <a:spLocks/>
            </p:cNvSpPr>
            <p:nvPr/>
          </p:nvSpPr>
          <p:spPr bwMode="auto">
            <a:xfrm>
              <a:off x="41627425" y="9729788"/>
              <a:ext cx="493712" cy="404813"/>
            </a:xfrm>
            <a:custGeom>
              <a:avLst/>
              <a:gdLst>
                <a:gd name="T0" fmla="*/ 146 w 311"/>
                <a:gd name="T1" fmla="*/ 0 h 255"/>
                <a:gd name="T2" fmla="*/ 311 w 311"/>
                <a:gd name="T3" fmla="*/ 255 h 255"/>
                <a:gd name="T4" fmla="*/ 0 w 311"/>
                <a:gd name="T5" fmla="*/ 255 h 255"/>
                <a:gd name="T6" fmla="*/ 146 w 311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55">
                  <a:moveTo>
                    <a:pt x="146" y="0"/>
                  </a:moveTo>
                  <a:lnTo>
                    <a:pt x="311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1" name="Freeform 649"/>
            <p:cNvSpPr>
              <a:spLocks/>
            </p:cNvSpPr>
            <p:nvPr/>
          </p:nvSpPr>
          <p:spPr bwMode="auto">
            <a:xfrm>
              <a:off x="42352913" y="14158913"/>
              <a:ext cx="492125" cy="404813"/>
            </a:xfrm>
            <a:custGeom>
              <a:avLst/>
              <a:gdLst>
                <a:gd name="T0" fmla="*/ 146 w 310"/>
                <a:gd name="T1" fmla="*/ 0 h 255"/>
                <a:gd name="T2" fmla="*/ 310 w 310"/>
                <a:gd name="T3" fmla="*/ 255 h 255"/>
                <a:gd name="T4" fmla="*/ 0 w 310"/>
                <a:gd name="T5" fmla="*/ 255 h 255"/>
                <a:gd name="T6" fmla="*/ 146 w 310"/>
                <a:gd name="T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55">
                  <a:moveTo>
                    <a:pt x="146" y="0"/>
                  </a:moveTo>
                  <a:lnTo>
                    <a:pt x="310" y="255"/>
                  </a:lnTo>
                  <a:lnTo>
                    <a:pt x="0" y="25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C49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2" name="Freeform 650"/>
            <p:cNvSpPr>
              <a:spLocks/>
            </p:cNvSpPr>
            <p:nvPr/>
          </p:nvSpPr>
          <p:spPr bwMode="auto">
            <a:xfrm>
              <a:off x="42352913" y="9642475"/>
              <a:ext cx="492125" cy="406400"/>
            </a:xfrm>
            <a:custGeom>
              <a:avLst/>
              <a:gdLst>
                <a:gd name="T0" fmla="*/ 146 w 310"/>
                <a:gd name="T1" fmla="*/ 0 h 256"/>
                <a:gd name="T2" fmla="*/ 310 w 310"/>
                <a:gd name="T3" fmla="*/ 256 h 256"/>
                <a:gd name="T4" fmla="*/ 0 w 310"/>
                <a:gd name="T5" fmla="*/ 256 h 256"/>
                <a:gd name="T6" fmla="*/ 146 w 310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" h="256">
                  <a:moveTo>
                    <a:pt x="146" y="0"/>
                  </a:moveTo>
                  <a:lnTo>
                    <a:pt x="310" y="256"/>
                  </a:lnTo>
                  <a:lnTo>
                    <a:pt x="0" y="25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CD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3" name="Line 651"/>
            <p:cNvSpPr>
              <a:spLocks noChangeShapeType="1"/>
            </p:cNvSpPr>
            <p:nvPr/>
          </p:nvSpPr>
          <p:spPr bwMode="auto">
            <a:xfrm>
              <a:off x="30692725" y="12711113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4" name="Line 652"/>
            <p:cNvSpPr>
              <a:spLocks noChangeShapeType="1"/>
            </p:cNvSpPr>
            <p:nvPr/>
          </p:nvSpPr>
          <p:spPr bwMode="auto">
            <a:xfrm>
              <a:off x="30692725" y="12711113"/>
              <a:ext cx="0" cy="3328988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" name="Line 653"/>
            <p:cNvSpPr>
              <a:spLocks noChangeShapeType="1"/>
            </p:cNvSpPr>
            <p:nvPr/>
          </p:nvSpPr>
          <p:spPr bwMode="auto">
            <a:xfrm>
              <a:off x="30692725" y="16040100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6" name="Line 654"/>
            <p:cNvSpPr>
              <a:spLocks noChangeShapeType="1"/>
            </p:cNvSpPr>
            <p:nvPr/>
          </p:nvSpPr>
          <p:spPr bwMode="auto">
            <a:xfrm>
              <a:off x="30692725" y="9324975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7" name="Line 655"/>
            <p:cNvSpPr>
              <a:spLocks noChangeShapeType="1"/>
            </p:cNvSpPr>
            <p:nvPr/>
          </p:nvSpPr>
          <p:spPr bwMode="auto">
            <a:xfrm>
              <a:off x="30692725" y="9324975"/>
              <a:ext cx="0" cy="17303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8" name="Line 656"/>
            <p:cNvSpPr>
              <a:spLocks noChangeShapeType="1"/>
            </p:cNvSpPr>
            <p:nvPr/>
          </p:nvSpPr>
          <p:spPr bwMode="auto">
            <a:xfrm>
              <a:off x="30692725" y="9498013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9" name="Line 657"/>
            <p:cNvSpPr>
              <a:spLocks noChangeShapeType="1"/>
            </p:cNvSpPr>
            <p:nvPr/>
          </p:nvSpPr>
          <p:spPr bwMode="auto">
            <a:xfrm>
              <a:off x="31418213" y="14303375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0" name="Line 658"/>
            <p:cNvSpPr>
              <a:spLocks noChangeShapeType="1"/>
            </p:cNvSpPr>
            <p:nvPr/>
          </p:nvSpPr>
          <p:spPr bwMode="auto">
            <a:xfrm>
              <a:off x="31418213" y="14303375"/>
              <a:ext cx="0" cy="2662238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1" name="Line 659"/>
            <p:cNvSpPr>
              <a:spLocks noChangeShapeType="1"/>
            </p:cNvSpPr>
            <p:nvPr/>
          </p:nvSpPr>
          <p:spPr bwMode="auto">
            <a:xfrm>
              <a:off x="31418213" y="16965613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2" name="Line 660"/>
            <p:cNvSpPr>
              <a:spLocks noChangeShapeType="1"/>
            </p:cNvSpPr>
            <p:nvPr/>
          </p:nvSpPr>
          <p:spPr bwMode="auto">
            <a:xfrm>
              <a:off x="31418213" y="9469438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3" name="Line 661"/>
            <p:cNvSpPr>
              <a:spLocks noChangeShapeType="1"/>
            </p:cNvSpPr>
            <p:nvPr/>
          </p:nvSpPr>
          <p:spPr bwMode="auto">
            <a:xfrm>
              <a:off x="31418213" y="9469438"/>
              <a:ext cx="0" cy="20161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4" name="Line 662"/>
            <p:cNvSpPr>
              <a:spLocks noChangeShapeType="1"/>
            </p:cNvSpPr>
            <p:nvPr/>
          </p:nvSpPr>
          <p:spPr bwMode="auto">
            <a:xfrm>
              <a:off x="31418213" y="9671050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5" name="Line 663"/>
            <p:cNvSpPr>
              <a:spLocks noChangeShapeType="1"/>
            </p:cNvSpPr>
            <p:nvPr/>
          </p:nvSpPr>
          <p:spPr bwMode="auto">
            <a:xfrm>
              <a:off x="31707138" y="9817100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6" name="Line 664"/>
            <p:cNvSpPr>
              <a:spLocks noChangeShapeType="1"/>
            </p:cNvSpPr>
            <p:nvPr/>
          </p:nvSpPr>
          <p:spPr bwMode="auto">
            <a:xfrm>
              <a:off x="31707138" y="9817100"/>
              <a:ext cx="0" cy="5210175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7" name="Line 665"/>
            <p:cNvSpPr>
              <a:spLocks noChangeShapeType="1"/>
            </p:cNvSpPr>
            <p:nvPr/>
          </p:nvSpPr>
          <p:spPr bwMode="auto">
            <a:xfrm>
              <a:off x="31707138" y="15027275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8" name="Line 666"/>
            <p:cNvSpPr>
              <a:spLocks noChangeShapeType="1"/>
            </p:cNvSpPr>
            <p:nvPr/>
          </p:nvSpPr>
          <p:spPr bwMode="auto">
            <a:xfrm>
              <a:off x="31707138" y="9209088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9" name="Line 667"/>
            <p:cNvSpPr>
              <a:spLocks noChangeShapeType="1"/>
            </p:cNvSpPr>
            <p:nvPr/>
          </p:nvSpPr>
          <p:spPr bwMode="auto">
            <a:xfrm>
              <a:off x="31707138" y="9209088"/>
              <a:ext cx="0" cy="4619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0" name="Line 668"/>
            <p:cNvSpPr>
              <a:spLocks noChangeShapeType="1"/>
            </p:cNvSpPr>
            <p:nvPr/>
          </p:nvSpPr>
          <p:spPr bwMode="auto">
            <a:xfrm>
              <a:off x="31707138" y="9671050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1" name="Line 669"/>
            <p:cNvSpPr>
              <a:spLocks noChangeShapeType="1"/>
            </p:cNvSpPr>
            <p:nvPr/>
          </p:nvSpPr>
          <p:spPr bwMode="auto">
            <a:xfrm>
              <a:off x="32432625" y="12566650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2" name="Line 670"/>
            <p:cNvSpPr>
              <a:spLocks noChangeShapeType="1"/>
            </p:cNvSpPr>
            <p:nvPr/>
          </p:nvSpPr>
          <p:spPr bwMode="auto">
            <a:xfrm>
              <a:off x="32432625" y="12566650"/>
              <a:ext cx="0" cy="283686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3" name="Line 671"/>
            <p:cNvSpPr>
              <a:spLocks noChangeShapeType="1"/>
            </p:cNvSpPr>
            <p:nvPr/>
          </p:nvSpPr>
          <p:spPr bwMode="auto">
            <a:xfrm>
              <a:off x="32432625" y="15403513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4" name="Line 672"/>
            <p:cNvSpPr>
              <a:spLocks noChangeShapeType="1"/>
            </p:cNvSpPr>
            <p:nvPr/>
          </p:nvSpPr>
          <p:spPr bwMode="auto">
            <a:xfrm>
              <a:off x="32432625" y="9556750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5" name="Line 673"/>
            <p:cNvSpPr>
              <a:spLocks noChangeShapeType="1"/>
            </p:cNvSpPr>
            <p:nvPr/>
          </p:nvSpPr>
          <p:spPr bwMode="auto">
            <a:xfrm>
              <a:off x="32432625" y="9556750"/>
              <a:ext cx="0" cy="37623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6" name="Line 674"/>
            <p:cNvSpPr>
              <a:spLocks noChangeShapeType="1"/>
            </p:cNvSpPr>
            <p:nvPr/>
          </p:nvSpPr>
          <p:spPr bwMode="auto">
            <a:xfrm>
              <a:off x="32432625" y="9932988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7" name="Line 675"/>
            <p:cNvSpPr>
              <a:spLocks noChangeShapeType="1"/>
            </p:cNvSpPr>
            <p:nvPr/>
          </p:nvSpPr>
          <p:spPr bwMode="auto">
            <a:xfrm>
              <a:off x="33448625" y="12623800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8" name="Line 676"/>
            <p:cNvSpPr>
              <a:spLocks noChangeShapeType="1"/>
            </p:cNvSpPr>
            <p:nvPr/>
          </p:nvSpPr>
          <p:spPr bwMode="auto">
            <a:xfrm>
              <a:off x="33448625" y="12623800"/>
              <a:ext cx="0" cy="2867025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9" name="Line 677"/>
            <p:cNvSpPr>
              <a:spLocks noChangeShapeType="1"/>
            </p:cNvSpPr>
            <p:nvPr/>
          </p:nvSpPr>
          <p:spPr bwMode="auto">
            <a:xfrm>
              <a:off x="33448625" y="15490825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0" name="Line 678"/>
            <p:cNvSpPr>
              <a:spLocks noChangeShapeType="1"/>
            </p:cNvSpPr>
            <p:nvPr/>
          </p:nvSpPr>
          <p:spPr bwMode="auto">
            <a:xfrm>
              <a:off x="33448625" y="9237663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1" name="Line 679"/>
            <p:cNvSpPr>
              <a:spLocks noChangeShapeType="1"/>
            </p:cNvSpPr>
            <p:nvPr/>
          </p:nvSpPr>
          <p:spPr bwMode="auto">
            <a:xfrm>
              <a:off x="33448625" y="9237663"/>
              <a:ext cx="0" cy="17303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2" name="Line 680"/>
            <p:cNvSpPr>
              <a:spLocks noChangeShapeType="1"/>
            </p:cNvSpPr>
            <p:nvPr/>
          </p:nvSpPr>
          <p:spPr bwMode="auto">
            <a:xfrm>
              <a:off x="33448625" y="9410700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3" name="Line 681"/>
            <p:cNvSpPr>
              <a:spLocks noChangeShapeType="1"/>
            </p:cNvSpPr>
            <p:nvPr/>
          </p:nvSpPr>
          <p:spPr bwMode="auto">
            <a:xfrm>
              <a:off x="33737550" y="12103100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4" name="Line 682"/>
            <p:cNvSpPr>
              <a:spLocks noChangeShapeType="1"/>
            </p:cNvSpPr>
            <p:nvPr/>
          </p:nvSpPr>
          <p:spPr bwMode="auto">
            <a:xfrm>
              <a:off x="33737550" y="12103100"/>
              <a:ext cx="0" cy="387826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5" name="Line 683"/>
            <p:cNvSpPr>
              <a:spLocks noChangeShapeType="1"/>
            </p:cNvSpPr>
            <p:nvPr/>
          </p:nvSpPr>
          <p:spPr bwMode="auto">
            <a:xfrm>
              <a:off x="33737550" y="15981363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6" name="Line 684"/>
            <p:cNvSpPr>
              <a:spLocks noChangeShapeType="1"/>
            </p:cNvSpPr>
            <p:nvPr/>
          </p:nvSpPr>
          <p:spPr bwMode="auto">
            <a:xfrm>
              <a:off x="33737550" y="9382125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7" name="Line 685"/>
            <p:cNvSpPr>
              <a:spLocks noChangeShapeType="1"/>
            </p:cNvSpPr>
            <p:nvPr/>
          </p:nvSpPr>
          <p:spPr bwMode="auto">
            <a:xfrm>
              <a:off x="33737550" y="9382125"/>
              <a:ext cx="0" cy="1444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8" name="Line 686"/>
            <p:cNvSpPr>
              <a:spLocks noChangeShapeType="1"/>
            </p:cNvSpPr>
            <p:nvPr/>
          </p:nvSpPr>
          <p:spPr bwMode="auto">
            <a:xfrm>
              <a:off x="33737550" y="9526588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9" name="Line 687"/>
            <p:cNvSpPr>
              <a:spLocks noChangeShapeType="1"/>
            </p:cNvSpPr>
            <p:nvPr/>
          </p:nvSpPr>
          <p:spPr bwMode="auto">
            <a:xfrm>
              <a:off x="34463038" y="12971463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0" name="Line 688"/>
            <p:cNvSpPr>
              <a:spLocks noChangeShapeType="1"/>
            </p:cNvSpPr>
            <p:nvPr/>
          </p:nvSpPr>
          <p:spPr bwMode="auto">
            <a:xfrm>
              <a:off x="34463038" y="12971463"/>
              <a:ext cx="0" cy="274955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1" name="Line 689"/>
            <p:cNvSpPr>
              <a:spLocks noChangeShapeType="1"/>
            </p:cNvSpPr>
            <p:nvPr/>
          </p:nvSpPr>
          <p:spPr bwMode="auto">
            <a:xfrm>
              <a:off x="34463038" y="15721013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2" name="Line 690"/>
            <p:cNvSpPr>
              <a:spLocks noChangeShapeType="1"/>
            </p:cNvSpPr>
            <p:nvPr/>
          </p:nvSpPr>
          <p:spPr bwMode="auto">
            <a:xfrm>
              <a:off x="34463038" y="9613900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3" name="Line 691"/>
            <p:cNvSpPr>
              <a:spLocks noChangeShapeType="1"/>
            </p:cNvSpPr>
            <p:nvPr/>
          </p:nvSpPr>
          <p:spPr bwMode="auto">
            <a:xfrm>
              <a:off x="34463038" y="9613900"/>
              <a:ext cx="0" cy="31908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4" name="Line 692"/>
            <p:cNvSpPr>
              <a:spLocks noChangeShapeType="1"/>
            </p:cNvSpPr>
            <p:nvPr/>
          </p:nvSpPr>
          <p:spPr bwMode="auto">
            <a:xfrm>
              <a:off x="34463038" y="9932988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5" name="Line 693"/>
            <p:cNvSpPr>
              <a:spLocks noChangeShapeType="1"/>
            </p:cNvSpPr>
            <p:nvPr/>
          </p:nvSpPr>
          <p:spPr bwMode="auto">
            <a:xfrm>
              <a:off x="34753550" y="11698288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6" name="Line 694"/>
            <p:cNvSpPr>
              <a:spLocks noChangeShapeType="1"/>
            </p:cNvSpPr>
            <p:nvPr/>
          </p:nvSpPr>
          <p:spPr bwMode="auto">
            <a:xfrm>
              <a:off x="34753550" y="11698288"/>
              <a:ext cx="0" cy="4110038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7" name="Line 695"/>
            <p:cNvSpPr>
              <a:spLocks noChangeShapeType="1"/>
            </p:cNvSpPr>
            <p:nvPr/>
          </p:nvSpPr>
          <p:spPr bwMode="auto">
            <a:xfrm>
              <a:off x="34753550" y="15808325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8" name="Line 696"/>
            <p:cNvSpPr>
              <a:spLocks noChangeShapeType="1"/>
            </p:cNvSpPr>
            <p:nvPr/>
          </p:nvSpPr>
          <p:spPr bwMode="auto">
            <a:xfrm>
              <a:off x="34753550" y="9556750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9" name="Line 697"/>
            <p:cNvSpPr>
              <a:spLocks noChangeShapeType="1"/>
            </p:cNvSpPr>
            <p:nvPr/>
          </p:nvSpPr>
          <p:spPr bwMode="auto">
            <a:xfrm>
              <a:off x="34753550" y="9556750"/>
              <a:ext cx="0" cy="20161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0" name="Line 698"/>
            <p:cNvSpPr>
              <a:spLocks noChangeShapeType="1"/>
            </p:cNvSpPr>
            <p:nvPr/>
          </p:nvSpPr>
          <p:spPr bwMode="auto">
            <a:xfrm>
              <a:off x="34753550" y="9758363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1" name="Line 699"/>
            <p:cNvSpPr>
              <a:spLocks noChangeShapeType="1"/>
            </p:cNvSpPr>
            <p:nvPr/>
          </p:nvSpPr>
          <p:spPr bwMode="auto">
            <a:xfrm>
              <a:off x="35477450" y="9005888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2" name="Line 700"/>
            <p:cNvSpPr>
              <a:spLocks noChangeShapeType="1"/>
            </p:cNvSpPr>
            <p:nvPr/>
          </p:nvSpPr>
          <p:spPr bwMode="auto">
            <a:xfrm>
              <a:off x="35477450" y="9005888"/>
              <a:ext cx="0" cy="694690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3" name="Line 701"/>
            <p:cNvSpPr>
              <a:spLocks noChangeShapeType="1"/>
            </p:cNvSpPr>
            <p:nvPr/>
          </p:nvSpPr>
          <p:spPr bwMode="auto">
            <a:xfrm>
              <a:off x="35477450" y="15952788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4" name="Line 702"/>
            <p:cNvSpPr>
              <a:spLocks noChangeShapeType="1"/>
            </p:cNvSpPr>
            <p:nvPr/>
          </p:nvSpPr>
          <p:spPr bwMode="auto">
            <a:xfrm>
              <a:off x="35477450" y="9209088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5" name="Line 703"/>
            <p:cNvSpPr>
              <a:spLocks noChangeShapeType="1"/>
            </p:cNvSpPr>
            <p:nvPr/>
          </p:nvSpPr>
          <p:spPr bwMode="auto">
            <a:xfrm>
              <a:off x="35477450" y="9209088"/>
              <a:ext cx="0" cy="231775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6" name="Line 704"/>
            <p:cNvSpPr>
              <a:spLocks noChangeShapeType="1"/>
            </p:cNvSpPr>
            <p:nvPr/>
          </p:nvSpPr>
          <p:spPr bwMode="auto">
            <a:xfrm>
              <a:off x="35477450" y="9440863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7" name="Line 705"/>
            <p:cNvSpPr>
              <a:spLocks noChangeShapeType="1"/>
            </p:cNvSpPr>
            <p:nvPr/>
          </p:nvSpPr>
          <p:spPr bwMode="auto">
            <a:xfrm>
              <a:off x="36493450" y="11582400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8" name="Line 706"/>
            <p:cNvSpPr>
              <a:spLocks noChangeShapeType="1"/>
            </p:cNvSpPr>
            <p:nvPr/>
          </p:nvSpPr>
          <p:spPr bwMode="auto">
            <a:xfrm>
              <a:off x="36493450" y="11582400"/>
              <a:ext cx="0" cy="480536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9" name="Line 707"/>
            <p:cNvSpPr>
              <a:spLocks noChangeShapeType="1"/>
            </p:cNvSpPr>
            <p:nvPr/>
          </p:nvSpPr>
          <p:spPr bwMode="auto">
            <a:xfrm>
              <a:off x="36493450" y="16387763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0" name="Line 708"/>
            <p:cNvSpPr>
              <a:spLocks noChangeShapeType="1"/>
            </p:cNvSpPr>
            <p:nvPr/>
          </p:nvSpPr>
          <p:spPr bwMode="auto">
            <a:xfrm>
              <a:off x="36493450" y="10309225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1" name="Line 709"/>
            <p:cNvSpPr>
              <a:spLocks noChangeShapeType="1"/>
            </p:cNvSpPr>
            <p:nvPr/>
          </p:nvSpPr>
          <p:spPr bwMode="auto">
            <a:xfrm>
              <a:off x="36493450" y="10309225"/>
              <a:ext cx="0" cy="43338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2" name="Line 710"/>
            <p:cNvSpPr>
              <a:spLocks noChangeShapeType="1"/>
            </p:cNvSpPr>
            <p:nvPr/>
          </p:nvSpPr>
          <p:spPr bwMode="auto">
            <a:xfrm>
              <a:off x="36493450" y="10742613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3" name="Line 711"/>
            <p:cNvSpPr>
              <a:spLocks noChangeShapeType="1"/>
            </p:cNvSpPr>
            <p:nvPr/>
          </p:nvSpPr>
          <p:spPr bwMode="auto">
            <a:xfrm>
              <a:off x="36783963" y="9902825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4" name="Line 712"/>
            <p:cNvSpPr>
              <a:spLocks noChangeShapeType="1"/>
            </p:cNvSpPr>
            <p:nvPr/>
          </p:nvSpPr>
          <p:spPr bwMode="auto">
            <a:xfrm>
              <a:off x="36783963" y="9902825"/>
              <a:ext cx="0" cy="6861175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5" name="Line 713"/>
            <p:cNvSpPr>
              <a:spLocks noChangeShapeType="1"/>
            </p:cNvSpPr>
            <p:nvPr/>
          </p:nvSpPr>
          <p:spPr bwMode="auto">
            <a:xfrm>
              <a:off x="36783963" y="16764000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6" name="Line 714"/>
            <p:cNvSpPr>
              <a:spLocks noChangeShapeType="1"/>
            </p:cNvSpPr>
            <p:nvPr/>
          </p:nvSpPr>
          <p:spPr bwMode="auto">
            <a:xfrm>
              <a:off x="36783963" y="9440863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7" name="Line 715"/>
            <p:cNvSpPr>
              <a:spLocks noChangeShapeType="1"/>
            </p:cNvSpPr>
            <p:nvPr/>
          </p:nvSpPr>
          <p:spPr bwMode="auto">
            <a:xfrm>
              <a:off x="36783963" y="9440863"/>
              <a:ext cx="0" cy="17303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8" name="Line 716"/>
            <p:cNvSpPr>
              <a:spLocks noChangeShapeType="1"/>
            </p:cNvSpPr>
            <p:nvPr/>
          </p:nvSpPr>
          <p:spPr bwMode="auto">
            <a:xfrm>
              <a:off x="36783963" y="9613900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9" name="Line 717"/>
            <p:cNvSpPr>
              <a:spLocks noChangeShapeType="1"/>
            </p:cNvSpPr>
            <p:nvPr/>
          </p:nvSpPr>
          <p:spPr bwMode="auto">
            <a:xfrm>
              <a:off x="37507863" y="13550900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0" name="Line 718"/>
            <p:cNvSpPr>
              <a:spLocks noChangeShapeType="1"/>
            </p:cNvSpPr>
            <p:nvPr/>
          </p:nvSpPr>
          <p:spPr bwMode="auto">
            <a:xfrm>
              <a:off x="37507863" y="13550900"/>
              <a:ext cx="0" cy="295275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1" name="Line 719"/>
            <p:cNvSpPr>
              <a:spLocks noChangeShapeType="1"/>
            </p:cNvSpPr>
            <p:nvPr/>
          </p:nvSpPr>
          <p:spPr bwMode="auto">
            <a:xfrm>
              <a:off x="37507863" y="16503650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2" name="Line 720"/>
            <p:cNvSpPr>
              <a:spLocks noChangeShapeType="1"/>
            </p:cNvSpPr>
            <p:nvPr/>
          </p:nvSpPr>
          <p:spPr bwMode="auto">
            <a:xfrm>
              <a:off x="37507863" y="9729788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3" name="Line 721"/>
            <p:cNvSpPr>
              <a:spLocks noChangeShapeType="1"/>
            </p:cNvSpPr>
            <p:nvPr/>
          </p:nvSpPr>
          <p:spPr bwMode="auto">
            <a:xfrm>
              <a:off x="37507863" y="9729788"/>
              <a:ext cx="0" cy="31908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4" name="Line 722"/>
            <p:cNvSpPr>
              <a:spLocks noChangeShapeType="1"/>
            </p:cNvSpPr>
            <p:nvPr/>
          </p:nvSpPr>
          <p:spPr bwMode="auto">
            <a:xfrm>
              <a:off x="37507863" y="10048875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5" name="Line 723"/>
            <p:cNvSpPr>
              <a:spLocks noChangeShapeType="1"/>
            </p:cNvSpPr>
            <p:nvPr/>
          </p:nvSpPr>
          <p:spPr bwMode="auto">
            <a:xfrm>
              <a:off x="37798375" y="10917238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6" name="Line 724"/>
            <p:cNvSpPr>
              <a:spLocks noChangeShapeType="1"/>
            </p:cNvSpPr>
            <p:nvPr/>
          </p:nvSpPr>
          <p:spPr bwMode="auto">
            <a:xfrm>
              <a:off x="37798375" y="10917238"/>
              <a:ext cx="0" cy="549910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7" name="Line 725"/>
            <p:cNvSpPr>
              <a:spLocks noChangeShapeType="1"/>
            </p:cNvSpPr>
            <p:nvPr/>
          </p:nvSpPr>
          <p:spPr bwMode="auto">
            <a:xfrm>
              <a:off x="37798375" y="16416338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8" name="Line 726"/>
            <p:cNvSpPr>
              <a:spLocks noChangeShapeType="1"/>
            </p:cNvSpPr>
            <p:nvPr/>
          </p:nvSpPr>
          <p:spPr bwMode="auto">
            <a:xfrm>
              <a:off x="37798375" y="9701213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9" name="Line 727"/>
            <p:cNvSpPr>
              <a:spLocks noChangeShapeType="1"/>
            </p:cNvSpPr>
            <p:nvPr/>
          </p:nvSpPr>
          <p:spPr bwMode="auto">
            <a:xfrm>
              <a:off x="37798375" y="9701213"/>
              <a:ext cx="0" cy="20161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0" name="Line 728"/>
            <p:cNvSpPr>
              <a:spLocks noChangeShapeType="1"/>
            </p:cNvSpPr>
            <p:nvPr/>
          </p:nvSpPr>
          <p:spPr bwMode="auto">
            <a:xfrm>
              <a:off x="37798375" y="9902825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1" name="Line 729"/>
            <p:cNvSpPr>
              <a:spLocks noChangeShapeType="1"/>
            </p:cNvSpPr>
            <p:nvPr/>
          </p:nvSpPr>
          <p:spPr bwMode="auto">
            <a:xfrm>
              <a:off x="38523863" y="13376275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2" name="Line 730"/>
            <p:cNvSpPr>
              <a:spLocks noChangeShapeType="1"/>
            </p:cNvSpPr>
            <p:nvPr/>
          </p:nvSpPr>
          <p:spPr bwMode="auto">
            <a:xfrm>
              <a:off x="38523863" y="13376275"/>
              <a:ext cx="0" cy="295275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3" name="Line 731"/>
            <p:cNvSpPr>
              <a:spLocks noChangeShapeType="1"/>
            </p:cNvSpPr>
            <p:nvPr/>
          </p:nvSpPr>
          <p:spPr bwMode="auto">
            <a:xfrm>
              <a:off x="38523863" y="16329025"/>
              <a:ext cx="0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4" name="Line 732"/>
            <p:cNvSpPr>
              <a:spLocks noChangeShapeType="1"/>
            </p:cNvSpPr>
            <p:nvPr/>
          </p:nvSpPr>
          <p:spPr bwMode="auto">
            <a:xfrm>
              <a:off x="38523863" y="9786938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5" name="Line 733"/>
            <p:cNvSpPr>
              <a:spLocks noChangeShapeType="1"/>
            </p:cNvSpPr>
            <p:nvPr/>
          </p:nvSpPr>
          <p:spPr bwMode="auto">
            <a:xfrm>
              <a:off x="38523863" y="9786938"/>
              <a:ext cx="0" cy="31908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6" name="Line 734"/>
            <p:cNvSpPr>
              <a:spLocks noChangeShapeType="1"/>
            </p:cNvSpPr>
            <p:nvPr/>
          </p:nvSpPr>
          <p:spPr bwMode="auto">
            <a:xfrm>
              <a:off x="38523863" y="10106025"/>
              <a:ext cx="0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7" name="Line 735"/>
            <p:cNvSpPr>
              <a:spLocks noChangeShapeType="1"/>
            </p:cNvSpPr>
            <p:nvPr/>
          </p:nvSpPr>
          <p:spPr bwMode="auto">
            <a:xfrm>
              <a:off x="38814375" y="12682538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8" name="Line 736"/>
            <p:cNvSpPr>
              <a:spLocks noChangeShapeType="1"/>
            </p:cNvSpPr>
            <p:nvPr/>
          </p:nvSpPr>
          <p:spPr bwMode="auto">
            <a:xfrm>
              <a:off x="38814375" y="12682538"/>
              <a:ext cx="0" cy="5354638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9" name="Line 737"/>
            <p:cNvSpPr>
              <a:spLocks noChangeShapeType="1"/>
            </p:cNvSpPr>
            <p:nvPr/>
          </p:nvSpPr>
          <p:spPr bwMode="auto">
            <a:xfrm>
              <a:off x="38814375" y="18037175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0" name="Line 738"/>
            <p:cNvSpPr>
              <a:spLocks noChangeShapeType="1"/>
            </p:cNvSpPr>
            <p:nvPr/>
          </p:nvSpPr>
          <p:spPr bwMode="auto">
            <a:xfrm>
              <a:off x="38814375" y="9671050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1" name="Line 739"/>
            <p:cNvSpPr>
              <a:spLocks noChangeShapeType="1"/>
            </p:cNvSpPr>
            <p:nvPr/>
          </p:nvSpPr>
          <p:spPr bwMode="auto">
            <a:xfrm>
              <a:off x="38814375" y="9671050"/>
              <a:ext cx="0" cy="174625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2" name="Line 740"/>
            <p:cNvSpPr>
              <a:spLocks noChangeShapeType="1"/>
            </p:cNvSpPr>
            <p:nvPr/>
          </p:nvSpPr>
          <p:spPr bwMode="auto">
            <a:xfrm>
              <a:off x="38814375" y="9845675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3" name="Line 741"/>
            <p:cNvSpPr>
              <a:spLocks noChangeShapeType="1"/>
            </p:cNvSpPr>
            <p:nvPr/>
          </p:nvSpPr>
          <p:spPr bwMode="auto">
            <a:xfrm>
              <a:off x="39538275" y="14795500"/>
              <a:ext cx="30162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4" name="Line 742"/>
            <p:cNvSpPr>
              <a:spLocks noChangeShapeType="1"/>
            </p:cNvSpPr>
            <p:nvPr/>
          </p:nvSpPr>
          <p:spPr bwMode="auto">
            <a:xfrm>
              <a:off x="39538275" y="14795500"/>
              <a:ext cx="0" cy="237331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5" name="Line 743"/>
            <p:cNvSpPr>
              <a:spLocks noChangeShapeType="1"/>
            </p:cNvSpPr>
            <p:nvPr/>
          </p:nvSpPr>
          <p:spPr bwMode="auto">
            <a:xfrm>
              <a:off x="39538275" y="17168813"/>
              <a:ext cx="30162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6" name="Line 744"/>
            <p:cNvSpPr>
              <a:spLocks noChangeShapeType="1"/>
            </p:cNvSpPr>
            <p:nvPr/>
          </p:nvSpPr>
          <p:spPr bwMode="auto">
            <a:xfrm>
              <a:off x="39538275" y="9845675"/>
              <a:ext cx="30162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7" name="Line 745"/>
            <p:cNvSpPr>
              <a:spLocks noChangeShapeType="1"/>
            </p:cNvSpPr>
            <p:nvPr/>
          </p:nvSpPr>
          <p:spPr bwMode="auto">
            <a:xfrm>
              <a:off x="39538275" y="9845675"/>
              <a:ext cx="0" cy="376238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8" name="Line 746"/>
            <p:cNvSpPr>
              <a:spLocks noChangeShapeType="1"/>
            </p:cNvSpPr>
            <p:nvPr/>
          </p:nvSpPr>
          <p:spPr bwMode="auto">
            <a:xfrm>
              <a:off x="39538275" y="10221913"/>
              <a:ext cx="30162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9" name="Line 747"/>
            <p:cNvSpPr>
              <a:spLocks noChangeShapeType="1"/>
            </p:cNvSpPr>
            <p:nvPr/>
          </p:nvSpPr>
          <p:spPr bwMode="auto">
            <a:xfrm>
              <a:off x="39828788" y="10309225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0" name="Line 748"/>
            <p:cNvSpPr>
              <a:spLocks noChangeShapeType="1"/>
            </p:cNvSpPr>
            <p:nvPr/>
          </p:nvSpPr>
          <p:spPr bwMode="auto">
            <a:xfrm>
              <a:off x="39828788" y="10309225"/>
              <a:ext cx="0" cy="6454775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1" name="Line 749"/>
            <p:cNvSpPr>
              <a:spLocks noChangeShapeType="1"/>
            </p:cNvSpPr>
            <p:nvPr/>
          </p:nvSpPr>
          <p:spPr bwMode="auto">
            <a:xfrm>
              <a:off x="39828788" y="16764000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2" name="Line 750"/>
            <p:cNvSpPr>
              <a:spLocks noChangeShapeType="1"/>
            </p:cNvSpPr>
            <p:nvPr/>
          </p:nvSpPr>
          <p:spPr bwMode="auto">
            <a:xfrm>
              <a:off x="39828788" y="9961563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3" name="Line 751"/>
            <p:cNvSpPr>
              <a:spLocks noChangeShapeType="1"/>
            </p:cNvSpPr>
            <p:nvPr/>
          </p:nvSpPr>
          <p:spPr bwMode="auto">
            <a:xfrm>
              <a:off x="39828788" y="9961563"/>
              <a:ext cx="0" cy="20161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4" name="Line 752"/>
            <p:cNvSpPr>
              <a:spLocks noChangeShapeType="1"/>
            </p:cNvSpPr>
            <p:nvPr/>
          </p:nvSpPr>
          <p:spPr bwMode="auto">
            <a:xfrm>
              <a:off x="39828788" y="10163175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5" name="Line 753"/>
            <p:cNvSpPr>
              <a:spLocks noChangeShapeType="1"/>
            </p:cNvSpPr>
            <p:nvPr/>
          </p:nvSpPr>
          <p:spPr bwMode="auto">
            <a:xfrm>
              <a:off x="40554275" y="14043025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6" name="Line 754"/>
            <p:cNvSpPr>
              <a:spLocks noChangeShapeType="1"/>
            </p:cNvSpPr>
            <p:nvPr/>
          </p:nvSpPr>
          <p:spPr bwMode="auto">
            <a:xfrm>
              <a:off x="40554275" y="14043025"/>
              <a:ext cx="0" cy="2344738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7" name="Line 755"/>
            <p:cNvSpPr>
              <a:spLocks noChangeShapeType="1"/>
            </p:cNvSpPr>
            <p:nvPr/>
          </p:nvSpPr>
          <p:spPr bwMode="auto">
            <a:xfrm>
              <a:off x="40554275" y="16387763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8" name="Line 756"/>
            <p:cNvSpPr>
              <a:spLocks noChangeShapeType="1"/>
            </p:cNvSpPr>
            <p:nvPr/>
          </p:nvSpPr>
          <p:spPr bwMode="auto">
            <a:xfrm>
              <a:off x="40554275" y="9817100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9" name="Line 757"/>
            <p:cNvSpPr>
              <a:spLocks noChangeShapeType="1"/>
            </p:cNvSpPr>
            <p:nvPr/>
          </p:nvSpPr>
          <p:spPr bwMode="auto">
            <a:xfrm>
              <a:off x="40554275" y="9817100"/>
              <a:ext cx="0" cy="288925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0" name="Line 758"/>
            <p:cNvSpPr>
              <a:spLocks noChangeShapeType="1"/>
            </p:cNvSpPr>
            <p:nvPr/>
          </p:nvSpPr>
          <p:spPr bwMode="auto">
            <a:xfrm>
              <a:off x="40554275" y="10106025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1" name="Line 759"/>
            <p:cNvSpPr>
              <a:spLocks noChangeShapeType="1"/>
            </p:cNvSpPr>
            <p:nvPr/>
          </p:nvSpPr>
          <p:spPr bwMode="auto">
            <a:xfrm>
              <a:off x="40844788" y="11899900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2" name="Line 760"/>
            <p:cNvSpPr>
              <a:spLocks noChangeShapeType="1"/>
            </p:cNvSpPr>
            <p:nvPr/>
          </p:nvSpPr>
          <p:spPr bwMode="auto">
            <a:xfrm>
              <a:off x="40844788" y="11899900"/>
              <a:ext cx="0" cy="5240338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3" name="Line 761"/>
            <p:cNvSpPr>
              <a:spLocks noChangeShapeType="1"/>
            </p:cNvSpPr>
            <p:nvPr/>
          </p:nvSpPr>
          <p:spPr bwMode="auto">
            <a:xfrm>
              <a:off x="40844788" y="17140238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4" name="Line 762"/>
            <p:cNvSpPr>
              <a:spLocks noChangeShapeType="1"/>
            </p:cNvSpPr>
            <p:nvPr/>
          </p:nvSpPr>
          <p:spPr bwMode="auto">
            <a:xfrm>
              <a:off x="40844788" y="9469438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5" name="Line 763"/>
            <p:cNvSpPr>
              <a:spLocks noChangeShapeType="1"/>
            </p:cNvSpPr>
            <p:nvPr/>
          </p:nvSpPr>
          <p:spPr bwMode="auto">
            <a:xfrm>
              <a:off x="40844788" y="9469438"/>
              <a:ext cx="0" cy="231775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6" name="Line 764"/>
            <p:cNvSpPr>
              <a:spLocks noChangeShapeType="1"/>
            </p:cNvSpPr>
            <p:nvPr/>
          </p:nvSpPr>
          <p:spPr bwMode="auto">
            <a:xfrm>
              <a:off x="40844788" y="9701213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7" name="Line 765"/>
            <p:cNvSpPr>
              <a:spLocks noChangeShapeType="1"/>
            </p:cNvSpPr>
            <p:nvPr/>
          </p:nvSpPr>
          <p:spPr bwMode="auto">
            <a:xfrm>
              <a:off x="41568688" y="14303375"/>
              <a:ext cx="30162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8" name="Line 766"/>
            <p:cNvSpPr>
              <a:spLocks noChangeShapeType="1"/>
            </p:cNvSpPr>
            <p:nvPr/>
          </p:nvSpPr>
          <p:spPr bwMode="auto">
            <a:xfrm>
              <a:off x="41568688" y="14303375"/>
              <a:ext cx="0" cy="2547938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9" name="Line 767"/>
            <p:cNvSpPr>
              <a:spLocks noChangeShapeType="1"/>
            </p:cNvSpPr>
            <p:nvPr/>
          </p:nvSpPr>
          <p:spPr bwMode="auto">
            <a:xfrm>
              <a:off x="41568688" y="16851313"/>
              <a:ext cx="30162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0" name="Line 768"/>
            <p:cNvSpPr>
              <a:spLocks noChangeShapeType="1"/>
            </p:cNvSpPr>
            <p:nvPr/>
          </p:nvSpPr>
          <p:spPr bwMode="auto">
            <a:xfrm>
              <a:off x="41568688" y="9701213"/>
              <a:ext cx="30162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1" name="Line 769"/>
            <p:cNvSpPr>
              <a:spLocks noChangeShapeType="1"/>
            </p:cNvSpPr>
            <p:nvPr/>
          </p:nvSpPr>
          <p:spPr bwMode="auto">
            <a:xfrm>
              <a:off x="41568688" y="9701213"/>
              <a:ext cx="0" cy="1444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2" name="Line 770"/>
            <p:cNvSpPr>
              <a:spLocks noChangeShapeType="1"/>
            </p:cNvSpPr>
            <p:nvPr/>
          </p:nvSpPr>
          <p:spPr bwMode="auto">
            <a:xfrm>
              <a:off x="41568688" y="9845675"/>
              <a:ext cx="30162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3" name="Line 771"/>
            <p:cNvSpPr>
              <a:spLocks noChangeShapeType="1"/>
            </p:cNvSpPr>
            <p:nvPr/>
          </p:nvSpPr>
          <p:spPr bwMode="auto">
            <a:xfrm>
              <a:off x="41859200" y="11639550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4" name="Line 772"/>
            <p:cNvSpPr>
              <a:spLocks noChangeShapeType="1"/>
            </p:cNvSpPr>
            <p:nvPr/>
          </p:nvSpPr>
          <p:spPr bwMode="auto">
            <a:xfrm>
              <a:off x="41859200" y="11639550"/>
              <a:ext cx="0" cy="4487863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5" name="Line 773"/>
            <p:cNvSpPr>
              <a:spLocks noChangeShapeType="1"/>
            </p:cNvSpPr>
            <p:nvPr/>
          </p:nvSpPr>
          <p:spPr bwMode="auto">
            <a:xfrm>
              <a:off x="41859200" y="16127413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6" name="Line 774"/>
            <p:cNvSpPr>
              <a:spLocks noChangeShapeType="1"/>
            </p:cNvSpPr>
            <p:nvPr/>
          </p:nvSpPr>
          <p:spPr bwMode="auto">
            <a:xfrm>
              <a:off x="41859200" y="9902825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7" name="Line 775"/>
            <p:cNvSpPr>
              <a:spLocks noChangeShapeType="1"/>
            </p:cNvSpPr>
            <p:nvPr/>
          </p:nvSpPr>
          <p:spPr bwMode="auto">
            <a:xfrm>
              <a:off x="41859200" y="9902825"/>
              <a:ext cx="0" cy="20320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8" name="Line 776"/>
            <p:cNvSpPr>
              <a:spLocks noChangeShapeType="1"/>
            </p:cNvSpPr>
            <p:nvPr/>
          </p:nvSpPr>
          <p:spPr bwMode="auto">
            <a:xfrm>
              <a:off x="41859200" y="10106025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9" name="Line 777"/>
            <p:cNvSpPr>
              <a:spLocks noChangeShapeType="1"/>
            </p:cNvSpPr>
            <p:nvPr/>
          </p:nvSpPr>
          <p:spPr bwMode="auto">
            <a:xfrm>
              <a:off x="42584688" y="11234738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0" name="Line 778"/>
            <p:cNvSpPr>
              <a:spLocks noChangeShapeType="1"/>
            </p:cNvSpPr>
            <p:nvPr/>
          </p:nvSpPr>
          <p:spPr bwMode="auto">
            <a:xfrm>
              <a:off x="42584688" y="11234738"/>
              <a:ext cx="0" cy="6397625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1" name="Line 779"/>
            <p:cNvSpPr>
              <a:spLocks noChangeShapeType="1"/>
            </p:cNvSpPr>
            <p:nvPr/>
          </p:nvSpPr>
          <p:spPr bwMode="auto">
            <a:xfrm>
              <a:off x="42584688" y="17632363"/>
              <a:ext cx="28575" cy="0"/>
            </a:xfrm>
            <a:prstGeom prst="line">
              <a:avLst/>
            </a:prstGeom>
            <a:noFill/>
            <a:ln w="28575" cap="flat">
              <a:solidFill>
                <a:srgbClr val="C490A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2" name="Line 780"/>
            <p:cNvSpPr>
              <a:spLocks noChangeShapeType="1"/>
            </p:cNvSpPr>
            <p:nvPr/>
          </p:nvSpPr>
          <p:spPr bwMode="auto">
            <a:xfrm>
              <a:off x="42584688" y="9845675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3" name="Line 781"/>
            <p:cNvSpPr>
              <a:spLocks noChangeShapeType="1"/>
            </p:cNvSpPr>
            <p:nvPr/>
          </p:nvSpPr>
          <p:spPr bwMode="auto">
            <a:xfrm>
              <a:off x="42584688" y="9845675"/>
              <a:ext cx="0" cy="144463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4" name="Line 782"/>
            <p:cNvSpPr>
              <a:spLocks noChangeShapeType="1"/>
            </p:cNvSpPr>
            <p:nvPr/>
          </p:nvSpPr>
          <p:spPr bwMode="auto">
            <a:xfrm>
              <a:off x="42584688" y="9990138"/>
              <a:ext cx="28575" cy="0"/>
            </a:xfrm>
            <a:prstGeom prst="line">
              <a:avLst/>
            </a:prstGeom>
            <a:noFill/>
            <a:ln w="28575" cap="flat">
              <a:solidFill>
                <a:srgbClr val="ACD6C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6" name="Rectangle 784"/>
            <p:cNvSpPr>
              <a:spLocks noChangeArrowheads="1"/>
            </p:cNvSpPr>
            <p:nvPr/>
          </p:nvSpPr>
          <p:spPr bwMode="auto">
            <a:xfrm>
              <a:off x="30083125" y="7096125"/>
              <a:ext cx="13111162" cy="15919450"/>
            </a:xfrm>
            <a:prstGeom prst="rect">
              <a:avLst/>
            </a:prstGeom>
            <a:noFill/>
            <a:ln w="28575" cap="rnd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7" name="Rectangle 785"/>
            <p:cNvSpPr>
              <a:spLocks noChangeArrowheads="1"/>
            </p:cNvSpPr>
            <p:nvPr/>
          </p:nvSpPr>
          <p:spPr bwMode="auto">
            <a:xfrm>
              <a:off x="29560838" y="22147213"/>
              <a:ext cx="347662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8" name="Rectangle 786"/>
            <p:cNvSpPr>
              <a:spLocks noChangeArrowheads="1"/>
            </p:cNvSpPr>
            <p:nvPr/>
          </p:nvSpPr>
          <p:spPr bwMode="auto">
            <a:xfrm>
              <a:off x="29560838" y="19253200"/>
              <a:ext cx="347662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9" name="Rectangle 787"/>
            <p:cNvSpPr>
              <a:spLocks noChangeArrowheads="1"/>
            </p:cNvSpPr>
            <p:nvPr/>
          </p:nvSpPr>
          <p:spPr bwMode="auto">
            <a:xfrm>
              <a:off x="29560838" y="16357600"/>
              <a:ext cx="347662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0" name="Rectangle 788"/>
            <p:cNvSpPr>
              <a:spLocks noChangeArrowheads="1"/>
            </p:cNvSpPr>
            <p:nvPr/>
          </p:nvSpPr>
          <p:spPr bwMode="auto">
            <a:xfrm>
              <a:off x="29560838" y="13463588"/>
              <a:ext cx="347662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1" name="Rectangle 789"/>
            <p:cNvSpPr>
              <a:spLocks noChangeArrowheads="1"/>
            </p:cNvSpPr>
            <p:nvPr/>
          </p:nvSpPr>
          <p:spPr bwMode="auto">
            <a:xfrm>
              <a:off x="29560838" y="10567988"/>
              <a:ext cx="347662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2" name="Rectangle 790"/>
            <p:cNvSpPr>
              <a:spLocks noChangeArrowheads="1"/>
            </p:cNvSpPr>
            <p:nvPr/>
          </p:nvSpPr>
          <p:spPr bwMode="auto">
            <a:xfrm>
              <a:off x="29560838" y="7673975"/>
              <a:ext cx="347662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3" name="Line 791"/>
            <p:cNvSpPr>
              <a:spLocks noChangeShapeType="1"/>
            </p:cNvSpPr>
            <p:nvPr/>
          </p:nvSpPr>
          <p:spPr bwMode="auto">
            <a:xfrm>
              <a:off x="29967238" y="22293263"/>
              <a:ext cx="115887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4" name="Line 792"/>
            <p:cNvSpPr>
              <a:spLocks noChangeShapeType="1"/>
            </p:cNvSpPr>
            <p:nvPr/>
          </p:nvSpPr>
          <p:spPr bwMode="auto">
            <a:xfrm>
              <a:off x="29967238" y="19397663"/>
              <a:ext cx="115887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5" name="Line 793"/>
            <p:cNvSpPr>
              <a:spLocks noChangeShapeType="1"/>
            </p:cNvSpPr>
            <p:nvPr/>
          </p:nvSpPr>
          <p:spPr bwMode="auto">
            <a:xfrm>
              <a:off x="29967238" y="16503650"/>
              <a:ext cx="115887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6" name="Line 794"/>
            <p:cNvSpPr>
              <a:spLocks noChangeShapeType="1"/>
            </p:cNvSpPr>
            <p:nvPr/>
          </p:nvSpPr>
          <p:spPr bwMode="auto">
            <a:xfrm>
              <a:off x="29967238" y="13608050"/>
              <a:ext cx="115887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7" name="Line 795"/>
            <p:cNvSpPr>
              <a:spLocks noChangeShapeType="1"/>
            </p:cNvSpPr>
            <p:nvPr/>
          </p:nvSpPr>
          <p:spPr bwMode="auto">
            <a:xfrm>
              <a:off x="29967238" y="10714038"/>
              <a:ext cx="115887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8" name="Line 796"/>
            <p:cNvSpPr>
              <a:spLocks noChangeShapeType="1"/>
            </p:cNvSpPr>
            <p:nvPr/>
          </p:nvSpPr>
          <p:spPr bwMode="auto">
            <a:xfrm>
              <a:off x="29967238" y="7818438"/>
              <a:ext cx="115887" cy="0"/>
            </a:xfrm>
            <a:prstGeom prst="line">
              <a:avLst/>
            </a:prstGeom>
            <a:noFill/>
            <a:ln w="28575" cap="flat">
              <a:solidFill>
                <a:srgbClr val="A188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9" name="Rectangle 797"/>
            <p:cNvSpPr>
              <a:spLocks noChangeArrowheads="1"/>
            </p:cNvSpPr>
            <p:nvPr/>
          </p:nvSpPr>
          <p:spPr bwMode="auto">
            <a:xfrm>
              <a:off x="30084713" y="23188613"/>
              <a:ext cx="346075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0" name="Rectangle 798"/>
            <p:cNvSpPr>
              <a:spLocks noChangeArrowheads="1"/>
            </p:cNvSpPr>
            <p:nvPr/>
          </p:nvSpPr>
          <p:spPr bwMode="auto">
            <a:xfrm>
              <a:off x="32897763" y="23188613"/>
              <a:ext cx="5207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1" name="Rectangle 799"/>
            <p:cNvSpPr>
              <a:spLocks noChangeArrowheads="1"/>
            </p:cNvSpPr>
            <p:nvPr/>
          </p:nvSpPr>
          <p:spPr bwMode="auto">
            <a:xfrm>
              <a:off x="35798125" y="23188613"/>
              <a:ext cx="5207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2" name="Rectangle 800"/>
            <p:cNvSpPr>
              <a:spLocks noChangeArrowheads="1"/>
            </p:cNvSpPr>
            <p:nvPr/>
          </p:nvSpPr>
          <p:spPr bwMode="auto">
            <a:xfrm>
              <a:off x="38698488" y="23188613"/>
              <a:ext cx="5207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3" name="Rectangle 801"/>
            <p:cNvSpPr>
              <a:spLocks noChangeArrowheads="1"/>
            </p:cNvSpPr>
            <p:nvPr/>
          </p:nvSpPr>
          <p:spPr bwMode="auto">
            <a:xfrm>
              <a:off x="41598850" y="23188613"/>
              <a:ext cx="5207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smtClean="0">
                  <a:ln>
                    <a:noFill/>
                  </a:ln>
                  <a:solidFill>
                    <a:srgbClr val="A18882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507" name="Straight Connector 506"/>
            <p:cNvCxnSpPr/>
            <p:nvPr/>
          </p:nvCxnSpPr>
          <p:spPr>
            <a:xfrm>
              <a:off x="39547385" y="21755103"/>
              <a:ext cx="799788" cy="0"/>
            </a:xfrm>
            <a:prstGeom prst="line">
              <a:avLst/>
            </a:prstGeom>
            <a:ln w="762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tangle 216"/>
            <p:cNvSpPr>
              <a:spLocks noChangeArrowheads="1"/>
            </p:cNvSpPr>
            <p:nvPr/>
          </p:nvSpPr>
          <p:spPr bwMode="auto">
            <a:xfrm>
              <a:off x="40554275" y="21571102"/>
              <a:ext cx="146945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</a:rPr>
                <a:t>Mean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9211F"/>
      </a:dk1>
      <a:lt1>
        <a:sysClr val="window" lastClr="FFFFFF"/>
      </a:lt1>
      <a:dk2>
        <a:srgbClr val="ECAD68"/>
      </a:dk2>
      <a:lt2>
        <a:srgbClr val="954F72"/>
      </a:lt2>
      <a:accent1>
        <a:srgbClr val="ACD6C8"/>
      </a:accent1>
      <a:accent2>
        <a:srgbClr val="B9B09F"/>
      </a:accent2>
      <a:accent3>
        <a:srgbClr val="798E87"/>
      </a:accent3>
      <a:accent4>
        <a:srgbClr val="C27D38"/>
      </a:accent4>
      <a:accent5>
        <a:srgbClr val="F94B55"/>
      </a:accent5>
      <a:accent6>
        <a:srgbClr val="CCC591"/>
      </a:accent6>
      <a:hlink>
        <a:srgbClr val="F94B55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</TotalTime>
  <Words>383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Ebrima</vt:lpstr>
      <vt:lpstr>Office Theme</vt:lpstr>
      <vt:lpstr>THAT’S MY SPOT</vt:lpstr>
    </vt:vector>
  </TitlesOfParts>
  <Company>University of Waterloo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Jing Hui (Mona)</dc:creator>
  <cp:lastModifiedBy>Mona Zhu</cp:lastModifiedBy>
  <cp:revision>67</cp:revision>
  <dcterms:created xsi:type="dcterms:W3CDTF">2016-06-15T18:47:00Z</dcterms:created>
  <dcterms:modified xsi:type="dcterms:W3CDTF">2016-06-21T05:36:50Z</dcterms:modified>
</cp:coreProperties>
</file>