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6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2818"/>
  </p:normalViewPr>
  <p:slideViewPr>
    <p:cSldViewPr>
      <p:cViewPr varScale="1">
        <p:scale>
          <a:sx n="107" d="100"/>
          <a:sy n="107" d="100"/>
        </p:scale>
        <p:origin x="135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E3970-2A9D-4A8C-B10C-612DB7609ED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B4E1-EC8B-4372-9C0F-D72D08E27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5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BB4E1-EC8B-4372-9C0F-D72D08E2722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2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BB4E1-EC8B-4372-9C0F-D72D08E2722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3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ntor.com/products/fpga/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124744"/>
            <a:ext cx="8784976" cy="1470025"/>
          </a:xfrm>
        </p:spPr>
        <p:txBody>
          <a:bodyPr>
            <a:noAutofit/>
          </a:bodyPr>
          <a:lstStyle/>
          <a:p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800" dirty="0" err="1"/>
              <a:t>ModelSim</a:t>
            </a:r>
            <a:r>
              <a:rPr lang="en-US" altLang="zh-TW" sz="4800" dirty="0"/>
              <a:t> Installation and Licensing Guide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SW-MODELSIM-AE Intel | 開發板、套件、編程器| Digi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01" y="3471341"/>
            <a:ext cx="2243981" cy="22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New a project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7933"/>
            <a:ext cx="8604448" cy="583006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364088" y="4018231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91316" y="3833565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Project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616116" y="4437112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124537" y="4252446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860032" y="5445224"/>
            <a:ext cx="36004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870" y="188640"/>
            <a:ext cx="8229600" cy="75676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Add Files</a:t>
            </a:r>
            <a:endParaRPr lang="zh-TW" altLang="en-US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188852" y="908720"/>
            <a:ext cx="9044390" cy="5946497"/>
            <a:chOff x="188852" y="908720"/>
            <a:chExt cx="9044390" cy="59464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52" y="908720"/>
              <a:ext cx="8775636" cy="5946497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6516216" y="2708920"/>
              <a:ext cx="720080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180051" y="3140968"/>
              <a:ext cx="2053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1.Add .v file you write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1403648" y="3068960"/>
              <a:ext cx="1224136" cy="2124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231966" y="289968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2.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524328" y="5499671"/>
              <a:ext cx="626950" cy="4388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180964" y="5616056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3.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35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Compile</a:t>
            </a:r>
            <a:endParaRPr lang="zh-TW" altLang="en-US" b="1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43508" y="597406"/>
            <a:ext cx="8855968" cy="6130921"/>
            <a:chOff x="143508" y="597406"/>
            <a:chExt cx="8855968" cy="613092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08" y="908720"/>
              <a:ext cx="8855968" cy="5819607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1115616" y="3356992"/>
              <a:ext cx="432048" cy="20882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355976" y="4216442"/>
              <a:ext cx="2778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4.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未編譯過的檔案會呈現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?</a:t>
              </a:r>
            </a:p>
            <a:p>
              <a:r>
                <a:rPr lang="zh-TW" altLang="en-US" b="1" dirty="0" smtClean="0">
                  <a:solidFill>
                    <a:srgbClr val="FF0000"/>
                  </a:solidFill>
                </a:rPr>
                <a:t>若有語法錯誤會顯示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X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 flipV="1">
              <a:off x="1619672" y="4005064"/>
              <a:ext cx="2736304" cy="396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935596" y="1772816"/>
              <a:ext cx="122413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919938" y="1052736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691680" y="149317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2496" y="59740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H="1">
              <a:off x="5292080" y="5595839"/>
              <a:ext cx="1512168" cy="7854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521697" y="5226507"/>
              <a:ext cx="313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會顯示哪份檔案有語法錯誤</a:t>
              </a:r>
              <a:endParaRPr lang="en-US" altLang="zh-TW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48157" y="5798743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367967" y="580778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Simulate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0" y="836712"/>
            <a:ext cx="9144000" cy="6021288"/>
            <a:chOff x="0" y="836712"/>
            <a:chExt cx="9144000" cy="602128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6712"/>
              <a:ext cx="9144000" cy="6021288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14258" y="5013176"/>
              <a:ext cx="75557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84214" y="478786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288032" y="3829593"/>
              <a:ext cx="755576" cy="25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1048642" y="3429000"/>
              <a:ext cx="2515246" cy="4726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569701" y="3244334"/>
              <a:ext cx="41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testbench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上按滑鼠右鍵選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“simulate”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163020" y="3914251"/>
              <a:ext cx="755576" cy="25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>
              <a:endCxn id="13" idx="6"/>
            </p:cNvCxnSpPr>
            <p:nvPr/>
          </p:nvCxnSpPr>
          <p:spPr>
            <a:xfrm flipH="1">
              <a:off x="1918596" y="3429000"/>
              <a:ext cx="1645292" cy="6136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8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Simulate – Run all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1187624" y="1707000"/>
            <a:ext cx="6048672" cy="5034367"/>
            <a:chOff x="2267744" y="836712"/>
            <a:chExt cx="4800163" cy="58772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836712"/>
              <a:ext cx="4800163" cy="5877272"/>
            </a:xfrm>
            <a:prstGeom prst="rect">
              <a:avLst/>
            </a:prstGeom>
          </p:spPr>
        </p:pic>
        <p:sp>
          <p:nvSpPr>
            <p:cNvPr id="30" name="橢圓 29"/>
            <p:cNvSpPr/>
            <p:nvPr/>
          </p:nvSpPr>
          <p:spPr>
            <a:xfrm>
              <a:off x="4587209" y="1592796"/>
              <a:ext cx="796098" cy="3240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254796" y="1768170"/>
              <a:ext cx="458997" cy="46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49527" y="966409"/>
            <a:ext cx="726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將所有</a:t>
            </a:r>
            <a:r>
              <a:rPr lang="en-US" altLang="zh-TW" b="1" dirty="0" smtClean="0">
                <a:solidFill>
                  <a:srgbClr val="FF0000"/>
                </a:solidFill>
              </a:rPr>
              <a:t>test data (*.txt)</a:t>
            </a:r>
            <a:r>
              <a:rPr lang="zh-TW" altLang="en-US" b="1" dirty="0" smtClean="0">
                <a:solidFill>
                  <a:srgbClr val="FF0000"/>
                </a:solidFill>
              </a:rPr>
              <a:t>放到和</a:t>
            </a:r>
            <a:r>
              <a:rPr lang="en-US" altLang="zh-TW" b="1" dirty="0">
                <a:solidFill>
                  <a:srgbClr val="FF0000"/>
                </a:solidFill>
              </a:rPr>
              <a:t>project</a:t>
            </a:r>
            <a:r>
              <a:rPr lang="zh-TW" altLang="en-US" b="1" dirty="0">
                <a:solidFill>
                  <a:srgbClr val="FF0000"/>
                </a:solidFill>
              </a:rPr>
              <a:t>同一層資料</a:t>
            </a:r>
            <a:r>
              <a:rPr lang="zh-TW" altLang="en-US" b="1" dirty="0" smtClean="0">
                <a:solidFill>
                  <a:srgbClr val="FF0000"/>
                </a:solidFill>
              </a:rPr>
              <a:t>夾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solidFill>
                  <a:srgbClr val="FF0000"/>
                </a:solidFill>
              </a:rPr>
              <a:t>(project</a:t>
            </a:r>
            <a:r>
              <a:rPr lang="zh-TW" altLang="en-US" b="1" dirty="0" smtClean="0">
                <a:solidFill>
                  <a:srgbClr val="FF0000"/>
                </a:solidFill>
              </a:rPr>
              <a:t>預設路徑為</a:t>
            </a:r>
            <a:r>
              <a:rPr lang="en-US" altLang="zh-TW" b="1" dirty="0" smtClean="0">
                <a:solidFill>
                  <a:srgbClr val="FF0000"/>
                </a:solidFill>
              </a:rPr>
              <a:t>”C</a:t>
            </a:r>
            <a:r>
              <a:rPr lang="en-US" altLang="zh-TW" b="1" dirty="0">
                <a:solidFill>
                  <a:srgbClr val="FF0000"/>
                </a:solidFill>
              </a:rPr>
              <a:t>:\ Modeltech_pe_edu_10.4a \</a:t>
            </a:r>
            <a:r>
              <a:rPr lang="en-US" altLang="zh-TW" b="1" dirty="0" smtClean="0">
                <a:solidFill>
                  <a:srgbClr val="FF0000"/>
                </a:solidFill>
              </a:rPr>
              <a:t>examples”)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Simulate</a:t>
            </a:r>
            <a:endParaRPr lang="zh-TW" altLang="en-US" b="1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400600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323528" y="2780928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907704" y="1864996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endCxn id="30" idx="6"/>
          </p:cNvCxnSpPr>
          <p:nvPr/>
        </p:nvCxnSpPr>
        <p:spPr>
          <a:xfrm flipH="1" flipV="1">
            <a:off x="2483768" y="2009012"/>
            <a:ext cx="216024" cy="1368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9" idx="6"/>
          </p:cNvCxnSpPr>
          <p:nvPr/>
        </p:nvCxnSpPr>
        <p:spPr>
          <a:xfrm flipH="1" flipV="1">
            <a:off x="899592" y="2924944"/>
            <a:ext cx="1800200" cy="4522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907704" y="337716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</a:rPr>
              <a:t>可選擇特定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module</a:t>
            </a:r>
            <a:r>
              <a:rPr lang="zh-TW" altLang="en-US" b="1" dirty="0" smtClean="0">
                <a:solidFill>
                  <a:srgbClr val="FF0000"/>
                </a:solidFill>
              </a:rPr>
              <a:t> 的特定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一條線觀察其波型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7584" y="6237312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332286" y="61560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563888" y="5517232"/>
            <a:ext cx="52565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910919" y="5186451"/>
            <a:ext cx="180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</a:rPr>
              <a:t>可由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testbench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en-US" altLang="zh-TW" b="1" dirty="0" smtClean="0">
                <a:solidFill>
                  <a:srgbClr val="FF0000"/>
                </a:solidFill>
              </a:rPr>
              <a:t>print</a:t>
            </a:r>
            <a:r>
              <a:rPr lang="zh-TW" altLang="en-US" b="1" dirty="0" smtClean="0">
                <a:solidFill>
                  <a:srgbClr val="FF0000"/>
                </a:solidFill>
              </a:rPr>
              <a:t>一些訊</a:t>
            </a:r>
            <a:r>
              <a:rPr lang="zh-TW" altLang="en-US" b="1" dirty="0">
                <a:solidFill>
                  <a:srgbClr val="FF0000"/>
                </a:solidFill>
              </a:rPr>
              <a:t>息</a:t>
            </a:r>
          </a:p>
        </p:txBody>
      </p:sp>
      <p:sp>
        <p:nvSpPr>
          <p:cNvPr id="40" name="橢圓 39"/>
          <p:cNvSpPr/>
          <p:nvPr/>
        </p:nvSpPr>
        <p:spPr>
          <a:xfrm>
            <a:off x="3674199" y="2323346"/>
            <a:ext cx="1795602" cy="335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469801" y="2351681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4.</a:t>
            </a:r>
            <a:r>
              <a:rPr lang="zh-TW" altLang="en-US" b="1" dirty="0" smtClean="0">
                <a:solidFill>
                  <a:srgbClr val="FF0000"/>
                </a:solidFill>
              </a:rPr>
              <a:t>在波型圖上點右鍵可選擇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output</a:t>
            </a:r>
            <a:r>
              <a:rPr lang="zh-TW" altLang="en-US" b="1" dirty="0" smtClean="0">
                <a:solidFill>
                  <a:srgbClr val="FF0000"/>
                </a:solidFill>
              </a:rPr>
              <a:t>格式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Go to </a:t>
            </a:r>
            <a:r>
              <a:rPr lang="en-US" altLang="zh-TW" dirty="0" err="1" smtClean="0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4525963"/>
          </a:xfrm>
        </p:spPr>
        <p:txBody>
          <a:bodyPr/>
          <a:lstStyle/>
          <a:p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www.mentor.com/products/fpga/model</a:t>
            </a:r>
            <a:endParaRPr lang="en-US" altLang="zh-TW" sz="2400" dirty="0" smtClean="0"/>
          </a:p>
          <a:p>
            <a:r>
              <a:rPr lang="en-US" altLang="zh-TW" sz="2400" dirty="0" smtClean="0"/>
              <a:t>Click </a:t>
            </a:r>
            <a:r>
              <a:rPr lang="en-US" altLang="zh-TW" sz="2400" dirty="0" err="1"/>
              <a:t>ModelSim</a:t>
            </a:r>
            <a:r>
              <a:rPr lang="en-US" altLang="zh-TW" sz="2400" dirty="0"/>
              <a:t> Student edition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9159"/>
          <a:stretch/>
        </p:blipFill>
        <p:spPr>
          <a:xfrm>
            <a:off x="367922" y="1989063"/>
            <a:ext cx="8741227" cy="484834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3534743" y="6258998"/>
            <a:ext cx="1309810" cy="15608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88024" y="60593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835696" y="6319475"/>
            <a:ext cx="1656184" cy="362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Download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Setup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2292"/>
            <a:ext cx="7895294" cy="2817313"/>
          </a:xfrm>
        </p:spPr>
      </p:pic>
      <p:cxnSp>
        <p:nvCxnSpPr>
          <p:cNvPr id="14" name="直線單箭頭接點 5"/>
          <p:cNvCxnSpPr/>
          <p:nvPr/>
        </p:nvCxnSpPr>
        <p:spPr>
          <a:xfrm flipH="1">
            <a:off x="4071455" y="3183073"/>
            <a:ext cx="1309810" cy="15608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410956" y="2903220"/>
            <a:ext cx="14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463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Registration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8" y="1916832"/>
            <a:ext cx="6554123" cy="4785809"/>
          </a:xfrm>
        </p:spPr>
      </p:pic>
      <p:sp>
        <p:nvSpPr>
          <p:cNvPr id="5" name="文字方塊 4"/>
          <p:cNvSpPr txBox="1"/>
          <p:nvPr/>
        </p:nvSpPr>
        <p:spPr>
          <a:xfrm>
            <a:off x="1294938" y="1239143"/>
            <a:ext cx="4933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TW" sz="3200" dirty="0" smtClean="0"/>
              <a:t>Fill</a:t>
            </a:r>
            <a:r>
              <a:rPr kumimoji="1" lang="en-US" altLang="zh-TW" sz="2800" dirty="0" smtClean="0"/>
              <a:t> in the registration form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0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Download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You will receive an email with the file download location.</a:t>
            </a:r>
            <a:endParaRPr kumimoji="1"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57200" y="2780928"/>
            <a:ext cx="8229600" cy="2481263"/>
            <a:chOff x="611560" y="4221088"/>
            <a:chExt cx="8229600" cy="248126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221088"/>
              <a:ext cx="8229600" cy="2481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2490995" y="5828851"/>
              <a:ext cx="2026568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Use this to install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直線單箭頭接點 21"/>
            <p:cNvCxnSpPr/>
            <p:nvPr/>
          </p:nvCxnSpPr>
          <p:spPr>
            <a:xfrm flipH="1" flipV="1">
              <a:off x="2490995" y="5442818"/>
              <a:ext cx="144016" cy="30452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12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License Request</a:t>
            </a:r>
            <a:endParaRPr lang="zh-TW" altLang="en-US" dirty="0"/>
          </a:p>
        </p:txBody>
      </p:sp>
      <p:pic>
        <p:nvPicPr>
          <p:cNvPr id="1026" name="Picture 2" descr="C:\Users\kayeoc279\Documents\modelsim學生版教學\lis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4038"/>
            <a:ext cx="6768752" cy="44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121618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TW" dirty="0" smtClean="0">
                <a:latin typeface="+mj-lt"/>
              </a:rPr>
              <a:t>At </a:t>
            </a:r>
            <a:r>
              <a:rPr lang="en-US" altLang="zh-TW" dirty="0">
                <a:latin typeface="+mj-lt"/>
              </a:rPr>
              <a:t>the end of the installation process, select Finish and a browser window will open with the License Request form. </a:t>
            </a:r>
            <a:r>
              <a:rPr lang="en-US" altLang="zh-TW" dirty="0" smtClean="0">
                <a:latin typeface="+mj-lt"/>
              </a:rPr>
              <a:t>Once your request has been received the </a:t>
            </a:r>
            <a:r>
              <a:rPr lang="en-US" altLang="zh-TW" dirty="0" err="1" smtClean="0">
                <a:latin typeface="+mj-lt"/>
              </a:rPr>
              <a:t>ModelSim</a:t>
            </a:r>
            <a:r>
              <a:rPr lang="en-US" altLang="zh-TW" dirty="0" smtClean="0">
                <a:latin typeface="+mj-lt"/>
              </a:rPr>
              <a:t> PE Student Edition license file will be generated, matched to your host computer and </a:t>
            </a:r>
            <a:r>
              <a:rPr lang="en-US" altLang="zh-TW" dirty="0">
                <a:latin typeface="+mj-lt"/>
              </a:rPr>
              <a:t>will be emailed to you along with license installation instructions</a:t>
            </a:r>
            <a:r>
              <a:rPr lang="en-US" altLang="zh-TW" dirty="0" smtClean="0">
                <a:latin typeface="+mj-lt"/>
              </a:rPr>
              <a:t>.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98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installation instruction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7" r="17188"/>
          <a:stretch/>
        </p:blipFill>
        <p:spPr bwMode="auto">
          <a:xfrm>
            <a:off x="611560" y="1340768"/>
            <a:ext cx="7496932" cy="197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357301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) Save the attached file with the name 'student_license.dat' to the top level</a:t>
            </a:r>
          </a:p>
          <a:p>
            <a:r>
              <a:rPr lang="en-US" altLang="zh-TW" dirty="0"/>
              <a:t>installation directory for </a:t>
            </a:r>
            <a:r>
              <a:rPr lang="en-US" altLang="zh-TW" dirty="0" err="1"/>
              <a:t>ModelSim</a:t>
            </a:r>
            <a:r>
              <a:rPr lang="en-US" altLang="zh-TW" dirty="0"/>
              <a:t> PE Student Edition (e.g., c:/modeltech_pe_edu).</a:t>
            </a:r>
          </a:p>
          <a:p>
            <a:r>
              <a:rPr lang="en-US" altLang="zh-TW" dirty="0"/>
              <a:t>This is the directory that contains that sub-directory 'win32pe_edu.'</a:t>
            </a:r>
          </a:p>
          <a:p>
            <a:endParaRPr lang="en-US" altLang="zh-TW" dirty="0"/>
          </a:p>
          <a:p>
            <a:r>
              <a:rPr lang="en-US" altLang="zh-TW" dirty="0"/>
              <a:t>2) Do not edit the file 'student_license.dat' in any way, or the license will not work.</a:t>
            </a:r>
          </a:p>
          <a:p>
            <a:endParaRPr lang="en-US" altLang="zh-TW" dirty="0"/>
          </a:p>
          <a:p>
            <a:r>
              <a:rPr lang="en-US" altLang="zh-TW" dirty="0"/>
              <a:t>3) You should now be able to run </a:t>
            </a:r>
            <a:r>
              <a:rPr lang="en-US" altLang="zh-TW" dirty="0" err="1"/>
              <a:t>ModelSim</a:t>
            </a:r>
            <a:r>
              <a:rPr lang="en-US" altLang="zh-TW" dirty="0"/>
              <a:t> PE Student Edition.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6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How to use </a:t>
            </a:r>
            <a:r>
              <a:rPr lang="en-US" altLang="zh-TW" b="1" dirty="0" err="1" smtClean="0"/>
              <a:t>modelsim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010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New a project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" y="1052736"/>
            <a:ext cx="8951433" cy="569865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0" y="1172460"/>
            <a:ext cx="1547664" cy="528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59632" y="1560089"/>
            <a:ext cx="12655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310</Words>
  <Application>Microsoft Office PowerPoint</Application>
  <PresentationFormat>如螢幕大小 (4:3)</PresentationFormat>
  <Paragraphs>55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新細明體</vt:lpstr>
      <vt:lpstr>Arial</vt:lpstr>
      <vt:lpstr>Calibri</vt:lpstr>
      <vt:lpstr>Office 佈景主題</vt:lpstr>
      <vt:lpstr> ModelSim Installation and Licensing Guide</vt:lpstr>
      <vt:lpstr>Go to ModelSim</vt:lpstr>
      <vt:lpstr>Download &amp; Setup </vt:lpstr>
      <vt:lpstr>Registration</vt:lpstr>
      <vt:lpstr>Download</vt:lpstr>
      <vt:lpstr>License Request</vt:lpstr>
      <vt:lpstr>Final installation instruction</vt:lpstr>
      <vt:lpstr>How to use modelsim</vt:lpstr>
      <vt:lpstr>New a project</vt:lpstr>
      <vt:lpstr>New a project</vt:lpstr>
      <vt:lpstr>Add Files</vt:lpstr>
      <vt:lpstr>Compile</vt:lpstr>
      <vt:lpstr>Simulate</vt:lpstr>
      <vt:lpstr>Simulate – Run all</vt:lpstr>
      <vt:lpstr>Simulate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kayeoc279</dc:creator>
  <cp:lastModifiedBy>phchen</cp:lastModifiedBy>
  <cp:revision>40</cp:revision>
  <dcterms:created xsi:type="dcterms:W3CDTF">2013-09-17T07:24:00Z</dcterms:created>
  <dcterms:modified xsi:type="dcterms:W3CDTF">2020-07-17T04:14:57Z</dcterms:modified>
</cp:coreProperties>
</file>