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2680613" cy="34559875"/>
  <p:notesSz cx="6858000" cy="9144000"/>
  <p:defaultTextStyle>
    <a:defPPr>
      <a:defRPr lang="ko-KR"/>
    </a:defPPr>
    <a:lvl1pPr marL="0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1pPr>
    <a:lvl2pPr marL="1373749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2pPr>
    <a:lvl3pPr marL="2747498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3pPr>
    <a:lvl4pPr marL="4121247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4pPr>
    <a:lvl5pPr marL="5494995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5pPr>
    <a:lvl6pPr marL="6868744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6pPr>
    <a:lvl7pPr marL="8242493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7pPr>
    <a:lvl8pPr marL="9616242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8pPr>
    <a:lvl9pPr marL="10989991" algn="l" defTabSz="2747498" rtl="0" eaLnBrk="1" latinLnBrk="1" hangingPunct="1">
      <a:defRPr sz="54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85" userDrawn="1">
          <p15:clr>
            <a:srgbClr val="A4A3A4"/>
          </p15:clr>
        </p15:guide>
        <p15:guide id="2" pos="7144" userDrawn="1">
          <p15:clr>
            <a:srgbClr val="A4A3A4"/>
          </p15:clr>
        </p15:guide>
        <p15:guide id="3" orient="horz" pos="1360" userDrawn="1">
          <p15:clr>
            <a:srgbClr val="A4A3A4"/>
          </p15:clr>
        </p15:guide>
        <p15:guide id="4" orient="horz" pos="2494" userDrawn="1">
          <p15:clr>
            <a:srgbClr val="A4A3A4"/>
          </p15:clr>
        </p15:guide>
        <p15:guide id="5" orient="horz" pos="3628" userDrawn="1">
          <p15:clr>
            <a:srgbClr val="A4A3A4"/>
          </p15:clr>
        </p15:guide>
        <p15:guide id="6" pos="226" userDrawn="1">
          <p15:clr>
            <a:srgbClr val="A4A3A4"/>
          </p15:clr>
        </p15:guide>
        <p15:guide id="7" pos="14061" userDrawn="1">
          <p15:clr>
            <a:srgbClr val="A4A3A4"/>
          </p15:clr>
        </p15:guide>
        <p15:guide id="8" orient="horz" pos="226" userDrawn="1">
          <p15:clr>
            <a:srgbClr val="A4A3A4"/>
          </p15:clr>
        </p15:guide>
        <p15:guide id="9" orient="horz" pos="21544" userDrawn="1">
          <p15:clr>
            <a:srgbClr val="A4A3A4"/>
          </p15:clr>
        </p15:guide>
        <p15:guide id="10" pos="7257" userDrawn="1">
          <p15:clr>
            <a:srgbClr val="A4A3A4"/>
          </p15:clr>
        </p15:guide>
        <p15:guide id="11" pos="7030" userDrawn="1">
          <p15:clr>
            <a:srgbClr val="A4A3A4"/>
          </p15:clr>
        </p15:guide>
        <p15:guide id="12" orient="horz" pos="3174" userDrawn="1">
          <p15:clr>
            <a:srgbClr val="A4A3A4"/>
          </p15:clr>
        </p15:guide>
        <p15:guide id="13" orient="horz" pos="3401" userDrawn="1">
          <p15:clr>
            <a:srgbClr val="A4A3A4"/>
          </p15:clr>
        </p15:guide>
        <p15:guide id="14" orient="horz" pos="3287" userDrawn="1">
          <p15:clr>
            <a:srgbClr val="A4A3A4"/>
          </p15:clr>
        </p15:guide>
        <p15:guide id="15" orient="horz" pos="5102" userDrawn="1">
          <p15:clr>
            <a:srgbClr val="A4A3A4"/>
          </p15:clr>
        </p15:guide>
        <p15:guide id="16" orient="horz" pos="5215" userDrawn="1">
          <p15:clr>
            <a:srgbClr val="A4A3A4"/>
          </p15:clr>
        </p15:guide>
        <p15:guide id="17" orient="horz" pos="5782" userDrawn="1">
          <p15:clr>
            <a:srgbClr val="A4A3A4"/>
          </p15:clr>
        </p15:guide>
        <p15:guide id="18" orient="horz" pos="7029" userDrawn="1">
          <p15:clr>
            <a:srgbClr val="A4A3A4"/>
          </p15:clr>
        </p15:guide>
        <p15:guide id="19" orient="horz" pos="8163" userDrawn="1">
          <p15:clr>
            <a:srgbClr val="A4A3A4"/>
          </p15:clr>
        </p15:guide>
        <p15:guide id="20" orient="horz" pos="4421" userDrawn="1">
          <p15:clr>
            <a:srgbClr val="A4A3A4"/>
          </p15:clr>
        </p15:guide>
        <p15:guide id="21" orient="horz" pos="4648" userDrawn="1">
          <p15:clr>
            <a:srgbClr val="A4A3A4"/>
          </p15:clr>
        </p15:guide>
        <p15:guide id="22" orient="horz" pos="7256" userDrawn="1">
          <p15:clr>
            <a:srgbClr val="A4A3A4"/>
          </p15:clr>
        </p15:guide>
        <p15:guide id="23" orient="horz" pos="7710" userDrawn="1">
          <p15:clr>
            <a:srgbClr val="A4A3A4"/>
          </p15:clr>
        </p15:guide>
        <p15:guide id="24" orient="horz" pos="7823" userDrawn="1">
          <p15:clr>
            <a:srgbClr val="A4A3A4"/>
          </p15:clr>
        </p15:guide>
        <p15:guide id="25" orient="horz" pos="13947" userDrawn="1">
          <p15:clr>
            <a:srgbClr val="A4A3A4"/>
          </p15:clr>
        </p15:guide>
        <p15:guide id="26" orient="horz" pos="14400" userDrawn="1">
          <p15:clr>
            <a:srgbClr val="A4A3A4"/>
          </p15:clr>
        </p15:guide>
        <p15:guide id="27" orient="horz" pos="14854" userDrawn="1">
          <p15:clr>
            <a:srgbClr val="A4A3A4"/>
          </p15:clr>
        </p15:guide>
        <p15:guide id="28" orient="horz" pos="14967" userDrawn="1">
          <p15:clr>
            <a:srgbClr val="A4A3A4"/>
          </p15:clr>
        </p15:guide>
        <p15:guide id="29" orient="horz" pos="17009" userDrawn="1">
          <p15:clr>
            <a:srgbClr val="A4A3A4"/>
          </p15:clr>
        </p15:guide>
        <p15:guide id="30" orient="horz" pos="17235" userDrawn="1">
          <p15:clr>
            <a:srgbClr val="A4A3A4"/>
          </p15:clr>
        </p15:guide>
        <p15:guide id="31" orient="horz" pos="17802" userDrawn="1">
          <p15:clr>
            <a:srgbClr val="A4A3A4"/>
          </p15:clr>
        </p15:guide>
        <p15:guide id="32" orient="horz" pos="17916" userDrawn="1">
          <p15:clr>
            <a:srgbClr val="A4A3A4"/>
          </p15:clr>
        </p15:guide>
        <p15:guide id="33" orient="horz" pos="19730" userDrawn="1">
          <p15:clr>
            <a:srgbClr val="A4A3A4"/>
          </p15:clr>
        </p15:guide>
        <p15:guide id="34" orient="horz" pos="19503" userDrawn="1">
          <p15:clr>
            <a:srgbClr val="A4A3A4"/>
          </p15:clr>
        </p15:guide>
        <p15:guide id="35" orient="horz" pos="20297" userDrawn="1">
          <p15:clr>
            <a:srgbClr val="A4A3A4"/>
          </p15:clr>
        </p15:guide>
        <p15:guide id="36" orient="horz" pos="20184" userDrawn="1">
          <p15:clr>
            <a:srgbClr val="A4A3A4"/>
          </p15:clr>
        </p15:guide>
        <p15:guide id="37" orient="horz" pos="4535" userDrawn="1">
          <p15:clr>
            <a:srgbClr val="A4A3A4"/>
          </p15:clr>
        </p15:guide>
        <p15:guide id="38" orient="horz" pos="2607" userDrawn="1">
          <p15:clr>
            <a:srgbClr val="A4A3A4"/>
          </p15:clr>
        </p15:guide>
        <p15:guide id="39" orient="horz" pos="6916" userDrawn="1">
          <p15:clr>
            <a:srgbClr val="A4A3A4"/>
          </p15:clr>
        </p15:guide>
        <p15:guide id="40" orient="horz" pos="13833" userDrawn="1">
          <p15:clr>
            <a:srgbClr val="A4A3A4"/>
          </p15:clr>
        </p15:guide>
        <p15:guide id="41" orient="horz" pos="16555" userDrawn="1">
          <p15:clr>
            <a:srgbClr val="A4A3A4"/>
          </p15:clr>
        </p15:guide>
        <p15:guide id="42" orient="horz" pos="16668" userDrawn="1">
          <p15:clr>
            <a:srgbClr val="A4A3A4"/>
          </p15:clr>
        </p15:guide>
        <p15:guide id="43" orient="horz" pos="18936" userDrawn="1">
          <p15:clr>
            <a:srgbClr val="A4A3A4"/>
          </p15:clr>
        </p15:guide>
        <p15:guide id="44" orient="horz" pos="19050" userDrawn="1">
          <p15:clr>
            <a:srgbClr val="A4A3A4"/>
          </p15:clr>
        </p15:guide>
        <p15:guide id="45" orient="horz" pos="196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CB0"/>
    <a:srgbClr val="FFD966"/>
    <a:srgbClr val="F2F2F2"/>
    <a:srgbClr val="FFFFFF"/>
    <a:srgbClr val="E8EEF7"/>
    <a:srgbClr val="4472C4"/>
    <a:srgbClr val="B4C7E7"/>
    <a:srgbClr val="D9D9D9"/>
    <a:srgbClr val="144AAC"/>
    <a:srgbClr val="114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2" autoAdjust="0"/>
    <p:restoredTop sz="95388" autoAdjust="0"/>
  </p:normalViewPr>
  <p:slideViewPr>
    <p:cSldViewPr snapToGrid="0" showGuides="1">
      <p:cViewPr>
        <p:scale>
          <a:sx n="88" d="100"/>
          <a:sy n="88" d="100"/>
        </p:scale>
        <p:origin x="-1872" y="144"/>
      </p:cViewPr>
      <p:guideLst>
        <p:guide orient="horz" pos="10885"/>
        <p:guide pos="7144"/>
        <p:guide orient="horz" pos="1360"/>
        <p:guide orient="horz" pos="2494"/>
        <p:guide orient="horz" pos="3628"/>
        <p:guide pos="226"/>
        <p:guide pos="14061"/>
        <p:guide orient="horz" pos="226"/>
        <p:guide orient="horz" pos="21544"/>
        <p:guide pos="7257"/>
        <p:guide pos="7030"/>
        <p:guide orient="horz" pos="3174"/>
        <p:guide orient="horz" pos="3401"/>
        <p:guide orient="horz" pos="3287"/>
        <p:guide orient="horz" pos="5102"/>
        <p:guide orient="horz" pos="5215"/>
        <p:guide orient="horz" pos="5782"/>
        <p:guide orient="horz" pos="7029"/>
        <p:guide orient="horz" pos="8163"/>
        <p:guide orient="horz" pos="4421"/>
        <p:guide orient="horz" pos="4648"/>
        <p:guide orient="horz" pos="7256"/>
        <p:guide orient="horz" pos="7710"/>
        <p:guide orient="horz" pos="7823"/>
        <p:guide orient="horz" pos="13947"/>
        <p:guide orient="horz" pos="14400"/>
        <p:guide orient="horz" pos="14854"/>
        <p:guide orient="horz" pos="14967"/>
        <p:guide orient="horz" pos="17009"/>
        <p:guide orient="horz" pos="17235"/>
        <p:guide orient="horz" pos="17802"/>
        <p:guide orient="horz" pos="17916"/>
        <p:guide orient="horz" pos="19730"/>
        <p:guide orient="horz" pos="19503"/>
        <p:guide orient="horz" pos="20297"/>
        <p:guide orient="horz" pos="20184"/>
        <p:guide orient="horz" pos="4535"/>
        <p:guide orient="horz" pos="2607"/>
        <p:guide orient="horz" pos="6916"/>
        <p:guide orient="horz" pos="13833"/>
        <p:guide orient="horz" pos="16555"/>
        <p:guide orient="horz" pos="16668"/>
        <p:guide orient="horz" pos="18936"/>
        <p:guide orient="horz" pos="19050"/>
        <p:guide orient="horz" pos="196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046" y="5655982"/>
            <a:ext cx="19278521" cy="12031956"/>
          </a:xfrm>
          <a:prstGeom prst="rect">
            <a:avLst/>
          </a:prstGeom>
        </p:spPr>
        <p:txBody>
          <a:bodyPr anchor="b"/>
          <a:lstStyle>
            <a:lvl1pPr algn="ctr">
              <a:defRPr sz="14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5077" y="18151937"/>
            <a:ext cx="17010460" cy="834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953"/>
            </a:lvl1pPr>
            <a:lvl2pPr marL="1134039" indent="0" algn="ctr">
              <a:buNone/>
              <a:defRPr sz="4961"/>
            </a:lvl2pPr>
            <a:lvl3pPr marL="2268078" indent="0" algn="ctr">
              <a:buNone/>
              <a:defRPr sz="4465"/>
            </a:lvl3pPr>
            <a:lvl4pPr marL="3402117" indent="0" algn="ctr">
              <a:buNone/>
              <a:defRPr sz="3969"/>
            </a:lvl4pPr>
            <a:lvl5pPr marL="4536156" indent="0" algn="ctr">
              <a:buNone/>
              <a:defRPr sz="3969"/>
            </a:lvl5pPr>
            <a:lvl6pPr marL="5670194" indent="0" algn="ctr">
              <a:buNone/>
              <a:defRPr sz="3969"/>
            </a:lvl6pPr>
            <a:lvl7pPr marL="6804233" indent="0" algn="ctr">
              <a:buNone/>
              <a:defRPr sz="3969"/>
            </a:lvl7pPr>
            <a:lvl8pPr marL="7938272" indent="0" algn="ctr">
              <a:buNone/>
              <a:defRPr sz="3969"/>
            </a:lvl8pPr>
            <a:lvl9pPr marL="9072311" indent="0" algn="ctr">
              <a:buNone/>
              <a:defRPr sz="39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2018. 10. 25.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2303992"/>
            <a:ext cx="7315088" cy="8063971"/>
          </a:xfrm>
          <a:prstGeom prst="rect">
            <a:avLst/>
          </a:prstGeom>
        </p:spPr>
        <p:txBody>
          <a:bodyPr anchor="b"/>
          <a:lstStyle>
            <a:lvl1pPr>
              <a:defRPr sz="7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42215" y="4975990"/>
            <a:ext cx="11482060" cy="2455991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937"/>
            </a:lvl1pPr>
            <a:lvl2pPr marL="1134039" indent="0">
              <a:buNone/>
              <a:defRPr sz="6945"/>
            </a:lvl2pPr>
            <a:lvl3pPr marL="2268078" indent="0">
              <a:buNone/>
              <a:defRPr sz="5953"/>
            </a:lvl3pPr>
            <a:lvl4pPr marL="3402117" indent="0">
              <a:buNone/>
              <a:defRPr sz="4961"/>
            </a:lvl4pPr>
            <a:lvl5pPr marL="4536156" indent="0">
              <a:buNone/>
              <a:defRPr sz="4961"/>
            </a:lvl5pPr>
            <a:lvl6pPr marL="5670194" indent="0">
              <a:buNone/>
              <a:defRPr sz="4961"/>
            </a:lvl6pPr>
            <a:lvl7pPr marL="6804233" indent="0">
              <a:buNone/>
              <a:defRPr sz="4961"/>
            </a:lvl7pPr>
            <a:lvl8pPr marL="7938272" indent="0">
              <a:buNone/>
              <a:defRPr sz="4961"/>
            </a:lvl8pPr>
            <a:lvl9pPr marL="9072311" indent="0">
              <a:buNone/>
              <a:defRPr sz="496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6" y="10367963"/>
            <a:ext cx="7315088" cy="19207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69"/>
            </a:lvl1pPr>
            <a:lvl2pPr marL="1134039" indent="0">
              <a:buNone/>
              <a:defRPr sz="3473"/>
            </a:lvl2pPr>
            <a:lvl3pPr marL="2268078" indent="0">
              <a:buNone/>
              <a:defRPr sz="2976"/>
            </a:lvl3pPr>
            <a:lvl4pPr marL="3402117" indent="0">
              <a:buNone/>
              <a:defRPr sz="2480"/>
            </a:lvl4pPr>
            <a:lvl5pPr marL="4536156" indent="0">
              <a:buNone/>
              <a:defRPr sz="2480"/>
            </a:lvl5pPr>
            <a:lvl6pPr marL="5670194" indent="0">
              <a:buNone/>
              <a:defRPr sz="2480"/>
            </a:lvl6pPr>
            <a:lvl7pPr marL="6804233" indent="0">
              <a:buNone/>
              <a:defRPr sz="2480"/>
            </a:lvl7pPr>
            <a:lvl8pPr marL="7938272" indent="0">
              <a:buNone/>
              <a:defRPr sz="2480"/>
            </a:lvl8pPr>
            <a:lvl9pPr marL="9072311" indent="0">
              <a:buNone/>
              <a:defRPr sz="24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2018. 10. 25.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292" y="1840001"/>
            <a:ext cx="19562029" cy="667997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292" y="9199967"/>
            <a:ext cx="19562029" cy="21927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2018. 10. 25.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7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30815" y="1839993"/>
            <a:ext cx="4890507" cy="2928789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293" y="1839993"/>
            <a:ext cx="14388014" cy="2928789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2018. 10. 25.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8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8925" y="1839913"/>
            <a:ext cx="19562763" cy="6680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23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292" y="1840001"/>
            <a:ext cx="19562029" cy="667997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292" y="9199967"/>
            <a:ext cx="19562029" cy="219279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2018. 10. 25.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2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80" y="8615979"/>
            <a:ext cx="19562029" cy="14375945"/>
          </a:xfrm>
          <a:prstGeom prst="rect">
            <a:avLst/>
          </a:prstGeom>
        </p:spPr>
        <p:txBody>
          <a:bodyPr anchor="b"/>
          <a:lstStyle>
            <a:lvl1pPr>
              <a:defRPr sz="14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480" y="23127926"/>
            <a:ext cx="19562029" cy="7559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953">
                <a:solidFill>
                  <a:schemeClr val="tx1"/>
                </a:solidFill>
              </a:defRPr>
            </a:lvl1pPr>
            <a:lvl2pPr marL="1134039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268078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3pPr>
            <a:lvl4pPr marL="3402117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4pPr>
            <a:lvl5pPr marL="4536156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5pPr>
            <a:lvl6pPr marL="5670194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6pPr>
            <a:lvl7pPr marL="6804233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7pPr>
            <a:lvl8pPr marL="7938272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8pPr>
            <a:lvl9pPr marL="9072311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2018. 10. 25.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292" y="1840001"/>
            <a:ext cx="19562029" cy="667997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292" y="9199967"/>
            <a:ext cx="9639261" cy="219279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2060" y="9199967"/>
            <a:ext cx="9639261" cy="219279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2018. 10. 25.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2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1840001"/>
            <a:ext cx="19562029" cy="667997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249" y="8471972"/>
            <a:ext cx="9594961" cy="4151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953" b="1"/>
            </a:lvl1pPr>
            <a:lvl2pPr marL="1134039" indent="0">
              <a:buNone/>
              <a:defRPr sz="4961" b="1"/>
            </a:lvl2pPr>
            <a:lvl3pPr marL="2268078" indent="0">
              <a:buNone/>
              <a:defRPr sz="4465" b="1"/>
            </a:lvl3pPr>
            <a:lvl4pPr marL="3402117" indent="0">
              <a:buNone/>
              <a:defRPr sz="3969" b="1"/>
            </a:lvl4pPr>
            <a:lvl5pPr marL="4536156" indent="0">
              <a:buNone/>
              <a:defRPr sz="3969" b="1"/>
            </a:lvl5pPr>
            <a:lvl6pPr marL="5670194" indent="0">
              <a:buNone/>
              <a:defRPr sz="3969" b="1"/>
            </a:lvl6pPr>
            <a:lvl7pPr marL="6804233" indent="0">
              <a:buNone/>
              <a:defRPr sz="3969" b="1"/>
            </a:lvl7pPr>
            <a:lvl8pPr marL="7938272" indent="0">
              <a:buNone/>
              <a:defRPr sz="3969" b="1"/>
            </a:lvl8pPr>
            <a:lvl9pPr marL="9072311" indent="0">
              <a:buNone/>
              <a:defRPr sz="39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249" y="12623955"/>
            <a:ext cx="9594961" cy="185679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82061" y="8471972"/>
            <a:ext cx="9642215" cy="41519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953" b="1"/>
            </a:lvl1pPr>
            <a:lvl2pPr marL="1134039" indent="0">
              <a:buNone/>
              <a:defRPr sz="4961" b="1"/>
            </a:lvl2pPr>
            <a:lvl3pPr marL="2268078" indent="0">
              <a:buNone/>
              <a:defRPr sz="4465" b="1"/>
            </a:lvl3pPr>
            <a:lvl4pPr marL="3402117" indent="0">
              <a:buNone/>
              <a:defRPr sz="3969" b="1"/>
            </a:lvl4pPr>
            <a:lvl5pPr marL="4536156" indent="0">
              <a:buNone/>
              <a:defRPr sz="3969" b="1"/>
            </a:lvl5pPr>
            <a:lvl6pPr marL="5670194" indent="0">
              <a:buNone/>
              <a:defRPr sz="3969" b="1"/>
            </a:lvl6pPr>
            <a:lvl7pPr marL="6804233" indent="0">
              <a:buNone/>
              <a:defRPr sz="3969" b="1"/>
            </a:lvl7pPr>
            <a:lvl8pPr marL="7938272" indent="0">
              <a:buNone/>
              <a:defRPr sz="3969" b="1"/>
            </a:lvl8pPr>
            <a:lvl9pPr marL="9072311" indent="0">
              <a:buNone/>
              <a:defRPr sz="39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2061" y="12623955"/>
            <a:ext cx="9642215" cy="185679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2018. 10. 25.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6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292" y="1840001"/>
            <a:ext cx="19562029" cy="667997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2018. 10. 25.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2018. 10. 25.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1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2303992"/>
            <a:ext cx="7315088" cy="8063971"/>
          </a:xfrm>
          <a:prstGeom prst="rect">
            <a:avLst/>
          </a:prstGeom>
        </p:spPr>
        <p:txBody>
          <a:bodyPr anchor="b"/>
          <a:lstStyle>
            <a:lvl1pPr>
              <a:defRPr sz="7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215" y="4975990"/>
            <a:ext cx="11482060" cy="24559911"/>
          </a:xfrm>
          <a:prstGeom prst="rect">
            <a:avLst/>
          </a:prstGeom>
        </p:spPr>
        <p:txBody>
          <a:bodyPr/>
          <a:lstStyle>
            <a:lvl1pPr>
              <a:defRPr sz="7937"/>
            </a:lvl1pPr>
            <a:lvl2pPr>
              <a:defRPr sz="6945"/>
            </a:lvl2pPr>
            <a:lvl3pPr>
              <a:defRPr sz="5953"/>
            </a:lvl3pPr>
            <a:lvl4pPr>
              <a:defRPr sz="4961"/>
            </a:lvl4pPr>
            <a:lvl5pPr>
              <a:defRPr sz="4961"/>
            </a:lvl5pPr>
            <a:lvl6pPr>
              <a:defRPr sz="4961"/>
            </a:lvl6pPr>
            <a:lvl7pPr>
              <a:defRPr sz="4961"/>
            </a:lvl7pPr>
            <a:lvl8pPr>
              <a:defRPr sz="4961"/>
            </a:lvl8pPr>
            <a:lvl9pPr>
              <a:defRPr sz="4961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6" y="10367963"/>
            <a:ext cx="7315088" cy="19207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69"/>
            </a:lvl1pPr>
            <a:lvl2pPr marL="1134039" indent="0">
              <a:buNone/>
              <a:defRPr sz="3473"/>
            </a:lvl2pPr>
            <a:lvl3pPr marL="2268078" indent="0">
              <a:buNone/>
              <a:defRPr sz="2976"/>
            </a:lvl3pPr>
            <a:lvl4pPr marL="3402117" indent="0">
              <a:buNone/>
              <a:defRPr sz="2480"/>
            </a:lvl4pPr>
            <a:lvl5pPr marL="4536156" indent="0">
              <a:buNone/>
              <a:defRPr sz="2480"/>
            </a:lvl5pPr>
            <a:lvl6pPr marL="5670194" indent="0">
              <a:buNone/>
              <a:defRPr sz="2480"/>
            </a:lvl6pPr>
            <a:lvl7pPr marL="6804233" indent="0">
              <a:buNone/>
              <a:defRPr sz="2480"/>
            </a:lvl7pPr>
            <a:lvl8pPr marL="7938272" indent="0">
              <a:buNone/>
              <a:defRPr sz="2480"/>
            </a:lvl8pPr>
            <a:lvl9pPr marL="9072311" indent="0">
              <a:buNone/>
              <a:defRPr sz="248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59292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2EBDC6A9-6440-492F-B3BA-5FFA0D4D0E6A}" type="datetimeFigureOut">
              <a:rPr lang="ko-KR" altLang="en-US" smtClean="0"/>
              <a:t>2018. 10. 25.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2953" y="32031892"/>
            <a:ext cx="7654707" cy="183999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18183" y="32031892"/>
            <a:ext cx="5103138" cy="1839993"/>
          </a:xfrm>
          <a:prstGeom prst="rect">
            <a:avLst/>
          </a:prstGeom>
        </p:spPr>
        <p:txBody>
          <a:bodyPr/>
          <a:lstStyle/>
          <a:p>
            <a:fld id="{CC245AB3-F204-4CD8-A27F-EC38F4C37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61838" y="357993"/>
            <a:ext cx="21960000" cy="3600000"/>
          </a:xfrm>
          <a:prstGeom prst="rect">
            <a:avLst/>
          </a:prstGeom>
          <a:solidFill>
            <a:srgbClr val="0E347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http://image.orbi.kr/data/cheditor4/1701/26YEf2z8uQySW9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3" t="34541" r="26437" b="35751"/>
          <a:stretch/>
        </p:blipFill>
        <p:spPr bwMode="auto">
          <a:xfrm>
            <a:off x="941517" y="774963"/>
            <a:ext cx="2440642" cy="27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2268078" rtl="0" eaLnBrk="1" latinLnBrk="1" hangingPunct="1">
        <a:lnSpc>
          <a:spcPct val="90000"/>
        </a:lnSpc>
        <a:spcBef>
          <a:spcPct val="0"/>
        </a:spcBef>
        <a:buNone/>
        <a:defRPr sz="109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019" indent="-567019" algn="l" defTabSz="2268078" rtl="0" eaLnBrk="1" latinLnBrk="1" hangingPunct="1">
        <a:lnSpc>
          <a:spcPct val="90000"/>
        </a:lnSpc>
        <a:spcBef>
          <a:spcPts val="2480"/>
        </a:spcBef>
        <a:buFont typeface="Arial" panose="020B0604020202020204" pitchFamily="34" charset="0"/>
        <a:buChar char="•"/>
        <a:defRPr sz="6945" kern="1200">
          <a:solidFill>
            <a:schemeClr val="tx1"/>
          </a:solidFill>
          <a:latin typeface="+mn-lt"/>
          <a:ea typeface="+mn-ea"/>
          <a:cs typeface="+mn-cs"/>
        </a:defRPr>
      </a:lvl1pPr>
      <a:lvl2pPr marL="1701058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2835097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969136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5103175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6237214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7371253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8505292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639330" indent="-567019" algn="l" defTabSz="2268078" rtl="0" eaLnBrk="1" latinLnBrk="1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1pPr>
      <a:lvl2pPr marL="1134039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268078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3pPr>
      <a:lvl4pPr marL="3402117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4536156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5670194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6804233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7938272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072311" algn="l" defTabSz="2268078" rtl="0" eaLnBrk="1" latinLnBrk="1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885">
          <p15:clr>
            <a:srgbClr val="F26B43"/>
          </p15:clr>
        </p15:guide>
        <p15:guide id="2" pos="7143">
          <p15:clr>
            <a:srgbClr val="F26B43"/>
          </p15:clr>
        </p15:guide>
        <p15:guide id="4" pos="14061">
          <p15:clr>
            <a:srgbClr val="F26B43"/>
          </p15:clr>
        </p15:guide>
        <p15:guide id="5" orient="horz" pos="2494">
          <p15:clr>
            <a:srgbClr val="F26B43"/>
          </p15:clr>
        </p15:guide>
        <p15:guide id="6" pos="226">
          <p15:clr>
            <a:srgbClr val="F26B43"/>
          </p15:clr>
        </p15:guide>
        <p15:guide id="7" orient="horz" pos="226">
          <p15:clr>
            <a:srgbClr val="F26B43"/>
          </p15:clr>
        </p15:guide>
        <p15:guide id="8" orient="horz" pos="2720">
          <p15:clr>
            <a:srgbClr val="F26B43"/>
          </p15:clr>
        </p15:guide>
        <p15:guide id="9" orient="horz" pos="21544">
          <p15:clr>
            <a:srgbClr val="F26B43"/>
          </p15:clr>
        </p15:guide>
        <p15:guide id="10" pos="7030">
          <p15:clr>
            <a:srgbClr val="F26B43"/>
          </p15:clr>
        </p15:guide>
        <p15:guide id="11" pos="7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그룹 249"/>
          <p:cNvGrpSpPr/>
          <p:nvPr/>
        </p:nvGrpSpPr>
        <p:grpSpPr>
          <a:xfrm>
            <a:off x="372382" y="4119475"/>
            <a:ext cx="21960002" cy="2888892"/>
            <a:chOff x="323179" y="7377258"/>
            <a:chExt cx="21960002" cy="2888892"/>
          </a:xfrm>
        </p:grpSpPr>
        <p:sp>
          <p:nvSpPr>
            <p:cNvPr id="32" name="직사각형 31"/>
            <p:cNvSpPr/>
            <p:nvPr/>
          </p:nvSpPr>
          <p:spPr>
            <a:xfrm>
              <a:off x="323179" y="7377258"/>
              <a:ext cx="21960002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Introduction</a:t>
              </a:r>
              <a:endPara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3181" y="8258186"/>
              <a:ext cx="21960000" cy="2007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d</a:t>
              </a:r>
              <a:endPara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1161" y="8372300"/>
              <a:ext cx="2178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40E0B3F1-8FE2-4437-90E8-3439D8190866}"/>
              </a:ext>
            </a:extLst>
          </p:cNvPr>
          <p:cNvSpPr txBox="1"/>
          <p:nvPr/>
        </p:nvSpPr>
        <p:spPr>
          <a:xfrm>
            <a:off x="4824919" y="1053759"/>
            <a:ext cx="160750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800" dirty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Event Loop</a:t>
            </a:r>
            <a:r>
              <a:rPr lang="ko-KR" altLang="en-US" sz="4800" dirty="0" err="1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4800" dirty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이용한 웹 서버 구현                              </a:t>
            </a:r>
            <a:r>
              <a:rPr lang="en-US" altLang="ko-KR" sz="4800" dirty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AA</a:t>
            </a:r>
            <a:r>
              <a:rPr lang="ko-KR" altLang="en-US" sz="480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조</a:t>
            </a:r>
            <a:endParaRPr lang="ko-KR" altLang="en-US" sz="4800" dirty="0">
              <a:solidFill>
                <a:srgbClr val="FFFF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B1A6E53-4194-43C5-805C-B886865CA51F}"/>
              </a:ext>
            </a:extLst>
          </p:cNvPr>
          <p:cNvSpPr txBox="1"/>
          <p:nvPr/>
        </p:nvSpPr>
        <p:spPr>
          <a:xfrm>
            <a:off x="18093447" y="2309618"/>
            <a:ext cx="367705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latinLnBrk="0"/>
            <a:r>
              <a:rPr lang="ko-KR" altLang="en-US" sz="2800" dirty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자유전공학부 </a:t>
            </a:r>
            <a:r>
              <a:rPr lang="ko-KR" altLang="en-US" sz="2800" dirty="0" err="1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정성문</a:t>
            </a:r>
            <a:endParaRPr lang="en-US" altLang="ko-KR" sz="2800" dirty="0">
              <a:solidFill>
                <a:srgbClr val="FFFF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 latinLnBrk="0"/>
            <a:r>
              <a:rPr lang="ko-KR" altLang="en-US" sz="2800" dirty="0" err="1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나현수</a:t>
            </a:r>
            <a:endParaRPr lang="en-US" altLang="ko-KR" sz="2800" dirty="0">
              <a:solidFill>
                <a:srgbClr val="FFFF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 latinLnBrk="0"/>
            <a:r>
              <a:rPr lang="ko-KR" altLang="en-US" sz="2800" dirty="0">
                <a:solidFill>
                  <a:srgbClr val="FFFF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김연수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46A4EF-4AA2-2448-872C-24F6844F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" y="332853"/>
            <a:ext cx="2830874" cy="3646983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4F710FDA-18C1-D94E-A857-C8B08C0FC047}"/>
              </a:ext>
            </a:extLst>
          </p:cNvPr>
          <p:cNvGrpSpPr/>
          <p:nvPr/>
        </p:nvGrpSpPr>
        <p:grpSpPr>
          <a:xfrm>
            <a:off x="372382" y="20676004"/>
            <a:ext cx="9868898" cy="7700875"/>
            <a:chOff x="323179" y="7407384"/>
            <a:chExt cx="21960002" cy="43157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06E891E-1243-2848-BB62-D88C5F945DBE}"/>
                </a:ext>
              </a:extLst>
            </p:cNvPr>
            <p:cNvSpPr/>
            <p:nvPr/>
          </p:nvSpPr>
          <p:spPr>
            <a:xfrm>
              <a:off x="323179" y="7407384"/>
              <a:ext cx="21960002" cy="4633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Implementation Plan(Tentative)</a:t>
              </a:r>
              <a:endPara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6C10EC0-DA22-6944-99F0-FB5D5377D112}"/>
                </a:ext>
              </a:extLst>
            </p:cNvPr>
            <p:cNvSpPr/>
            <p:nvPr/>
          </p:nvSpPr>
          <p:spPr>
            <a:xfrm>
              <a:off x="323179" y="7978360"/>
              <a:ext cx="21960000" cy="3744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d</a:t>
              </a:r>
              <a:endPara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8D40071-D311-EA47-A377-FAC6F92A361D}"/>
                </a:ext>
              </a:extLst>
            </p:cNvPr>
            <p:cNvSpPr txBox="1"/>
            <p:nvPr/>
          </p:nvSpPr>
          <p:spPr>
            <a:xfrm>
              <a:off x="451160" y="8372300"/>
              <a:ext cx="21781351" cy="29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4A19D37-86CD-434A-BCA9-5D5539DC7BB3}"/>
              </a:ext>
            </a:extLst>
          </p:cNvPr>
          <p:cNvGrpSpPr/>
          <p:nvPr/>
        </p:nvGrpSpPr>
        <p:grpSpPr>
          <a:xfrm>
            <a:off x="372382" y="28706633"/>
            <a:ext cx="9868898" cy="4931914"/>
            <a:chOff x="323179" y="7407384"/>
            <a:chExt cx="21960002" cy="317385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B94FC21-3DE7-DF4B-9381-7086E8B6CA32}"/>
                </a:ext>
              </a:extLst>
            </p:cNvPr>
            <p:cNvSpPr/>
            <p:nvPr/>
          </p:nvSpPr>
          <p:spPr>
            <a:xfrm>
              <a:off x="323179" y="7407384"/>
              <a:ext cx="21960002" cy="4633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Current Status</a:t>
              </a:r>
              <a:endPara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F8E677-2BDC-7045-8374-4A8FE030BB5E}"/>
                </a:ext>
              </a:extLst>
            </p:cNvPr>
            <p:cNvSpPr/>
            <p:nvPr/>
          </p:nvSpPr>
          <p:spPr>
            <a:xfrm>
              <a:off x="323179" y="7978361"/>
              <a:ext cx="21960000" cy="2602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HTTP Parser(</a:t>
              </a:r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구현됨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) : </a:t>
              </a:r>
            </a:p>
            <a:p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-</a:t>
              </a:r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parse HTTP request string(buffer) into Event. </a:t>
              </a:r>
            </a:p>
            <a:p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-</a:t>
              </a:r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preprocess into IO or NON_IO</a:t>
              </a:r>
            </a:p>
            <a:p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Event : IO or NON_IO.(</a:t>
              </a:r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확인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)</a:t>
              </a:r>
            </a:p>
            <a:p>
              <a:endParaRPr lang="en-US" altLang="ko-KR" sz="24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HTTP Response(</a:t>
              </a:r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구현중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) : </a:t>
              </a:r>
            </a:p>
            <a:p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-</a:t>
              </a:r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interpret parsed HTTP Request</a:t>
              </a:r>
            </a:p>
            <a:p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-</a:t>
              </a:r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return HTTP Response contained in main thread, and</a:t>
              </a:r>
            </a:p>
            <a:p>
              <a:r>
                <a:rPr lang="ko-KR" altLang="en-US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   </a:t>
              </a:r>
              <a:r>
                <a: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supplementary Thread Pool return HTTP Response to the client.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D16D471-2938-214E-BD0E-1B02C67AFC8A}"/>
                </a:ext>
              </a:extLst>
            </p:cNvPr>
            <p:cNvSpPr txBox="1"/>
            <p:nvPr/>
          </p:nvSpPr>
          <p:spPr>
            <a:xfrm>
              <a:off x="451160" y="8372300"/>
              <a:ext cx="21781351" cy="29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7505C50-9558-8746-863C-AF6F4969D651}"/>
              </a:ext>
            </a:extLst>
          </p:cNvPr>
          <p:cNvGrpSpPr/>
          <p:nvPr/>
        </p:nvGrpSpPr>
        <p:grpSpPr>
          <a:xfrm>
            <a:off x="10508880" y="20728924"/>
            <a:ext cx="11823504" cy="7647956"/>
            <a:chOff x="323179" y="7407384"/>
            <a:chExt cx="21960002" cy="645534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EFC49B8-5021-AD4D-BC25-D218EDC197A6}"/>
                </a:ext>
              </a:extLst>
            </p:cNvPr>
            <p:cNvSpPr/>
            <p:nvPr/>
          </p:nvSpPr>
          <p:spPr>
            <a:xfrm>
              <a:off x="323179" y="7407384"/>
              <a:ext cx="21960002" cy="4633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Implementation Model</a:t>
              </a:r>
              <a:endPara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0DD6566-0B07-7C48-BBB7-DF67240F0F0E}"/>
                </a:ext>
              </a:extLst>
            </p:cNvPr>
            <p:cNvSpPr/>
            <p:nvPr/>
          </p:nvSpPr>
          <p:spPr>
            <a:xfrm>
              <a:off x="323179" y="7978360"/>
              <a:ext cx="21960000" cy="5884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d</a:t>
              </a:r>
              <a:endPara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1EED385-976B-1042-8E73-751463F42D3C}"/>
                </a:ext>
              </a:extLst>
            </p:cNvPr>
            <p:cNvSpPr txBox="1"/>
            <p:nvPr/>
          </p:nvSpPr>
          <p:spPr>
            <a:xfrm>
              <a:off x="451160" y="8372300"/>
              <a:ext cx="21781351" cy="29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2382" y="7169295"/>
            <a:ext cx="21960002" cy="13246902"/>
            <a:chOff x="372382" y="7169295"/>
            <a:chExt cx="21960002" cy="12695833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2F3E025E-FACB-5B4A-A312-2E20540A3058}"/>
                </a:ext>
              </a:extLst>
            </p:cNvPr>
            <p:cNvGrpSpPr/>
            <p:nvPr/>
          </p:nvGrpSpPr>
          <p:grpSpPr>
            <a:xfrm>
              <a:off x="372382" y="7169295"/>
              <a:ext cx="21960002" cy="12695833"/>
              <a:chOff x="323179" y="7377258"/>
              <a:chExt cx="21960002" cy="12695833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33B9015-EB75-9C4A-A396-F818A4633EF7}"/>
                  </a:ext>
                </a:extLst>
              </p:cNvPr>
              <p:cNvSpPr/>
              <p:nvPr/>
            </p:nvSpPr>
            <p:spPr>
              <a:xfrm>
                <a:off x="323179" y="7377258"/>
                <a:ext cx="21960002" cy="72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r>
                  <a:rPr lang="en-US" altLang="ko-KR" sz="3200" dirty="0"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Background</a:t>
                </a:r>
                <a:endParaRPr lang="ko-KR" altLang="en-US" sz="3200" dirty="0">
                  <a:latin typeface="Nanum Gothic" panose="020D0604000000000000" pitchFamily="34" charset="-127"/>
                  <a:ea typeface="Nanum Gothic" panose="020D0604000000000000" pitchFamily="34" charset="-127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86B54B08-FCF5-BC48-9200-E84B93E48684}"/>
                  </a:ext>
                </a:extLst>
              </p:cNvPr>
              <p:cNvSpPr/>
              <p:nvPr/>
            </p:nvSpPr>
            <p:spPr>
              <a:xfrm>
                <a:off x="323182" y="8258184"/>
                <a:ext cx="12079020" cy="11814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altLang="ko-KR" sz="2800" b="1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Connection Oriented Model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Connection Oriented Model :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각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Worker Thread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가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하나의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Client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를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전담하는 방식</a:t>
                </a:r>
                <a:endPara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endParaRPr>
              </a:p>
              <a:p>
                <a:pPr marL="1716649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기존의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웹서버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구축 방식</a:t>
                </a:r>
                <a:endPara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endParaRPr>
              </a:p>
              <a:p>
                <a:pPr marL="1716649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Thread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의 숫자가 동시 처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리 가능한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Client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개수 나타냄</a:t>
                </a: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C10K 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문제 발생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(Concurrently handling ten thousand connections)</a:t>
                </a:r>
              </a:p>
              <a:p>
                <a:pPr marL="1716649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대량의 클라이언트를 효율적으로 빠르게 처리해야 하는 과제</a:t>
                </a: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6 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단계로 순차적으로 진행</a:t>
                </a:r>
              </a:p>
              <a:p>
                <a:pPr marL="1716649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1. Read Request, 2. Parse Request, 3. Find Resource, 4. Read File,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  5. Make Response, 6. Write Response</a:t>
                </a: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800" b="1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2) Event loop Architecture</a:t>
                </a:r>
                <a:endParaRPr lang="ko-KR" altLang="ko-KR" sz="2800" b="1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하나의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Thread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가 다양한 종류의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Event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를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Event Queue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에 수집하여 순서대로 수행</a:t>
                </a:r>
              </a:p>
              <a:p>
                <a:pPr marL="1716649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 err="1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Eventloop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Thread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는 연속적으로 자신의 업무 수행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, 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매우 높은 효율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보임</a:t>
                </a:r>
                <a:endParaRPr lang="ko-KR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endParaRPr>
              </a:p>
              <a:p>
                <a:pPr marL="1716649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Non-Blocking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의 형태를 띠고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, 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여러 업무를 동시에 처리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 err="1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Eventloop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에서 </a:t>
                </a:r>
                <a:r>
                  <a:rPr lang="en-US" altLang="ko-KR" sz="2400" dirty="0" err="1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Dequeue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된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Event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들은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sorting 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되어 처리</a:t>
                </a:r>
              </a:p>
              <a:p>
                <a:pPr marL="1716649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CPU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가 대기할 필요가 없는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Event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들은 순차적으로 바로 처리</a:t>
                </a:r>
              </a:p>
              <a:p>
                <a:pPr marL="1716649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CPU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가 대기해야 하는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I/O 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작업은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Thread Pool</a:t>
                </a:r>
                <a:r>
                  <a:rPr lang="ko-KR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에서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처리</a:t>
                </a:r>
                <a:endParaRPr lang="ko-KR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endParaRPr>
              </a:p>
              <a:p>
                <a:pPr lvl="0">
                  <a:lnSpc>
                    <a:spcPct val="150000"/>
                  </a:lnSpc>
                </a:pPr>
                <a:endParaRPr lang="ko-KR" altLang="ko-KR" sz="2400" dirty="0">
                  <a:solidFill>
                    <a:schemeClr val="tx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132D356-5881-124D-B9C0-135BA9A9A3E9}"/>
                  </a:ext>
                </a:extLst>
              </p:cNvPr>
              <p:cNvSpPr txBox="1"/>
              <p:nvPr/>
            </p:nvSpPr>
            <p:spPr>
              <a:xfrm>
                <a:off x="451161" y="8372300"/>
                <a:ext cx="21781351" cy="44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ko-KR" sz="2400" dirty="0">
                  <a:latin typeface="Nanum Gothic" panose="020D0604000000000000" pitchFamily="34" charset="-127"/>
                  <a:ea typeface="Nanum Gothic" panose="020D0604000000000000" pitchFamily="34" charset="-127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2F8E677-2BDC-7045-8374-4A8FE030BB5E}"/>
                </a:ext>
              </a:extLst>
            </p:cNvPr>
            <p:cNvSpPr/>
            <p:nvPr/>
          </p:nvSpPr>
          <p:spPr>
            <a:xfrm>
              <a:off x="12579384" y="8050220"/>
              <a:ext cx="9753000" cy="11814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d</a:t>
              </a:r>
              <a:endPara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171" y="8363290"/>
            <a:ext cx="9019332" cy="50584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1171" y="13734480"/>
            <a:ext cx="9061237" cy="553742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6D6F869-E2AF-5548-8675-895D14C76A86}"/>
              </a:ext>
            </a:extLst>
          </p:cNvPr>
          <p:cNvSpPr/>
          <p:nvPr/>
        </p:nvSpPr>
        <p:spPr>
          <a:xfrm>
            <a:off x="437611" y="5066518"/>
            <a:ext cx="21781351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기존의 웹 서버에서의 통신은 선입선출 형태의 순차적 처리 시스템을 취하고 있었기 때문에 다중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Client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Server 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접속에 한계가 있었다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이를 해결하기 위해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다중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Client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request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동시 처리 방식의 하나인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Event Loop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아키텍처 형태를 이용하여 초보적인 웹 서버를 구현해 보고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 분야의 대표적인 예시인 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Node.js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비교하여 구현의 수준을 자체 평가해 본다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추후 개선점 조사 및 구현 개선도 해 보고자 한다</a:t>
            </a:r>
            <a:r>
              <a:rPr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ko-KR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6726F10-A2F7-0849-A62E-F422E6F46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13" y="21735140"/>
            <a:ext cx="11772835" cy="6340790"/>
          </a:xfrm>
          <a:prstGeom prst="rect">
            <a:avLst/>
          </a:prstGeom>
        </p:spPr>
      </p:pic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8580D651-AE73-824F-AB5A-1DB63B033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425199"/>
              </p:ext>
            </p:extLst>
          </p:nvPr>
        </p:nvGraphicFramePr>
        <p:xfrm>
          <a:off x="648606" y="22583766"/>
          <a:ext cx="9351193" cy="48169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8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95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7344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Schedule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September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October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November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December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44">
                <a:tc vMerge="1">
                  <a:txBody>
                    <a:bodyPr/>
                    <a:lstStyle/>
                    <a:p>
                      <a:pPr algn="l"/>
                      <a:endParaRPr lang="en-US" sz="1200" b="0" i="0" dirty="0">
                        <a:latin typeface="Noto Sans CJK KR Medium" charset="-127"/>
                        <a:ea typeface="Noto Sans CJK KR Medium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Understanding of HTTP and 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Network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 Connection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및  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Server Client Model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구현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중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HTTP Request Parser</a:t>
                      </a:r>
                      <a:r>
                        <a:rPr lang="en-US" altLang="ko-KR" sz="1200" b="1" i="0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 </a:t>
                      </a:r>
                      <a:r>
                        <a:rPr lang="ko-KR" altLang="en-US" sz="1200" b="1" i="0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구현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간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종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HTTP</a:t>
                      </a:r>
                      <a:r>
                        <a:rPr lang="en-US" altLang="ko-KR" sz="1200" b="1" i="0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 Responder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(Interpreter)</a:t>
                      </a:r>
                      <a:r>
                        <a:rPr lang="ko-KR" altLang="en-US" sz="1200" b="1" i="0" baseline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+mn-cs"/>
                        </a:rPr>
                        <a:t>구현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발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발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비정상적인 </a:t>
                      </a: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Client</a:t>
                      </a: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 의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  <a:p>
                      <a:pPr algn="l"/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web-server</a:t>
                      </a: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의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표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ko-KR" altLang="en-US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표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Memory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cache(Server)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일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  <a:cs typeface="Noto Sans CJK KR Medium" charset="-127"/>
                        </a:rPr>
                        <a:t>일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7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Node.js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와의 비교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1" i="0" dirty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  <a:cs typeface="Noto Sans CJK KR Medium" charset="-127"/>
                      </a:endParaRPr>
                    </a:p>
                  </a:txBody>
                  <a:tcPr anchor="ctr">
                    <a:solidFill>
                      <a:srgbClr val="9C3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81D7F593-C4D0-8549-A68A-1F2CE24CF50F}"/>
              </a:ext>
            </a:extLst>
          </p:cNvPr>
          <p:cNvGrpSpPr/>
          <p:nvPr/>
        </p:nvGrpSpPr>
        <p:grpSpPr>
          <a:xfrm>
            <a:off x="10582049" y="28706633"/>
            <a:ext cx="11750333" cy="4931914"/>
            <a:chOff x="323179" y="7407384"/>
            <a:chExt cx="21960002" cy="317385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E39BB2-F740-7B45-ACA9-6FFA7858E286}"/>
                </a:ext>
              </a:extLst>
            </p:cNvPr>
            <p:cNvSpPr/>
            <p:nvPr/>
          </p:nvSpPr>
          <p:spPr>
            <a:xfrm>
              <a:off x="323179" y="7407384"/>
              <a:ext cx="21960002" cy="4633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en-US" altLang="ko-KR" sz="32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Further Study (Future Plan)</a:t>
              </a:r>
              <a:endPara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95DE91E-5C1F-D646-84BF-447961A4A8BD}"/>
                </a:ext>
              </a:extLst>
            </p:cNvPr>
            <p:cNvSpPr/>
            <p:nvPr/>
          </p:nvSpPr>
          <p:spPr>
            <a:xfrm>
              <a:off x="323179" y="7978361"/>
              <a:ext cx="21960000" cy="2602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A70C139-A1C3-B640-B14F-03E376E46509}"/>
                </a:ext>
              </a:extLst>
            </p:cNvPr>
            <p:cNvSpPr txBox="1"/>
            <p:nvPr/>
          </p:nvSpPr>
          <p:spPr>
            <a:xfrm>
              <a:off x="451160" y="8372300"/>
              <a:ext cx="21781351" cy="297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686D41-7807-5D47-A4FA-69CE6634B0B3}"/>
              </a:ext>
            </a:extLst>
          </p:cNvPr>
          <p:cNvSpPr/>
          <p:nvPr/>
        </p:nvSpPr>
        <p:spPr>
          <a:xfrm>
            <a:off x="10751667" y="29808140"/>
            <a:ext cx="113379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EventLoop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 : Event Loop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exploits </a:t>
            </a:r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HTTPParser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 </a:t>
            </a:r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HTTPResponse</a:t>
            </a: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contains </a:t>
            </a:r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EventQueue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EventQueue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: simple Non-blocking Queue (ADT) that contains 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if dequeued NON_IO Event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dispatch the Event to the Thread Pool (Worker Thread).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 Response is returned to client by Worker Thread.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if dequeued IO Event,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main thread processes HTTP Response to the client.</a:t>
            </a:r>
            <a:endParaRPr lang="en-US" altLang="ko-KR" sz="24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6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KoPub돋움체 Bold"/>
        <a:cs typeface=""/>
      </a:majorFont>
      <a:minorFont>
        <a:latin typeface="Arial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32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342900" indent="-342900" latinLnBrk="0">
          <a:buFont typeface="Arial" panose="020B0604020202020204" pitchFamily="34" charset="0"/>
          <a:buChar char="•"/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</TotalTime>
  <Words>327</Words>
  <Application>Microsoft Macintosh PowerPoint</Application>
  <PresentationFormat>사용자 지정</PresentationFormat>
  <Paragraphs>89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KoPub돋움체 Bold</vt:lpstr>
      <vt:lpstr>KoPub돋움체 Medium</vt:lpstr>
      <vt:lpstr>Nanum Gothic</vt:lpstr>
      <vt:lpstr>Noto Sans CJK KR Medium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Youngmin Jo</dc:creator>
  <cp:lastModifiedBy>Microsoft Office 사용자</cp:lastModifiedBy>
  <cp:revision>147</cp:revision>
  <dcterms:created xsi:type="dcterms:W3CDTF">2017-05-12T14:21:30Z</dcterms:created>
  <dcterms:modified xsi:type="dcterms:W3CDTF">2018-10-25T14:57:38Z</dcterms:modified>
</cp:coreProperties>
</file>