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72" r:id="rId5"/>
    <p:sldId id="264" r:id="rId6"/>
    <p:sldId id="271" r:id="rId7"/>
    <p:sldId id="265" r:id="rId8"/>
    <p:sldId id="266" r:id="rId9"/>
    <p:sldId id="273" r:id="rId10"/>
    <p:sldId id="258" r:id="rId11"/>
    <p:sldId id="259" r:id="rId12"/>
    <p:sldId id="269" r:id="rId13"/>
    <p:sldId id="270" r:id="rId14"/>
    <p:sldId id="261" r:id="rId15"/>
    <p:sldId id="262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8835C"/>
    <a:srgbClr val="E4B79C"/>
    <a:srgbClr val="E6D3C5"/>
    <a:srgbClr val="F9F4F1"/>
    <a:srgbClr val="EDD0BE"/>
    <a:srgbClr val="DEA886"/>
    <a:srgbClr val="DEC6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250" autoAdjust="0"/>
    <p:restoredTop sz="94660"/>
  </p:normalViewPr>
  <p:slideViewPr>
    <p:cSldViewPr snapToGrid="0">
      <p:cViewPr varScale="1">
        <p:scale>
          <a:sx n="71" d="100"/>
          <a:sy n="71" d="100"/>
        </p:scale>
        <p:origin x="168" y="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37266-5F83-43E5-8B4C-B854B0D57007}" type="datetimeFigureOut">
              <a:rPr lang="ko-KR" altLang="en-US" smtClean="0"/>
              <a:t>2018-09-21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6BDD-A26E-4F85-89E7-DC9BEA824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711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37266-5F83-43E5-8B4C-B854B0D57007}" type="datetimeFigureOut">
              <a:rPr lang="ko-KR" altLang="en-US" smtClean="0"/>
              <a:t>2018-09-21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6BDD-A26E-4F85-89E7-DC9BEA824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680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37266-5F83-43E5-8B4C-B854B0D57007}" type="datetimeFigureOut">
              <a:rPr lang="ko-KR" altLang="en-US" smtClean="0"/>
              <a:t>2018-09-21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6BDD-A26E-4F85-89E7-DC9BEA824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6085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37266-5F83-43E5-8B4C-B854B0D57007}" type="datetimeFigureOut">
              <a:rPr lang="ko-KR" altLang="en-US" smtClean="0"/>
              <a:t>2018-09-21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6BDD-A26E-4F85-89E7-DC9BEA824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2356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37266-5F83-43E5-8B4C-B854B0D57007}" type="datetimeFigureOut">
              <a:rPr lang="ko-KR" altLang="en-US" smtClean="0"/>
              <a:t>2018-09-21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6BDD-A26E-4F85-89E7-DC9BEA824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7132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37266-5F83-43E5-8B4C-B854B0D57007}" type="datetimeFigureOut">
              <a:rPr lang="ko-KR" altLang="en-US" smtClean="0"/>
              <a:t>2018-09-21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6BDD-A26E-4F85-89E7-DC9BEA824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3851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37266-5F83-43E5-8B4C-B854B0D57007}" type="datetimeFigureOut">
              <a:rPr lang="ko-KR" altLang="en-US" smtClean="0"/>
              <a:t>2018-09-21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6BDD-A26E-4F85-89E7-DC9BEA824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4941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37266-5F83-43E5-8B4C-B854B0D57007}" type="datetimeFigureOut">
              <a:rPr lang="ko-KR" altLang="en-US" smtClean="0"/>
              <a:t>2018-09-21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6BDD-A26E-4F85-89E7-DC9BEA824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8606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37266-5F83-43E5-8B4C-B854B0D57007}" type="datetimeFigureOut">
              <a:rPr lang="ko-KR" altLang="en-US" smtClean="0"/>
              <a:t>2018-09-21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6BDD-A26E-4F85-89E7-DC9BEA824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9576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37266-5F83-43E5-8B4C-B854B0D57007}" type="datetimeFigureOut">
              <a:rPr lang="ko-KR" altLang="en-US" smtClean="0"/>
              <a:t>2018-09-21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6BDD-A26E-4F85-89E7-DC9BEA824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1741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37266-5F83-43E5-8B4C-B854B0D57007}" type="datetimeFigureOut">
              <a:rPr lang="ko-KR" altLang="en-US" smtClean="0"/>
              <a:t>2018-09-21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6BDD-A26E-4F85-89E7-DC9BEA824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4677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837266-5F83-43E5-8B4C-B854B0D57007}" type="datetimeFigureOut">
              <a:rPr lang="ko-KR" altLang="en-US" smtClean="0"/>
              <a:t>2018-09-21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B46BDD-A26E-4F85-89E7-DC9BEA824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277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tif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2876550"/>
            <a:ext cx="12192000" cy="3981450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926" y="1905001"/>
            <a:ext cx="5998744" cy="1981200"/>
          </a:xfrm>
          <a:prstGeom prst="rect">
            <a:avLst/>
          </a:prstGeom>
        </p:spPr>
      </p:pic>
      <p:sp>
        <p:nvSpPr>
          <p:cNvPr id="6" name="TextBox 7"/>
          <p:cNvSpPr txBox="1">
            <a:spLocks noChangeArrowheads="1"/>
          </p:cNvSpPr>
          <p:nvPr/>
        </p:nvSpPr>
        <p:spPr bwMode="auto">
          <a:xfrm>
            <a:off x="1659104" y="2176635"/>
            <a:ext cx="5444791" cy="1419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ko-KR" sz="3700" spc="600" dirty="0" smtClean="0">
                <a:solidFill>
                  <a:schemeClr val="bg2">
                    <a:lumMod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Segoe UI Black" panose="020B0A02040204020203" pitchFamily="34" charset="0"/>
              </a:rPr>
              <a:t>EVENT LOOP</a:t>
            </a:r>
            <a:r>
              <a:rPr lang="ko-KR" altLang="en-US" sz="3700" spc="600" dirty="0" smtClean="0">
                <a:solidFill>
                  <a:schemeClr val="bg2">
                    <a:lumMod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Segoe UI Black" panose="020B0A02040204020203" pitchFamily="34" charset="0"/>
              </a:rPr>
              <a:t>를</a:t>
            </a:r>
            <a:endParaRPr lang="en-US" altLang="ko-KR" sz="3700" spc="600" dirty="0" smtClean="0">
              <a:solidFill>
                <a:schemeClr val="bg2">
                  <a:lumMod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Segoe UI Black" panose="020B0A02040204020203" pitchFamily="34" charset="0"/>
            </a:endParaRPr>
          </a:p>
          <a:p>
            <a:pPr eaLnBrk="1" hangingPunct="1">
              <a:lnSpc>
                <a:spcPct val="120000"/>
              </a:lnSpc>
            </a:pPr>
            <a:r>
              <a:rPr lang="ko-KR" altLang="en-US" sz="3700" spc="600" dirty="0" smtClean="0">
                <a:solidFill>
                  <a:schemeClr val="bg2">
                    <a:lumMod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Segoe UI Black" panose="020B0A02040204020203" pitchFamily="34" charset="0"/>
              </a:rPr>
              <a:t>이용한 웹 엔진 개발</a:t>
            </a:r>
            <a:endParaRPr lang="ru-RU" altLang="ko-KR" sz="3700" spc="600" dirty="0">
              <a:solidFill>
                <a:schemeClr val="bg2">
                  <a:lumMod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Segoe UI Black" panose="020B0A02040204020203" pitchFamily="34" charset="0"/>
            </a:endParaRPr>
          </a:p>
        </p:txBody>
      </p:sp>
      <p:sp>
        <p:nvSpPr>
          <p:cNvPr id="7" name="TextBox 7"/>
          <p:cNvSpPr txBox="1">
            <a:spLocks noChangeArrowheads="1"/>
          </p:cNvSpPr>
          <p:nvPr/>
        </p:nvSpPr>
        <p:spPr bwMode="auto">
          <a:xfrm>
            <a:off x="1143251" y="450810"/>
            <a:ext cx="2301541" cy="467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ko-KR" sz="1800" b="1" dirty="0">
                <a:solidFill>
                  <a:srgbClr val="DEA886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 panose="020F0502020204030204" pitchFamily="34" charset="0"/>
              </a:rPr>
              <a:t>18.09.21 </a:t>
            </a:r>
            <a:r>
              <a:rPr lang="ko-KR" altLang="en-US" sz="1800" b="1" dirty="0" err="1">
                <a:solidFill>
                  <a:srgbClr val="DEA886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 panose="020F0502020204030204" pitchFamily="34" charset="0"/>
              </a:rPr>
              <a:t>스펙</a:t>
            </a:r>
            <a:r>
              <a:rPr lang="ko-KR" altLang="en-US" sz="1800" b="1" dirty="0">
                <a:solidFill>
                  <a:srgbClr val="DEA886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 panose="020F0502020204030204" pitchFamily="34" charset="0"/>
              </a:rPr>
              <a:t> 발표</a:t>
            </a:r>
            <a:endParaRPr lang="ru-RU" altLang="ko-KR" sz="1800" b="1" dirty="0">
              <a:solidFill>
                <a:srgbClr val="DEA886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7696200" y="5289424"/>
            <a:ext cx="2701591" cy="1061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ko-KR" altLang="en-US" sz="14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자유전공학부 김연수</a:t>
            </a:r>
            <a:endParaRPr lang="en-US" altLang="ko-KR" sz="1400" spc="3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ko-KR" altLang="en-US" sz="14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자유전공학부 나현수</a:t>
            </a:r>
            <a:endParaRPr lang="en-US" altLang="ko-KR" sz="1400" spc="3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ko-KR" altLang="en-US" sz="14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자유전공학부 정성문</a:t>
            </a:r>
            <a:endParaRPr lang="en-US" altLang="ko-KR" sz="1400" spc="3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6170445" y="4706663"/>
            <a:ext cx="1409700" cy="1594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ko-KR" sz="7200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Calibri" panose="020F0502020204030204" pitchFamily="34" charset="0"/>
              </a:rPr>
              <a:t>AA</a:t>
            </a:r>
            <a:endParaRPr lang="ru-RU" altLang="ko-KR" sz="7200" spc="-15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5762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706804" y="2409825"/>
            <a:ext cx="2236421" cy="76200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aseline="-25000" dirty="0"/>
          </a:p>
        </p:txBody>
      </p:sp>
      <p:sp>
        <p:nvSpPr>
          <p:cNvPr id="7" name="TextBox 7"/>
          <p:cNvSpPr txBox="1">
            <a:spLocks noChangeArrowheads="1"/>
          </p:cNvSpPr>
          <p:nvPr/>
        </p:nvSpPr>
        <p:spPr bwMode="auto">
          <a:xfrm>
            <a:off x="585913" y="1209496"/>
            <a:ext cx="4714624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/>
            <a:r>
              <a:rPr lang="en-US" altLang="ko-KR" b="1" spc="3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Project</a:t>
            </a:r>
          </a:p>
          <a:p>
            <a:pPr eaLnBrk="1" hangingPunct="1"/>
            <a:r>
              <a:rPr lang="en-US" altLang="ko-KR" b="1" spc="3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Status</a:t>
            </a:r>
            <a:endParaRPr lang="ru-RU" altLang="ko-KR" b="1" spc="300" dirty="0"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grpSp>
        <p:nvGrpSpPr>
          <p:cNvPr id="12" name="Group 508"/>
          <p:cNvGrpSpPr/>
          <p:nvPr/>
        </p:nvGrpSpPr>
        <p:grpSpPr>
          <a:xfrm>
            <a:off x="5078304" y="2454716"/>
            <a:ext cx="1666065" cy="5041459"/>
            <a:chOff x="-240163" y="-282677"/>
            <a:chExt cx="2128090" cy="6439536"/>
          </a:xfrm>
        </p:grpSpPr>
        <p:sp>
          <p:nvSpPr>
            <p:cNvPr id="13" name="Shape 505"/>
            <p:cNvSpPr/>
            <p:nvPr/>
          </p:nvSpPr>
          <p:spPr>
            <a:xfrm>
              <a:off x="835970" y="701882"/>
              <a:ext cx="0" cy="5454977"/>
            </a:xfrm>
            <a:prstGeom prst="line">
              <a:avLst/>
            </a:prstGeom>
            <a:noFill/>
            <a:ln w="25400" cap="flat">
              <a:solidFill>
                <a:srgbClr val="565656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4" name="Shape 506"/>
            <p:cNvSpPr/>
            <p:nvPr/>
          </p:nvSpPr>
          <p:spPr>
            <a:xfrm>
              <a:off x="-240163" y="-282677"/>
              <a:ext cx="2128090" cy="2107020"/>
            </a:xfrm>
            <a:prstGeom prst="ellipse">
              <a:avLst/>
            </a:prstGeom>
            <a:solidFill>
              <a:srgbClr val="565656"/>
            </a:solidFill>
            <a:ln w="3175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5" name="Shape 507"/>
            <p:cNvSpPr/>
            <p:nvPr/>
          </p:nvSpPr>
          <p:spPr>
            <a:xfrm>
              <a:off x="147712" y="485815"/>
              <a:ext cx="1352339" cy="570035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8100" tIns="38100" rIns="38100" bIns="38100" numCol="1" anchor="ctr">
              <a:spAutoFit/>
            </a:bodyPr>
            <a:lstStyle>
              <a:lvl1pPr algn="ctr">
                <a:defRPr sz="3000">
                  <a:solidFill>
                    <a:srgbClr val="FFFFFF"/>
                  </a:solidFill>
                  <a:latin typeface="Roboto Slab Regular"/>
                  <a:ea typeface="Roboto Slab Regular"/>
                  <a:cs typeface="Roboto Slab Regular"/>
                  <a:sym typeface="Roboto Slab Regular"/>
                </a:defRPr>
              </a:lvl1pPr>
            </a:lstStyle>
            <a:p>
              <a:r>
                <a:rPr lang="en-US" sz="24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START</a:t>
              </a:r>
              <a:endParaRPr sz="24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16" name="Group 503"/>
          <p:cNvGrpSpPr/>
          <p:nvPr/>
        </p:nvGrpSpPr>
        <p:grpSpPr>
          <a:xfrm>
            <a:off x="8322280" y="3056362"/>
            <a:ext cx="2530695" cy="1959239"/>
            <a:chOff x="0" y="879100"/>
            <a:chExt cx="5206950" cy="4031169"/>
          </a:xfrm>
        </p:grpSpPr>
        <p:sp>
          <p:nvSpPr>
            <p:cNvPr id="17" name="Shape 498"/>
            <p:cNvSpPr/>
            <p:nvPr/>
          </p:nvSpPr>
          <p:spPr>
            <a:xfrm>
              <a:off x="0" y="879100"/>
              <a:ext cx="5206950" cy="873112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8100" tIns="38100" rIns="38100" bIns="38100" numCol="1" anchor="t">
              <a:normAutofit/>
            </a:bodyPr>
            <a:lstStyle>
              <a:lvl1pPr algn="l">
                <a:defRPr sz="4500">
                  <a:solidFill>
                    <a:srgbClr val="000000"/>
                  </a:solidFill>
                  <a:latin typeface="Roboto Slab Regular"/>
                  <a:ea typeface="Roboto Slab Regular"/>
                  <a:cs typeface="Roboto Slab Regular"/>
                  <a:sym typeface="Roboto Slab Regular"/>
                </a:defRPr>
              </a:lvl1pPr>
            </a:lstStyle>
            <a:p>
              <a:r>
                <a:rPr lang="ko-KR" altLang="en-US" sz="2000" b="1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프로젝트 진행과정</a:t>
              </a:r>
              <a:endParaRPr sz="2000" b="1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8" name="Shape 499"/>
            <p:cNvSpPr/>
            <p:nvPr/>
          </p:nvSpPr>
          <p:spPr>
            <a:xfrm>
              <a:off x="0" y="2410070"/>
              <a:ext cx="5057971" cy="2500199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8100" tIns="38100" rIns="38100" bIns="38100" numCol="1" anchor="t">
              <a:normAutofit/>
            </a:bodyPr>
            <a:lstStyle/>
            <a:p>
              <a:pPr>
                <a:lnSpc>
                  <a:spcPct val="150000"/>
                </a:lnSpc>
              </a:pPr>
              <a:endParaRPr sz="1200" dirty="0"/>
            </a:p>
          </p:txBody>
        </p:sp>
        <p:grpSp>
          <p:nvGrpSpPr>
            <p:cNvPr id="19" name="Group 502"/>
            <p:cNvGrpSpPr/>
            <p:nvPr/>
          </p:nvGrpSpPr>
          <p:grpSpPr>
            <a:xfrm>
              <a:off x="43160" y="1967464"/>
              <a:ext cx="4674923" cy="1"/>
              <a:chOff x="0" y="0"/>
              <a:chExt cx="4674922" cy="0"/>
            </a:xfrm>
          </p:grpSpPr>
          <p:sp>
            <p:nvSpPr>
              <p:cNvPr id="20" name="Shape 500"/>
              <p:cNvSpPr/>
              <p:nvPr/>
            </p:nvSpPr>
            <p:spPr>
              <a:xfrm>
                <a:off x="0" y="0"/>
                <a:ext cx="4674923" cy="0"/>
              </a:xfrm>
              <a:prstGeom prst="line">
                <a:avLst/>
              </a:prstGeom>
              <a:noFill/>
              <a:ln w="25400" cap="flat">
                <a:solidFill>
                  <a:srgbClr val="E5E5E5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algn="ctr">
                  <a:defRPr sz="30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21" name="Shape 501"/>
              <p:cNvSpPr/>
              <p:nvPr/>
            </p:nvSpPr>
            <p:spPr>
              <a:xfrm>
                <a:off x="12700" y="0"/>
                <a:ext cx="942922" cy="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algn="ctr">
                  <a:defRPr sz="30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</p:grpSp>
      </p:grpSp>
      <p:sp>
        <p:nvSpPr>
          <p:cNvPr id="22" name="Shape 509"/>
          <p:cNvSpPr/>
          <p:nvPr/>
        </p:nvSpPr>
        <p:spPr>
          <a:xfrm rot="13500000">
            <a:off x="7261034" y="3186747"/>
            <a:ext cx="211306" cy="2113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000000"/>
          </a:solidFill>
          <a:ln w="3175">
            <a:miter lim="400000"/>
          </a:ln>
        </p:spPr>
        <p:txBody>
          <a:bodyPr lIns="38100" tIns="38100" rIns="38100" bIns="38100" anchor="ctr"/>
          <a:lstStyle/>
          <a:p>
            <a:pPr algn="ctr">
              <a:defRPr sz="3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8414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507"/>
          <p:cNvSpPr/>
          <p:nvPr/>
        </p:nvSpPr>
        <p:spPr>
          <a:xfrm>
            <a:off x="5381968" y="3056362"/>
            <a:ext cx="1058736" cy="446276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8100" tIns="38100" rIns="38100" bIns="38100" numCol="1" anchor="ctr">
            <a:spAutoFit/>
          </a:bodyPr>
          <a:lstStyle>
            <a:lvl1pPr algn="ctr">
              <a:defRPr sz="3000">
                <a:solidFill>
                  <a:srgbClr val="FFFFF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</a:lstStyle>
          <a:p>
            <a:r>
              <a:rPr 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START</a:t>
            </a:r>
            <a:endParaRPr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Shape 520"/>
          <p:cNvSpPr/>
          <p:nvPr/>
        </p:nvSpPr>
        <p:spPr>
          <a:xfrm>
            <a:off x="3642134" y="-165528"/>
            <a:ext cx="2301466" cy="71092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21600" y="3805"/>
                </a:lnTo>
                <a:lnTo>
                  <a:pt x="0" y="10800"/>
                </a:lnTo>
                <a:lnTo>
                  <a:pt x="21600" y="17795"/>
                </a:lnTo>
                <a:lnTo>
                  <a:pt x="21600" y="21600"/>
                </a:lnTo>
              </a:path>
            </a:pathLst>
          </a:custGeom>
          <a:ln w="25400">
            <a:solidFill>
              <a:srgbClr val="565656"/>
            </a:solidFill>
            <a:miter lim="400000"/>
          </a:ln>
        </p:spPr>
        <p:txBody>
          <a:bodyPr lIns="38100" tIns="38100" rIns="38100" bIns="3810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0" name="다이아몬드 9"/>
          <p:cNvSpPr/>
          <p:nvPr/>
        </p:nvSpPr>
        <p:spPr>
          <a:xfrm>
            <a:off x="4335024" y="1777424"/>
            <a:ext cx="3199252" cy="3199252"/>
          </a:xfrm>
          <a:prstGeom prst="diamond">
            <a:avLst/>
          </a:prstGeom>
          <a:solidFill>
            <a:srgbClr val="E4B7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Shape 507"/>
          <p:cNvSpPr/>
          <p:nvPr/>
        </p:nvSpPr>
        <p:spPr>
          <a:xfrm>
            <a:off x="5201895" y="2959148"/>
            <a:ext cx="1418882" cy="815608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8100" tIns="38100" rIns="38100" bIns="38100" numCol="1" anchor="ctr">
            <a:spAutoFit/>
          </a:bodyPr>
          <a:lstStyle>
            <a:lvl1pPr algn="ctr">
              <a:defRPr sz="3000">
                <a:solidFill>
                  <a:srgbClr val="FFFFF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</a:lstStyle>
          <a:p>
            <a:r>
              <a:rPr 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SPEC</a:t>
            </a:r>
          </a:p>
          <a:p>
            <a:r>
              <a:rPr 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 </a:t>
            </a:r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단계</a:t>
            </a:r>
            <a:endParaRPr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1" name="Shape 509"/>
          <p:cNvSpPr/>
          <p:nvPr/>
        </p:nvSpPr>
        <p:spPr>
          <a:xfrm rot="13500000">
            <a:off x="6960983" y="4524184"/>
            <a:ext cx="211306" cy="2113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000000"/>
          </a:solidFill>
          <a:ln w="3175">
            <a:miter lim="400000"/>
          </a:ln>
        </p:spPr>
        <p:txBody>
          <a:bodyPr lIns="38100" tIns="38100" rIns="38100" bIns="38100" anchor="ctr"/>
          <a:lstStyle/>
          <a:p>
            <a:pPr algn="ctr">
              <a:defRPr sz="3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grpSp>
        <p:nvGrpSpPr>
          <p:cNvPr id="39" name="Group 503"/>
          <p:cNvGrpSpPr/>
          <p:nvPr/>
        </p:nvGrpSpPr>
        <p:grpSpPr>
          <a:xfrm>
            <a:off x="7534276" y="4347807"/>
            <a:ext cx="3831998" cy="2327063"/>
            <a:chOff x="0" y="1273686"/>
            <a:chExt cx="5331886" cy="2869688"/>
          </a:xfrm>
        </p:grpSpPr>
        <p:sp>
          <p:nvSpPr>
            <p:cNvPr id="40" name="Shape 498"/>
            <p:cNvSpPr/>
            <p:nvPr/>
          </p:nvSpPr>
          <p:spPr>
            <a:xfrm>
              <a:off x="0" y="1273686"/>
              <a:ext cx="5331886" cy="87311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8100" tIns="38100" rIns="38100" bIns="38100" numCol="1" anchor="t">
              <a:normAutofit/>
            </a:bodyPr>
            <a:lstStyle>
              <a:lvl1pPr algn="l">
                <a:defRPr sz="4500">
                  <a:solidFill>
                    <a:srgbClr val="000000"/>
                  </a:solidFill>
                  <a:latin typeface="Roboto Slab Regular"/>
                  <a:ea typeface="Roboto Slab Regular"/>
                  <a:cs typeface="Roboto Slab Regular"/>
                  <a:sym typeface="Roboto Slab Regular"/>
                </a:defRPr>
              </a:lvl1pPr>
            </a:lstStyle>
            <a:p>
              <a:r>
                <a:rPr lang="en-US" sz="2400" b="1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Logic Realization</a:t>
              </a:r>
              <a:endParaRPr sz="2400" b="1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41" name="Shape 499"/>
            <p:cNvSpPr/>
            <p:nvPr/>
          </p:nvSpPr>
          <p:spPr>
            <a:xfrm>
              <a:off x="0" y="2410072"/>
              <a:ext cx="5331886" cy="1733302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8100" tIns="38100" rIns="38100" bIns="38100" numCol="1" anchor="t">
              <a:normAutofit/>
            </a:bodyPr>
            <a:lstStyle/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200" dirty="0"/>
                <a:t>Client (Web Browser)</a:t>
              </a:r>
              <a:r>
                <a:rPr lang="ko-KR" altLang="en-US" sz="1200" dirty="0"/>
                <a:t>로부터 정보를 받은 후  기본적인 </a:t>
              </a:r>
              <a:r>
                <a:rPr lang="en-US" altLang="ko-KR" sz="1200" dirty="0"/>
                <a:t>Network Event</a:t>
              </a:r>
              <a:r>
                <a:rPr lang="ko-KR" altLang="en-US" sz="1200" dirty="0" err="1"/>
                <a:t>를</a:t>
              </a:r>
              <a:r>
                <a:rPr lang="ko-KR" altLang="en-US" sz="1200" dirty="0"/>
                <a:t> 처리할 수 있는 </a:t>
              </a:r>
              <a:r>
                <a:rPr lang="en-US" altLang="ko-KR" sz="1200" dirty="0"/>
                <a:t>Logic</a:t>
              </a:r>
              <a:r>
                <a:rPr lang="ko-KR" altLang="en-US" sz="1200" dirty="0"/>
                <a:t> 구현</a:t>
              </a:r>
              <a:r>
                <a:rPr lang="en-US" altLang="ko-KR" sz="1200" dirty="0"/>
                <a:t>.</a:t>
              </a: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200" dirty="0"/>
                <a:t>여러 </a:t>
              </a:r>
              <a:r>
                <a:rPr lang="en-US" altLang="ko-KR" sz="1200" dirty="0"/>
                <a:t>Client</a:t>
              </a:r>
              <a:r>
                <a:rPr lang="ko-KR" altLang="en-US" sz="1200" dirty="0" err="1"/>
                <a:t>와의</a:t>
              </a:r>
              <a:r>
                <a:rPr lang="ko-KR" altLang="en-US" sz="1200" dirty="0"/>
                <a:t> 연결을 동시에 처리하기 위해 </a:t>
              </a:r>
              <a:r>
                <a:rPr lang="en-US" altLang="ko-KR" sz="1200" dirty="0"/>
                <a:t>Selector</a:t>
              </a:r>
              <a:r>
                <a:rPr lang="ko-KR" altLang="en-US" sz="1200" dirty="0"/>
                <a:t>와 </a:t>
              </a:r>
              <a:r>
                <a:rPr lang="en-US" altLang="ko-KR" sz="1200" dirty="0"/>
                <a:t>Event</a:t>
              </a:r>
              <a:r>
                <a:rPr lang="ko-KR" altLang="en-US" sz="1200" dirty="0"/>
                <a:t> </a:t>
              </a:r>
              <a:r>
                <a:rPr lang="en-US" altLang="ko-KR" sz="1200" dirty="0"/>
                <a:t>loop</a:t>
              </a:r>
              <a:r>
                <a:rPr lang="ko-KR" altLang="en-US" sz="1200" dirty="0" err="1"/>
                <a:t>를</a:t>
              </a:r>
              <a:r>
                <a:rPr lang="ko-KR" altLang="en-US" sz="1200" dirty="0"/>
                <a:t> 구현</a:t>
              </a:r>
              <a:r>
                <a:rPr lang="en-US" altLang="ko-KR" sz="1200" dirty="0"/>
                <a:t>.</a:t>
              </a:r>
              <a:endParaRPr sz="1200" dirty="0"/>
            </a:p>
          </p:txBody>
        </p:sp>
        <p:grpSp>
          <p:nvGrpSpPr>
            <p:cNvPr id="42" name="Group 502"/>
            <p:cNvGrpSpPr/>
            <p:nvPr/>
          </p:nvGrpSpPr>
          <p:grpSpPr>
            <a:xfrm>
              <a:off x="43160" y="1967464"/>
              <a:ext cx="4674923" cy="1"/>
              <a:chOff x="0" y="0"/>
              <a:chExt cx="4674922" cy="0"/>
            </a:xfrm>
          </p:grpSpPr>
          <p:sp>
            <p:nvSpPr>
              <p:cNvPr id="43" name="Shape 500"/>
              <p:cNvSpPr/>
              <p:nvPr/>
            </p:nvSpPr>
            <p:spPr>
              <a:xfrm>
                <a:off x="0" y="0"/>
                <a:ext cx="4674923" cy="0"/>
              </a:xfrm>
              <a:prstGeom prst="line">
                <a:avLst/>
              </a:prstGeom>
              <a:noFill/>
              <a:ln w="25400" cap="flat">
                <a:solidFill>
                  <a:srgbClr val="E5E5E5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algn="ctr">
                  <a:defRPr sz="30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44" name="Shape 501"/>
              <p:cNvSpPr/>
              <p:nvPr/>
            </p:nvSpPr>
            <p:spPr>
              <a:xfrm>
                <a:off x="12700" y="0"/>
                <a:ext cx="942922" cy="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algn="ctr">
                  <a:defRPr sz="30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</p:grpSp>
      </p:grpSp>
      <p:sp>
        <p:nvSpPr>
          <p:cNvPr id="45" name="Shape 509"/>
          <p:cNvSpPr/>
          <p:nvPr/>
        </p:nvSpPr>
        <p:spPr>
          <a:xfrm rot="13500000">
            <a:off x="4599138" y="1064682"/>
            <a:ext cx="211306" cy="2113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000000"/>
          </a:solidFill>
          <a:ln w="3175">
            <a:miter lim="400000"/>
          </a:ln>
        </p:spPr>
        <p:txBody>
          <a:bodyPr lIns="38100" tIns="38100" rIns="38100" bIns="38100" anchor="ctr"/>
          <a:lstStyle/>
          <a:p>
            <a:pPr algn="ctr">
              <a:defRPr sz="3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grpSp>
        <p:nvGrpSpPr>
          <p:cNvPr id="33" name="Group 503">
            <a:extLst>
              <a:ext uri="{FF2B5EF4-FFF2-40B4-BE49-F238E27FC236}">
                <a16:creationId xmlns:a16="http://schemas.microsoft.com/office/drawing/2014/main" xmlns="" id="{71FE998A-3EB5-954C-B3B7-D800BB9B29F2}"/>
              </a:ext>
            </a:extLst>
          </p:cNvPr>
          <p:cNvGrpSpPr/>
          <p:nvPr/>
        </p:nvGrpSpPr>
        <p:grpSpPr>
          <a:xfrm>
            <a:off x="498088" y="965744"/>
            <a:ext cx="4206703" cy="2409358"/>
            <a:chOff x="0" y="1172201"/>
            <a:chExt cx="5370391" cy="2971173"/>
          </a:xfrm>
        </p:grpSpPr>
        <p:sp>
          <p:nvSpPr>
            <p:cNvPr id="34" name="Shape 498">
              <a:extLst>
                <a:ext uri="{FF2B5EF4-FFF2-40B4-BE49-F238E27FC236}">
                  <a16:creationId xmlns:a16="http://schemas.microsoft.com/office/drawing/2014/main" xmlns="" id="{021D5C25-D46E-7F4A-870A-478F18C07F87}"/>
                </a:ext>
              </a:extLst>
            </p:cNvPr>
            <p:cNvSpPr/>
            <p:nvPr/>
          </p:nvSpPr>
          <p:spPr>
            <a:xfrm>
              <a:off x="0" y="1172201"/>
              <a:ext cx="5370391" cy="87311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8100" tIns="38100" rIns="38100" bIns="38100" numCol="1" anchor="t">
              <a:noAutofit/>
            </a:bodyPr>
            <a:lstStyle>
              <a:lvl1pPr algn="l">
                <a:defRPr sz="4500">
                  <a:solidFill>
                    <a:srgbClr val="000000"/>
                  </a:solidFill>
                  <a:latin typeface="Roboto Slab Regular"/>
                  <a:ea typeface="Roboto Slab Regular"/>
                  <a:cs typeface="Roboto Slab Regular"/>
                  <a:sym typeface="Roboto Slab Regular"/>
                </a:defRPr>
              </a:lvl1pPr>
            </a:lstStyle>
            <a:p>
              <a:r>
                <a:rPr lang="en-US" sz="2300" b="1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Understanding of HTTP and Socket</a:t>
              </a:r>
              <a:endParaRPr sz="2300" b="1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35" name="Shape 499">
              <a:extLst>
                <a:ext uri="{FF2B5EF4-FFF2-40B4-BE49-F238E27FC236}">
                  <a16:creationId xmlns:a16="http://schemas.microsoft.com/office/drawing/2014/main" xmlns="" id="{EAA39BF7-A4FC-E043-8956-2D4E0DB8C0C5}"/>
                </a:ext>
              </a:extLst>
            </p:cNvPr>
            <p:cNvSpPr/>
            <p:nvPr/>
          </p:nvSpPr>
          <p:spPr>
            <a:xfrm>
              <a:off x="0" y="2410072"/>
              <a:ext cx="5331886" cy="1733302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8100" tIns="38100" rIns="38100" bIns="38100" numCol="1" anchor="t">
              <a:normAutofit/>
            </a:bodyPr>
            <a:lstStyle/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200" dirty="0"/>
                <a:t>전혀 접해 보지 않은 분야이므로 공부와 프로젝트 진행을 병행</a:t>
              </a:r>
              <a:r>
                <a:rPr lang="en-US" altLang="ko-KR" sz="1200" dirty="0"/>
                <a:t>.</a:t>
              </a: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200" dirty="0"/>
                <a:t>Web Browser</a:t>
              </a:r>
              <a:r>
                <a:rPr lang="ko-KR" altLang="en-US" sz="1200" dirty="0"/>
                <a:t>가 보낸 </a:t>
              </a:r>
              <a:r>
                <a:rPr lang="en-US" altLang="ko-KR" sz="1200" dirty="0"/>
                <a:t>http request</a:t>
              </a:r>
              <a:r>
                <a:rPr lang="ko-KR" altLang="en-US" sz="1200" dirty="0" err="1"/>
                <a:t>를</a:t>
              </a:r>
              <a:r>
                <a:rPr lang="ko-KR" altLang="en-US" sz="1200" dirty="0"/>
                <a:t> 해석</a:t>
              </a:r>
              <a:endParaRPr lang="en-US" altLang="ko-KR" sz="1200" dirty="0"/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200" dirty="0"/>
                <a:t>Event</a:t>
              </a:r>
              <a:r>
                <a:rPr lang="ko-KR" altLang="en-US" sz="1200" dirty="0"/>
                <a:t> </a:t>
              </a:r>
              <a:r>
                <a:rPr lang="en-US" sz="1200" dirty="0"/>
                <a:t>loop</a:t>
              </a:r>
              <a:r>
                <a:rPr lang="ko-KR" altLang="en-US" sz="1200" dirty="0"/>
                <a:t>에 대한 이해</a:t>
              </a:r>
              <a:r>
                <a:rPr lang="en-US" altLang="ko-KR" sz="1200" dirty="0"/>
                <a:t>.</a:t>
              </a:r>
              <a:endParaRPr sz="1200" dirty="0"/>
            </a:p>
          </p:txBody>
        </p:sp>
        <p:grpSp>
          <p:nvGrpSpPr>
            <p:cNvPr id="36" name="Group 502">
              <a:extLst>
                <a:ext uri="{FF2B5EF4-FFF2-40B4-BE49-F238E27FC236}">
                  <a16:creationId xmlns:a16="http://schemas.microsoft.com/office/drawing/2014/main" xmlns="" id="{7B3552EF-CF0A-F84A-A762-494219967A6F}"/>
                </a:ext>
              </a:extLst>
            </p:cNvPr>
            <p:cNvGrpSpPr/>
            <p:nvPr/>
          </p:nvGrpSpPr>
          <p:grpSpPr>
            <a:xfrm>
              <a:off x="43160" y="1967464"/>
              <a:ext cx="4674923" cy="1"/>
              <a:chOff x="0" y="0"/>
              <a:chExt cx="4674922" cy="0"/>
            </a:xfrm>
          </p:grpSpPr>
          <p:sp>
            <p:nvSpPr>
              <p:cNvPr id="37" name="Shape 500">
                <a:extLst>
                  <a:ext uri="{FF2B5EF4-FFF2-40B4-BE49-F238E27FC236}">
                    <a16:creationId xmlns:a16="http://schemas.microsoft.com/office/drawing/2014/main" xmlns="" id="{56C0BFC0-4BA3-0045-BA19-E771BA2E7ADD}"/>
                  </a:ext>
                </a:extLst>
              </p:cNvPr>
              <p:cNvSpPr/>
              <p:nvPr/>
            </p:nvSpPr>
            <p:spPr>
              <a:xfrm>
                <a:off x="0" y="0"/>
                <a:ext cx="4674923" cy="0"/>
              </a:xfrm>
              <a:prstGeom prst="line">
                <a:avLst/>
              </a:prstGeom>
              <a:noFill/>
              <a:ln w="25400" cap="flat">
                <a:solidFill>
                  <a:srgbClr val="E5E5E5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algn="ctr">
                  <a:defRPr sz="30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38" name="Shape 501">
                <a:extLst>
                  <a:ext uri="{FF2B5EF4-FFF2-40B4-BE49-F238E27FC236}">
                    <a16:creationId xmlns:a16="http://schemas.microsoft.com/office/drawing/2014/main" xmlns="" id="{5BF84D86-8B94-2B43-9DB6-0BC6C057D5A0}"/>
                  </a:ext>
                </a:extLst>
              </p:cNvPr>
              <p:cNvSpPr/>
              <p:nvPr/>
            </p:nvSpPr>
            <p:spPr>
              <a:xfrm>
                <a:off x="12700" y="0"/>
                <a:ext cx="942922" cy="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algn="ctr">
                  <a:defRPr sz="30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18151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507"/>
          <p:cNvSpPr/>
          <p:nvPr/>
        </p:nvSpPr>
        <p:spPr>
          <a:xfrm>
            <a:off x="5381968" y="3056362"/>
            <a:ext cx="1058736" cy="446276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8100" tIns="38100" rIns="38100" bIns="38100" numCol="1" anchor="ctr">
            <a:spAutoFit/>
          </a:bodyPr>
          <a:lstStyle>
            <a:lvl1pPr algn="ctr">
              <a:defRPr sz="3000">
                <a:solidFill>
                  <a:srgbClr val="FFFFF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</a:lstStyle>
          <a:p>
            <a:r>
              <a:rPr 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START</a:t>
            </a:r>
            <a:endParaRPr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Shape 520"/>
          <p:cNvSpPr/>
          <p:nvPr/>
        </p:nvSpPr>
        <p:spPr>
          <a:xfrm>
            <a:off x="3642134" y="-165528"/>
            <a:ext cx="2301466" cy="71092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21600" y="3805"/>
                </a:lnTo>
                <a:lnTo>
                  <a:pt x="0" y="10800"/>
                </a:lnTo>
                <a:lnTo>
                  <a:pt x="21600" y="17795"/>
                </a:lnTo>
                <a:lnTo>
                  <a:pt x="21600" y="21600"/>
                </a:lnTo>
              </a:path>
            </a:pathLst>
          </a:custGeom>
          <a:ln w="25400">
            <a:solidFill>
              <a:srgbClr val="565656"/>
            </a:solidFill>
            <a:miter lim="400000"/>
          </a:ln>
        </p:spPr>
        <p:txBody>
          <a:bodyPr lIns="38100" tIns="38100" rIns="38100" bIns="3810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0" name="다이아몬드 9"/>
          <p:cNvSpPr/>
          <p:nvPr/>
        </p:nvSpPr>
        <p:spPr>
          <a:xfrm>
            <a:off x="4335024" y="1777424"/>
            <a:ext cx="3199252" cy="3199252"/>
          </a:xfrm>
          <a:prstGeom prst="diamond">
            <a:avLst/>
          </a:prstGeom>
          <a:solidFill>
            <a:srgbClr val="E4B7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Shape 507"/>
          <p:cNvSpPr/>
          <p:nvPr/>
        </p:nvSpPr>
        <p:spPr>
          <a:xfrm>
            <a:off x="5201895" y="2959148"/>
            <a:ext cx="1418882" cy="815608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8100" tIns="38100" rIns="38100" bIns="38100" numCol="1" anchor="ctr">
            <a:spAutoFit/>
          </a:bodyPr>
          <a:lstStyle>
            <a:lvl1pPr algn="ctr">
              <a:defRPr sz="3000">
                <a:solidFill>
                  <a:srgbClr val="FFFFF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</a:lstStyle>
          <a:p>
            <a:r>
              <a:rPr 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SPEC</a:t>
            </a:r>
          </a:p>
          <a:p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r>
              <a:rPr 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단계</a:t>
            </a:r>
            <a:endParaRPr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1" name="Shape 509"/>
          <p:cNvSpPr/>
          <p:nvPr/>
        </p:nvSpPr>
        <p:spPr>
          <a:xfrm rot="13500000">
            <a:off x="7140280" y="4945639"/>
            <a:ext cx="211306" cy="2113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000000"/>
          </a:solidFill>
          <a:ln w="3175">
            <a:miter lim="400000"/>
          </a:ln>
        </p:spPr>
        <p:txBody>
          <a:bodyPr lIns="38100" tIns="38100" rIns="38100" bIns="38100" anchor="ctr"/>
          <a:lstStyle/>
          <a:p>
            <a:pPr algn="ctr">
              <a:defRPr sz="3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grpSp>
        <p:nvGrpSpPr>
          <p:cNvPr id="39" name="Group 503"/>
          <p:cNvGrpSpPr/>
          <p:nvPr/>
        </p:nvGrpSpPr>
        <p:grpSpPr>
          <a:xfrm>
            <a:off x="7767917" y="4744430"/>
            <a:ext cx="4275399" cy="2113570"/>
            <a:chOff x="0" y="1315658"/>
            <a:chExt cx="5331886" cy="2606413"/>
          </a:xfrm>
        </p:grpSpPr>
        <p:sp>
          <p:nvSpPr>
            <p:cNvPr id="40" name="Shape 498"/>
            <p:cNvSpPr/>
            <p:nvPr/>
          </p:nvSpPr>
          <p:spPr>
            <a:xfrm>
              <a:off x="0" y="1315658"/>
              <a:ext cx="5331886" cy="87311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8100" tIns="38100" rIns="38100" bIns="38100" numCol="1" anchor="t">
              <a:noAutofit/>
            </a:bodyPr>
            <a:lstStyle>
              <a:lvl1pPr algn="l">
                <a:defRPr sz="4500">
                  <a:solidFill>
                    <a:srgbClr val="000000"/>
                  </a:solidFill>
                  <a:latin typeface="Roboto Slab Regular"/>
                  <a:ea typeface="Roboto Slab Regular"/>
                  <a:cs typeface="Roboto Slab Regular"/>
                  <a:sym typeface="Roboto Slab Regular"/>
                </a:defRPr>
              </a:lvl1pPr>
            </a:lstStyle>
            <a:p>
              <a:r>
                <a:rPr lang="en-US" sz="2400" b="1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COA Regarding Abnormal Activity</a:t>
              </a:r>
              <a:endParaRPr sz="2400" b="1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41" name="Shape 499"/>
            <p:cNvSpPr/>
            <p:nvPr/>
          </p:nvSpPr>
          <p:spPr>
            <a:xfrm>
              <a:off x="0" y="2188769"/>
              <a:ext cx="5331886" cy="1733302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8100" tIns="38100" rIns="38100" bIns="38100" numCol="1" anchor="t">
              <a:normAutofit/>
            </a:bodyPr>
            <a:lstStyle/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200" dirty="0"/>
                <a:t>Client (Web Browser)</a:t>
              </a:r>
              <a:r>
                <a:rPr lang="ko-KR" altLang="en-US" sz="1200" dirty="0"/>
                <a:t>의 비정상적 접근으로 인한 </a:t>
              </a:r>
              <a:r>
                <a:rPr lang="en-US" altLang="ko-KR" sz="1200" dirty="0"/>
                <a:t>Web Server</a:t>
              </a:r>
              <a:r>
                <a:rPr lang="ko-KR" altLang="en-US" sz="1200" dirty="0"/>
                <a:t>의 </a:t>
              </a:r>
              <a:r>
                <a:rPr lang="en-US" altLang="ko-KR" sz="1200" dirty="0"/>
                <a:t>root</a:t>
              </a:r>
              <a:r>
                <a:rPr lang="ko-KR" altLang="en-US" sz="1200" dirty="0"/>
                <a:t>단계 접근 제한 및</a:t>
              </a:r>
              <a:r>
                <a:rPr lang="en-US" altLang="ko-KR" sz="1200" dirty="0"/>
                <a:t>, </a:t>
              </a:r>
              <a:r>
                <a:rPr lang="ko-KR" altLang="en-US" sz="1200" dirty="0"/>
                <a:t>잘못된 요청에 대한 대처방법에 대한 이해 및 구현</a:t>
              </a:r>
              <a:r>
                <a:rPr lang="en-US" altLang="ko-KR" sz="1200" dirty="0"/>
                <a:t>.</a:t>
              </a:r>
            </a:p>
          </p:txBody>
        </p:sp>
        <p:grpSp>
          <p:nvGrpSpPr>
            <p:cNvPr id="42" name="Group 502"/>
            <p:cNvGrpSpPr/>
            <p:nvPr/>
          </p:nvGrpSpPr>
          <p:grpSpPr>
            <a:xfrm>
              <a:off x="43160" y="1967464"/>
              <a:ext cx="4674923" cy="1"/>
              <a:chOff x="0" y="0"/>
              <a:chExt cx="4674922" cy="0"/>
            </a:xfrm>
          </p:grpSpPr>
          <p:sp>
            <p:nvSpPr>
              <p:cNvPr id="43" name="Shape 500"/>
              <p:cNvSpPr/>
              <p:nvPr/>
            </p:nvSpPr>
            <p:spPr>
              <a:xfrm>
                <a:off x="0" y="0"/>
                <a:ext cx="4674923" cy="0"/>
              </a:xfrm>
              <a:prstGeom prst="line">
                <a:avLst/>
              </a:prstGeom>
              <a:noFill/>
              <a:ln w="25400" cap="flat">
                <a:solidFill>
                  <a:srgbClr val="E5E5E5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algn="ctr">
                  <a:defRPr sz="30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44" name="Shape 501"/>
              <p:cNvSpPr/>
              <p:nvPr/>
            </p:nvSpPr>
            <p:spPr>
              <a:xfrm>
                <a:off x="12700" y="0"/>
                <a:ext cx="942922" cy="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algn="ctr">
                  <a:defRPr sz="30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</p:grpSp>
      </p:grpSp>
      <p:sp>
        <p:nvSpPr>
          <p:cNvPr id="45" name="Shape 509"/>
          <p:cNvSpPr/>
          <p:nvPr/>
        </p:nvSpPr>
        <p:spPr>
          <a:xfrm rot="13500000">
            <a:off x="4624547" y="1042381"/>
            <a:ext cx="211306" cy="2113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000000"/>
          </a:solidFill>
          <a:ln w="3175">
            <a:miter lim="400000"/>
          </a:ln>
        </p:spPr>
        <p:txBody>
          <a:bodyPr lIns="38100" tIns="38100" rIns="38100" bIns="38100" anchor="ctr"/>
          <a:lstStyle/>
          <a:p>
            <a:pPr algn="ctr">
              <a:defRPr sz="3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grpSp>
        <p:nvGrpSpPr>
          <p:cNvPr id="33" name="Group 503">
            <a:extLst>
              <a:ext uri="{FF2B5EF4-FFF2-40B4-BE49-F238E27FC236}">
                <a16:creationId xmlns:a16="http://schemas.microsoft.com/office/drawing/2014/main" xmlns="" id="{71FE998A-3EB5-954C-B3B7-D800BB9B29F2}"/>
              </a:ext>
            </a:extLst>
          </p:cNvPr>
          <p:cNvGrpSpPr/>
          <p:nvPr/>
        </p:nvGrpSpPr>
        <p:grpSpPr>
          <a:xfrm>
            <a:off x="498088" y="936695"/>
            <a:ext cx="4386776" cy="2316872"/>
            <a:chOff x="0" y="1136378"/>
            <a:chExt cx="5370391" cy="2857122"/>
          </a:xfrm>
        </p:grpSpPr>
        <p:sp>
          <p:nvSpPr>
            <p:cNvPr id="34" name="Shape 498">
              <a:extLst>
                <a:ext uri="{FF2B5EF4-FFF2-40B4-BE49-F238E27FC236}">
                  <a16:creationId xmlns:a16="http://schemas.microsoft.com/office/drawing/2014/main" xmlns="" id="{021D5C25-D46E-7F4A-870A-478F18C07F87}"/>
                </a:ext>
              </a:extLst>
            </p:cNvPr>
            <p:cNvSpPr/>
            <p:nvPr/>
          </p:nvSpPr>
          <p:spPr>
            <a:xfrm>
              <a:off x="38505" y="1136378"/>
              <a:ext cx="5331886" cy="944756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8100" tIns="38100" rIns="38100" bIns="38100" numCol="1" anchor="t">
              <a:noAutofit/>
            </a:bodyPr>
            <a:lstStyle>
              <a:lvl1pPr algn="l">
                <a:defRPr sz="4500">
                  <a:solidFill>
                    <a:srgbClr val="000000"/>
                  </a:solidFill>
                  <a:latin typeface="Roboto Slab Regular"/>
                  <a:ea typeface="Roboto Slab Regular"/>
                  <a:cs typeface="Roboto Slab Regular"/>
                  <a:sym typeface="Roboto Slab Regular"/>
                </a:defRPr>
              </a:lvl1pPr>
            </a:lstStyle>
            <a:p>
              <a:r>
                <a:rPr lang="en-US" sz="2300" b="1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Advanced Understanding on HTTP</a:t>
              </a:r>
              <a:endParaRPr sz="2300" b="1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35" name="Shape 499">
              <a:extLst>
                <a:ext uri="{FF2B5EF4-FFF2-40B4-BE49-F238E27FC236}">
                  <a16:creationId xmlns:a16="http://schemas.microsoft.com/office/drawing/2014/main" xmlns="" id="{EAA39BF7-A4FC-E043-8956-2D4E0DB8C0C5}"/>
                </a:ext>
              </a:extLst>
            </p:cNvPr>
            <p:cNvSpPr/>
            <p:nvPr/>
          </p:nvSpPr>
          <p:spPr>
            <a:xfrm>
              <a:off x="0" y="2260198"/>
              <a:ext cx="5370391" cy="1733302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8100" tIns="38100" rIns="38100" bIns="38100" numCol="1" anchor="t">
              <a:normAutofit/>
            </a:bodyPr>
            <a:lstStyle/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1200" dirty="0"/>
                <a:t>Web Browser</a:t>
              </a:r>
              <a:r>
                <a:rPr lang="ko-KR" altLang="en-US" sz="1200" dirty="0"/>
                <a:t>가 해석할 수 있는 </a:t>
              </a:r>
              <a:r>
                <a:rPr lang="en-US" altLang="ko-KR" sz="1200" dirty="0"/>
                <a:t>http response</a:t>
              </a:r>
              <a:r>
                <a:rPr lang="ko-KR" altLang="en-US" sz="1200" dirty="0" err="1"/>
                <a:t>를</a:t>
              </a:r>
              <a:r>
                <a:rPr lang="ko-KR" altLang="en-US" sz="1200" dirty="0"/>
                <a:t> 구성</a:t>
              </a:r>
              <a:endParaRPr lang="en-US" altLang="ko-KR" sz="1200" dirty="0"/>
            </a:p>
          </p:txBody>
        </p:sp>
        <p:grpSp>
          <p:nvGrpSpPr>
            <p:cNvPr id="36" name="Group 502">
              <a:extLst>
                <a:ext uri="{FF2B5EF4-FFF2-40B4-BE49-F238E27FC236}">
                  <a16:creationId xmlns:a16="http://schemas.microsoft.com/office/drawing/2014/main" xmlns="" id="{7B3552EF-CF0A-F84A-A762-494219967A6F}"/>
                </a:ext>
              </a:extLst>
            </p:cNvPr>
            <p:cNvGrpSpPr/>
            <p:nvPr/>
          </p:nvGrpSpPr>
          <p:grpSpPr>
            <a:xfrm>
              <a:off x="43160" y="1967464"/>
              <a:ext cx="4674923" cy="1"/>
              <a:chOff x="0" y="0"/>
              <a:chExt cx="4674922" cy="0"/>
            </a:xfrm>
          </p:grpSpPr>
          <p:sp>
            <p:nvSpPr>
              <p:cNvPr id="37" name="Shape 500">
                <a:extLst>
                  <a:ext uri="{FF2B5EF4-FFF2-40B4-BE49-F238E27FC236}">
                    <a16:creationId xmlns:a16="http://schemas.microsoft.com/office/drawing/2014/main" xmlns="" id="{56C0BFC0-4BA3-0045-BA19-E771BA2E7ADD}"/>
                  </a:ext>
                </a:extLst>
              </p:cNvPr>
              <p:cNvSpPr/>
              <p:nvPr/>
            </p:nvSpPr>
            <p:spPr>
              <a:xfrm>
                <a:off x="0" y="0"/>
                <a:ext cx="4674923" cy="0"/>
              </a:xfrm>
              <a:prstGeom prst="line">
                <a:avLst/>
              </a:prstGeom>
              <a:noFill/>
              <a:ln w="25400" cap="flat">
                <a:solidFill>
                  <a:srgbClr val="E5E5E5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algn="ctr">
                  <a:defRPr sz="30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38" name="Shape 501">
                <a:extLst>
                  <a:ext uri="{FF2B5EF4-FFF2-40B4-BE49-F238E27FC236}">
                    <a16:creationId xmlns:a16="http://schemas.microsoft.com/office/drawing/2014/main" xmlns="" id="{5BF84D86-8B94-2B43-9DB6-0BC6C057D5A0}"/>
                  </a:ext>
                </a:extLst>
              </p:cNvPr>
              <p:cNvSpPr/>
              <p:nvPr/>
            </p:nvSpPr>
            <p:spPr>
              <a:xfrm>
                <a:off x="12700" y="0"/>
                <a:ext cx="942922" cy="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algn="ctr">
                  <a:defRPr sz="30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17219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507"/>
          <p:cNvSpPr/>
          <p:nvPr/>
        </p:nvSpPr>
        <p:spPr>
          <a:xfrm>
            <a:off x="5381968" y="3056362"/>
            <a:ext cx="1058736" cy="446276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8100" tIns="38100" rIns="38100" bIns="38100" numCol="1" anchor="ctr">
            <a:spAutoFit/>
          </a:bodyPr>
          <a:lstStyle>
            <a:lvl1pPr algn="ctr">
              <a:defRPr sz="3000">
                <a:solidFill>
                  <a:srgbClr val="FFFFF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</a:lstStyle>
          <a:p>
            <a:r>
              <a:rPr 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START</a:t>
            </a:r>
            <a:endParaRPr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Shape 520"/>
          <p:cNvSpPr/>
          <p:nvPr/>
        </p:nvSpPr>
        <p:spPr>
          <a:xfrm>
            <a:off x="3642134" y="-165528"/>
            <a:ext cx="2301466" cy="71092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21600" y="3805"/>
                </a:lnTo>
                <a:lnTo>
                  <a:pt x="0" y="10800"/>
                </a:lnTo>
                <a:lnTo>
                  <a:pt x="21600" y="17795"/>
                </a:lnTo>
                <a:lnTo>
                  <a:pt x="21600" y="21600"/>
                </a:lnTo>
              </a:path>
            </a:pathLst>
          </a:custGeom>
          <a:ln w="25400">
            <a:solidFill>
              <a:srgbClr val="565656"/>
            </a:solidFill>
            <a:miter lim="400000"/>
          </a:ln>
        </p:spPr>
        <p:txBody>
          <a:bodyPr lIns="38100" tIns="38100" rIns="38100" bIns="3810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0" name="다이아몬드 9"/>
          <p:cNvSpPr/>
          <p:nvPr/>
        </p:nvSpPr>
        <p:spPr>
          <a:xfrm>
            <a:off x="4335024" y="1777424"/>
            <a:ext cx="3199252" cy="3199252"/>
          </a:xfrm>
          <a:prstGeom prst="diamond">
            <a:avLst/>
          </a:prstGeom>
          <a:solidFill>
            <a:srgbClr val="E4B7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Shape 507"/>
          <p:cNvSpPr/>
          <p:nvPr/>
        </p:nvSpPr>
        <p:spPr>
          <a:xfrm>
            <a:off x="5201895" y="2959148"/>
            <a:ext cx="1418882" cy="815608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8100" tIns="38100" rIns="38100" bIns="38100" numCol="1" anchor="ctr">
            <a:spAutoFit/>
          </a:bodyPr>
          <a:lstStyle>
            <a:lvl1pPr algn="ctr">
              <a:defRPr sz="3000">
                <a:solidFill>
                  <a:srgbClr val="FFFFF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</a:lstStyle>
          <a:p>
            <a:r>
              <a:rPr 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SPEC</a:t>
            </a:r>
          </a:p>
          <a:p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r>
              <a:rPr 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단계</a:t>
            </a:r>
            <a:endParaRPr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1" name="Shape 509"/>
          <p:cNvSpPr/>
          <p:nvPr/>
        </p:nvSpPr>
        <p:spPr>
          <a:xfrm rot="13500000">
            <a:off x="7158209" y="5303685"/>
            <a:ext cx="211306" cy="2113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000000"/>
          </a:solidFill>
          <a:ln w="3175">
            <a:miter lim="400000"/>
          </a:ln>
        </p:spPr>
        <p:txBody>
          <a:bodyPr lIns="38100" tIns="38100" rIns="38100" bIns="38100" anchor="ctr"/>
          <a:lstStyle/>
          <a:p>
            <a:pPr algn="ctr">
              <a:defRPr sz="3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grpSp>
        <p:nvGrpSpPr>
          <p:cNvPr id="39" name="Group 503"/>
          <p:cNvGrpSpPr/>
          <p:nvPr/>
        </p:nvGrpSpPr>
        <p:grpSpPr>
          <a:xfrm>
            <a:off x="7660997" y="4483617"/>
            <a:ext cx="4109661" cy="2293027"/>
            <a:chOff x="0" y="1315658"/>
            <a:chExt cx="5331886" cy="2827716"/>
          </a:xfrm>
        </p:grpSpPr>
        <p:sp>
          <p:nvSpPr>
            <p:cNvPr id="40" name="Shape 498"/>
            <p:cNvSpPr/>
            <p:nvPr/>
          </p:nvSpPr>
          <p:spPr>
            <a:xfrm>
              <a:off x="0" y="1315658"/>
              <a:ext cx="5331886" cy="87311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8100" tIns="38100" rIns="38100" bIns="38100" numCol="1" anchor="t">
              <a:noAutofit/>
            </a:bodyPr>
            <a:lstStyle>
              <a:lvl1pPr algn="l">
                <a:defRPr sz="4500">
                  <a:solidFill>
                    <a:srgbClr val="000000"/>
                  </a:solidFill>
                  <a:latin typeface="Roboto Slab Regular"/>
                  <a:ea typeface="Roboto Slab Regular"/>
                  <a:cs typeface="Roboto Slab Regular"/>
                  <a:sym typeface="Roboto Slab Regular"/>
                </a:defRPr>
              </a:lvl1pPr>
            </a:lstStyle>
            <a:p>
              <a:r>
                <a:rPr lang="en-US" sz="2400" b="1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Project Performance Evaluation</a:t>
              </a:r>
              <a:endParaRPr sz="2400" b="1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41" name="Shape 499"/>
            <p:cNvSpPr/>
            <p:nvPr/>
          </p:nvSpPr>
          <p:spPr>
            <a:xfrm>
              <a:off x="0" y="2410072"/>
              <a:ext cx="5331886" cy="1733302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8100" tIns="38100" rIns="38100" bIns="38100" numCol="1" anchor="t">
              <a:normAutofit lnSpcReduction="10000"/>
            </a:bodyPr>
            <a:lstStyle/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200" dirty="0"/>
                <a:t>실제로 요청한 내용에 대해 </a:t>
              </a:r>
              <a:r>
                <a:rPr lang="en-US" altLang="ko-KR" sz="1200" dirty="0"/>
                <a:t>Web Server</a:t>
              </a:r>
              <a:r>
                <a:rPr lang="ko-KR" altLang="en-US" sz="1200" dirty="0"/>
                <a:t>가 제대로 동작하는 지 확인</a:t>
              </a:r>
              <a:r>
                <a:rPr lang="en-US" altLang="ko-KR" sz="1200" dirty="0"/>
                <a:t>.</a:t>
              </a: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1200" dirty="0" err="1"/>
                <a:t>Jmeter</a:t>
              </a:r>
              <a:r>
                <a:rPr lang="ko-KR" altLang="en-US" sz="1200" dirty="0" err="1"/>
                <a:t>를</a:t>
              </a:r>
              <a:r>
                <a:rPr lang="ko-KR" altLang="en-US" sz="1200" dirty="0"/>
                <a:t> 이용하여 </a:t>
              </a:r>
              <a:r>
                <a:rPr lang="en-US" altLang="ko-KR" sz="1200" dirty="0"/>
                <a:t>Event Loop</a:t>
              </a:r>
              <a:r>
                <a:rPr lang="ko-KR" altLang="en-US" sz="1200" dirty="0" err="1"/>
                <a:t>를</a:t>
              </a:r>
              <a:r>
                <a:rPr lang="ko-KR" altLang="en-US" sz="1200" dirty="0"/>
                <a:t> 이용하는 대표적 서비스인 </a:t>
              </a:r>
              <a:r>
                <a:rPr lang="en-US" altLang="ko-KR" sz="1200" dirty="0"/>
                <a:t>Node.js</a:t>
              </a:r>
              <a:r>
                <a:rPr lang="ko-KR" altLang="en-US" sz="1200" dirty="0"/>
                <a:t>와 성능을 비교</a:t>
              </a:r>
              <a:r>
                <a:rPr lang="en-US" altLang="ko-KR" sz="1200" dirty="0"/>
                <a:t>, </a:t>
              </a:r>
              <a:r>
                <a:rPr lang="ko-KR" altLang="en-US" sz="1200" dirty="0"/>
                <a:t>추후 개선점이 있을 경우 개선을 반영</a:t>
              </a:r>
              <a:r>
                <a:rPr lang="en-US" altLang="ko-KR" sz="1200" dirty="0"/>
                <a:t>.</a:t>
              </a:r>
            </a:p>
          </p:txBody>
        </p:sp>
        <p:grpSp>
          <p:nvGrpSpPr>
            <p:cNvPr id="42" name="Group 502"/>
            <p:cNvGrpSpPr/>
            <p:nvPr/>
          </p:nvGrpSpPr>
          <p:grpSpPr>
            <a:xfrm>
              <a:off x="43160" y="1967464"/>
              <a:ext cx="4674923" cy="1"/>
              <a:chOff x="0" y="0"/>
              <a:chExt cx="4674922" cy="0"/>
            </a:xfrm>
          </p:grpSpPr>
          <p:sp>
            <p:nvSpPr>
              <p:cNvPr id="43" name="Shape 500"/>
              <p:cNvSpPr/>
              <p:nvPr/>
            </p:nvSpPr>
            <p:spPr>
              <a:xfrm>
                <a:off x="0" y="0"/>
                <a:ext cx="4674923" cy="0"/>
              </a:xfrm>
              <a:prstGeom prst="line">
                <a:avLst/>
              </a:prstGeom>
              <a:noFill/>
              <a:ln w="25400" cap="flat">
                <a:solidFill>
                  <a:srgbClr val="E5E5E5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algn="ctr">
                  <a:defRPr sz="30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44" name="Shape 501"/>
              <p:cNvSpPr/>
              <p:nvPr/>
            </p:nvSpPr>
            <p:spPr>
              <a:xfrm>
                <a:off x="12700" y="0"/>
                <a:ext cx="942922" cy="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algn="ctr">
                  <a:defRPr sz="30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</p:grpSp>
      </p:grpSp>
      <p:sp>
        <p:nvSpPr>
          <p:cNvPr id="45" name="Shape 509"/>
          <p:cNvSpPr/>
          <p:nvPr/>
        </p:nvSpPr>
        <p:spPr>
          <a:xfrm rot="13500000">
            <a:off x="4401522" y="1064683"/>
            <a:ext cx="211306" cy="2113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000000"/>
          </a:solidFill>
          <a:ln w="3175">
            <a:miter lim="400000"/>
          </a:ln>
        </p:spPr>
        <p:txBody>
          <a:bodyPr lIns="38100" tIns="38100" rIns="38100" bIns="38100" anchor="ctr"/>
          <a:lstStyle/>
          <a:p>
            <a:pPr algn="ctr">
              <a:defRPr sz="3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grpSp>
        <p:nvGrpSpPr>
          <p:cNvPr id="33" name="Group 503">
            <a:extLst>
              <a:ext uri="{FF2B5EF4-FFF2-40B4-BE49-F238E27FC236}">
                <a16:creationId xmlns:a16="http://schemas.microsoft.com/office/drawing/2014/main" xmlns="" id="{71FE998A-3EB5-954C-B3B7-D800BB9B29F2}"/>
              </a:ext>
            </a:extLst>
          </p:cNvPr>
          <p:cNvGrpSpPr/>
          <p:nvPr/>
        </p:nvGrpSpPr>
        <p:grpSpPr>
          <a:xfrm>
            <a:off x="503026" y="923264"/>
            <a:ext cx="3841994" cy="2259720"/>
            <a:chOff x="6871" y="1119811"/>
            <a:chExt cx="5345795" cy="2786640"/>
          </a:xfrm>
        </p:grpSpPr>
        <p:sp>
          <p:nvSpPr>
            <p:cNvPr id="34" name="Shape 498">
              <a:extLst>
                <a:ext uri="{FF2B5EF4-FFF2-40B4-BE49-F238E27FC236}">
                  <a16:creationId xmlns:a16="http://schemas.microsoft.com/office/drawing/2014/main" xmlns="" id="{021D5C25-D46E-7F4A-870A-478F18C07F87}"/>
                </a:ext>
              </a:extLst>
            </p:cNvPr>
            <p:cNvSpPr/>
            <p:nvPr/>
          </p:nvSpPr>
          <p:spPr>
            <a:xfrm>
              <a:off x="20780" y="1119811"/>
              <a:ext cx="5331886" cy="873110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8100" tIns="38100" rIns="38100" bIns="38100" numCol="1" anchor="t">
              <a:normAutofit/>
            </a:bodyPr>
            <a:lstStyle>
              <a:lvl1pPr algn="l">
                <a:defRPr sz="4500">
                  <a:solidFill>
                    <a:srgbClr val="000000"/>
                  </a:solidFill>
                  <a:latin typeface="Roboto Slab Regular"/>
                  <a:ea typeface="Roboto Slab Regular"/>
                  <a:cs typeface="Roboto Slab Regular"/>
                  <a:sym typeface="Roboto Slab Regular"/>
                </a:defRPr>
              </a:lvl1pPr>
            </a:lstStyle>
            <a:p>
              <a:r>
                <a:rPr lang="en-US" altLang="ko-KR" sz="2400" b="1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Optimization on utilizing HTTP</a:t>
              </a:r>
              <a:endParaRPr sz="2400" b="1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35" name="Shape 499">
              <a:extLst>
                <a:ext uri="{FF2B5EF4-FFF2-40B4-BE49-F238E27FC236}">
                  <a16:creationId xmlns:a16="http://schemas.microsoft.com/office/drawing/2014/main" xmlns="" id="{EAA39BF7-A4FC-E043-8956-2D4E0DB8C0C5}"/>
                </a:ext>
              </a:extLst>
            </p:cNvPr>
            <p:cNvSpPr/>
            <p:nvPr/>
          </p:nvSpPr>
          <p:spPr>
            <a:xfrm>
              <a:off x="6871" y="2173149"/>
              <a:ext cx="5331886" cy="1733302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8100" tIns="38100" rIns="38100" bIns="38100" numCol="1" anchor="t">
              <a:normAutofit/>
            </a:bodyPr>
            <a:lstStyle/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1200" dirty="0"/>
                <a:t>Web Browser</a:t>
              </a:r>
              <a:r>
                <a:rPr lang="ko-KR" altLang="en-US" sz="1200" dirty="0"/>
                <a:t>요청한 </a:t>
              </a:r>
              <a:r>
                <a:rPr lang="en-US" altLang="ko-KR" sz="1200" dirty="0"/>
                <a:t>File</a:t>
              </a:r>
              <a:r>
                <a:rPr lang="ko-KR" altLang="en-US" sz="1200" dirty="0"/>
                <a:t>에 대해 만일 기존 접근 기록 및 </a:t>
              </a:r>
              <a:r>
                <a:rPr lang="en-US" altLang="ko-KR" sz="1200" dirty="0"/>
                <a:t>File</a:t>
              </a:r>
              <a:r>
                <a:rPr lang="ko-KR" altLang="en-US" sz="1200" dirty="0"/>
                <a:t>이 있을 경우 다시 보내지 않고 </a:t>
              </a:r>
              <a:r>
                <a:rPr lang="en-US" altLang="ko-KR" sz="1200" dirty="0"/>
                <a:t>Client </a:t>
              </a:r>
              <a:r>
                <a:rPr lang="ko-KR" altLang="en-US" sz="1200" dirty="0"/>
                <a:t>내에서 알아서 처리할 수 있도록 하는 </a:t>
              </a:r>
              <a:r>
                <a:rPr lang="en-US" altLang="ko-KR" sz="1200" dirty="0"/>
                <a:t>cache</a:t>
              </a:r>
              <a:r>
                <a:rPr lang="ko-KR" altLang="en-US" sz="1200" dirty="0"/>
                <a:t>에 대한 이해 및 구현</a:t>
              </a:r>
              <a:r>
                <a:rPr lang="en-US" altLang="ko-KR" sz="1200" dirty="0"/>
                <a:t>.</a:t>
              </a:r>
            </a:p>
          </p:txBody>
        </p:sp>
        <p:grpSp>
          <p:nvGrpSpPr>
            <p:cNvPr id="36" name="Group 502">
              <a:extLst>
                <a:ext uri="{FF2B5EF4-FFF2-40B4-BE49-F238E27FC236}">
                  <a16:creationId xmlns:a16="http://schemas.microsoft.com/office/drawing/2014/main" xmlns="" id="{7B3552EF-CF0A-F84A-A762-494219967A6F}"/>
                </a:ext>
              </a:extLst>
            </p:cNvPr>
            <p:cNvGrpSpPr/>
            <p:nvPr/>
          </p:nvGrpSpPr>
          <p:grpSpPr>
            <a:xfrm>
              <a:off x="43160" y="1967464"/>
              <a:ext cx="4674923" cy="1"/>
              <a:chOff x="0" y="0"/>
              <a:chExt cx="4674922" cy="0"/>
            </a:xfrm>
          </p:grpSpPr>
          <p:sp>
            <p:nvSpPr>
              <p:cNvPr id="37" name="Shape 500">
                <a:extLst>
                  <a:ext uri="{FF2B5EF4-FFF2-40B4-BE49-F238E27FC236}">
                    <a16:creationId xmlns:a16="http://schemas.microsoft.com/office/drawing/2014/main" xmlns="" id="{56C0BFC0-4BA3-0045-BA19-E771BA2E7ADD}"/>
                  </a:ext>
                </a:extLst>
              </p:cNvPr>
              <p:cNvSpPr/>
              <p:nvPr/>
            </p:nvSpPr>
            <p:spPr>
              <a:xfrm>
                <a:off x="0" y="0"/>
                <a:ext cx="4674923" cy="0"/>
              </a:xfrm>
              <a:prstGeom prst="line">
                <a:avLst/>
              </a:prstGeom>
              <a:noFill/>
              <a:ln w="25400" cap="flat">
                <a:solidFill>
                  <a:srgbClr val="E5E5E5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algn="ctr">
                  <a:defRPr sz="30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38" name="Shape 501">
                <a:extLst>
                  <a:ext uri="{FF2B5EF4-FFF2-40B4-BE49-F238E27FC236}">
                    <a16:creationId xmlns:a16="http://schemas.microsoft.com/office/drawing/2014/main" xmlns="" id="{5BF84D86-8B94-2B43-9DB6-0BC6C057D5A0}"/>
                  </a:ext>
                </a:extLst>
              </p:cNvPr>
              <p:cNvSpPr/>
              <p:nvPr/>
            </p:nvSpPr>
            <p:spPr>
              <a:xfrm>
                <a:off x="12700" y="0"/>
                <a:ext cx="942922" cy="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algn="ctr">
                  <a:defRPr sz="30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97309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706804" y="2409825"/>
            <a:ext cx="2236421" cy="76200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aseline="-25000" dirty="0"/>
          </a:p>
        </p:txBody>
      </p:sp>
      <p:sp>
        <p:nvSpPr>
          <p:cNvPr id="7" name="TextBox 7"/>
          <p:cNvSpPr txBox="1">
            <a:spLocks noChangeArrowheads="1"/>
          </p:cNvSpPr>
          <p:nvPr/>
        </p:nvSpPr>
        <p:spPr bwMode="auto">
          <a:xfrm>
            <a:off x="585913" y="1115319"/>
            <a:ext cx="4714624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/>
            <a:r>
              <a:rPr lang="en-US" altLang="ko-KR" b="1" spc="3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Project </a:t>
            </a:r>
          </a:p>
          <a:p>
            <a:pPr eaLnBrk="1" hangingPunct="1"/>
            <a:r>
              <a:rPr lang="en-US" altLang="ko-KR" b="1" spc="3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Status</a:t>
            </a:r>
            <a:endParaRPr lang="ru-RU" altLang="ko-KR" b="1" spc="300" dirty="0"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grpSp>
        <p:nvGrpSpPr>
          <p:cNvPr id="12" name="Group 508"/>
          <p:cNvGrpSpPr/>
          <p:nvPr/>
        </p:nvGrpSpPr>
        <p:grpSpPr>
          <a:xfrm>
            <a:off x="5078304" y="-546381"/>
            <a:ext cx="1666065" cy="4650665"/>
            <a:chOff x="-240163" y="-4116026"/>
            <a:chExt cx="2128090" cy="5940369"/>
          </a:xfrm>
        </p:grpSpPr>
        <p:sp>
          <p:nvSpPr>
            <p:cNvPr id="13" name="Shape 505"/>
            <p:cNvSpPr/>
            <p:nvPr/>
          </p:nvSpPr>
          <p:spPr>
            <a:xfrm>
              <a:off x="835970" y="-4116026"/>
              <a:ext cx="0" cy="5454977"/>
            </a:xfrm>
            <a:prstGeom prst="line">
              <a:avLst/>
            </a:prstGeom>
            <a:noFill/>
            <a:ln w="25400" cap="flat">
              <a:solidFill>
                <a:srgbClr val="565656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4" name="Shape 506"/>
            <p:cNvSpPr/>
            <p:nvPr/>
          </p:nvSpPr>
          <p:spPr>
            <a:xfrm>
              <a:off x="-240163" y="-282677"/>
              <a:ext cx="2128090" cy="2107020"/>
            </a:xfrm>
            <a:prstGeom prst="ellipse">
              <a:avLst/>
            </a:prstGeom>
            <a:solidFill>
              <a:srgbClr val="565656"/>
            </a:solidFill>
            <a:ln w="3175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5" name="Shape 507"/>
            <p:cNvSpPr/>
            <p:nvPr/>
          </p:nvSpPr>
          <p:spPr>
            <a:xfrm>
              <a:off x="102403" y="485815"/>
              <a:ext cx="1518933" cy="570035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8100" tIns="38100" rIns="38100" bIns="38100" numCol="1" anchor="ctr">
              <a:spAutoFit/>
            </a:bodyPr>
            <a:lstStyle>
              <a:lvl1pPr algn="ctr">
                <a:defRPr sz="3000">
                  <a:solidFill>
                    <a:srgbClr val="FFFFFF"/>
                  </a:solidFill>
                  <a:latin typeface="Roboto Slab Regular"/>
                  <a:ea typeface="Roboto Slab Regular"/>
                  <a:cs typeface="Roboto Slab Regular"/>
                  <a:sym typeface="Roboto Slab Regular"/>
                </a:defRPr>
              </a:lvl1pPr>
            </a:lstStyle>
            <a:p>
              <a:r>
                <a:rPr lang="en-US" sz="24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FINISH</a:t>
              </a:r>
              <a:endParaRPr sz="24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sp>
        <p:nvSpPr>
          <p:cNvPr id="22" name="Shape 509"/>
          <p:cNvSpPr/>
          <p:nvPr/>
        </p:nvSpPr>
        <p:spPr>
          <a:xfrm rot="13500000">
            <a:off x="7261034" y="3186747"/>
            <a:ext cx="211306" cy="2113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000000"/>
          </a:solidFill>
          <a:ln w="3175">
            <a:miter lim="400000"/>
          </a:ln>
        </p:spPr>
        <p:txBody>
          <a:bodyPr lIns="38100" tIns="38100" rIns="38100" bIns="38100" anchor="ctr"/>
          <a:lstStyle/>
          <a:p>
            <a:pPr algn="ctr">
              <a:defRPr sz="3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grpSp>
        <p:nvGrpSpPr>
          <p:cNvPr id="28" name="Group 503"/>
          <p:cNvGrpSpPr/>
          <p:nvPr/>
        </p:nvGrpSpPr>
        <p:grpSpPr>
          <a:xfrm>
            <a:off x="8266862" y="2614015"/>
            <a:ext cx="2530695" cy="1959239"/>
            <a:chOff x="0" y="879100"/>
            <a:chExt cx="5206950" cy="4031169"/>
          </a:xfrm>
        </p:grpSpPr>
        <p:sp>
          <p:nvSpPr>
            <p:cNvPr id="29" name="Shape 498"/>
            <p:cNvSpPr/>
            <p:nvPr/>
          </p:nvSpPr>
          <p:spPr>
            <a:xfrm>
              <a:off x="0" y="879100"/>
              <a:ext cx="5206950" cy="873112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8100" tIns="38100" rIns="38100" bIns="38100" numCol="1" anchor="t">
              <a:normAutofit/>
            </a:bodyPr>
            <a:lstStyle>
              <a:lvl1pPr algn="l">
                <a:defRPr sz="4500">
                  <a:solidFill>
                    <a:srgbClr val="000000"/>
                  </a:solidFill>
                  <a:latin typeface="Roboto Slab Regular"/>
                  <a:ea typeface="Roboto Slab Regular"/>
                  <a:cs typeface="Roboto Slab Regular"/>
                  <a:sym typeface="Roboto Slab Regular"/>
                </a:defRPr>
              </a:lvl1pPr>
            </a:lstStyle>
            <a:p>
              <a:r>
                <a:rPr lang="en-US" altLang="ko-KR" sz="2000" b="1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Submission</a:t>
              </a:r>
              <a:endParaRPr sz="2000" b="1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30" name="Shape 499"/>
            <p:cNvSpPr/>
            <p:nvPr/>
          </p:nvSpPr>
          <p:spPr>
            <a:xfrm>
              <a:off x="0" y="2410070"/>
              <a:ext cx="5057971" cy="2500199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8100" tIns="38100" rIns="38100" bIns="38100" numCol="1" anchor="t">
              <a:norm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200" dirty="0"/>
                <a:t>일련의 검증 과정 및 성능 비교 과정을 거친 후 제출</a:t>
              </a:r>
              <a:r>
                <a:rPr lang="en-US" altLang="ko-KR" sz="1200" dirty="0"/>
                <a:t>.</a:t>
              </a:r>
              <a:r>
                <a:rPr lang="ko-KR" altLang="en-US" sz="1200" dirty="0"/>
                <a:t> </a:t>
              </a:r>
              <a:endParaRPr sz="1200" dirty="0"/>
            </a:p>
          </p:txBody>
        </p:sp>
        <p:grpSp>
          <p:nvGrpSpPr>
            <p:cNvPr id="31" name="Group 502"/>
            <p:cNvGrpSpPr/>
            <p:nvPr/>
          </p:nvGrpSpPr>
          <p:grpSpPr>
            <a:xfrm>
              <a:off x="43160" y="1967464"/>
              <a:ext cx="4674923" cy="1"/>
              <a:chOff x="0" y="0"/>
              <a:chExt cx="4674922" cy="0"/>
            </a:xfrm>
          </p:grpSpPr>
          <p:sp>
            <p:nvSpPr>
              <p:cNvPr id="32" name="Shape 500"/>
              <p:cNvSpPr/>
              <p:nvPr/>
            </p:nvSpPr>
            <p:spPr>
              <a:xfrm>
                <a:off x="0" y="0"/>
                <a:ext cx="4674923" cy="0"/>
              </a:xfrm>
              <a:prstGeom prst="line">
                <a:avLst/>
              </a:prstGeom>
              <a:noFill/>
              <a:ln w="25400" cap="flat">
                <a:solidFill>
                  <a:srgbClr val="E5E5E5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algn="ctr">
                  <a:defRPr sz="30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33" name="Shape 501"/>
              <p:cNvSpPr/>
              <p:nvPr/>
            </p:nvSpPr>
            <p:spPr>
              <a:xfrm>
                <a:off x="12700" y="0"/>
                <a:ext cx="942922" cy="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algn="ctr">
                  <a:defRPr sz="30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39234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38125" y="260224"/>
            <a:ext cx="11696699" cy="6331076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706804" y="2416233"/>
            <a:ext cx="2988896" cy="697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aseline="-25000" dirty="0"/>
          </a:p>
        </p:txBody>
      </p:sp>
      <p:sp>
        <p:nvSpPr>
          <p:cNvPr id="10" name="TextBox 7"/>
          <p:cNvSpPr txBox="1">
            <a:spLocks noChangeArrowheads="1"/>
          </p:cNvSpPr>
          <p:nvPr/>
        </p:nvSpPr>
        <p:spPr bwMode="auto">
          <a:xfrm>
            <a:off x="706804" y="1133248"/>
            <a:ext cx="4714624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/>
            <a:r>
              <a:rPr lang="en-US" altLang="ko-KR" b="1" spc="300" dirty="0" smtClean="0">
                <a:latin typeface="나눔스퀘어" panose="020B0600000101010101" pitchFamily="50" charset="-127"/>
                <a:ea typeface="나눔스퀘어" panose="020B0600000101010101" pitchFamily="50" charset="-127"/>
                <a:cs typeface="Calibri" panose="020F0502020204030204" pitchFamily="34" charset="0"/>
              </a:rPr>
              <a:t>Thank </a:t>
            </a:r>
          </a:p>
          <a:p>
            <a:pPr eaLnBrk="1" hangingPunct="1"/>
            <a:r>
              <a:rPr lang="en-US" altLang="ko-KR" b="1" spc="300" dirty="0" smtClean="0">
                <a:latin typeface="나눔스퀘어 ExtraBold" panose="020B0600000101010101" pitchFamily="50" charset="-127"/>
                <a:ea typeface="나눔스퀘어" panose="020B0600000101010101" pitchFamily="50" charset="-127"/>
                <a:cs typeface="Calibri" panose="020F0502020204030204" pitchFamily="34" charset="0"/>
              </a:rPr>
              <a:t>You</a:t>
            </a:r>
            <a:endParaRPr lang="ru-RU" altLang="ko-KR" b="1" spc="30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9042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6001"/>
            <a:ext cx="1657350" cy="6238875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2406377" y="608585"/>
            <a:ext cx="4352674" cy="676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ko-KR" sz="28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Index</a:t>
            </a:r>
            <a:endParaRPr lang="ru-RU" altLang="ko-KR" sz="2800" b="1" dirty="0"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sp>
        <p:nvSpPr>
          <p:cNvPr id="10" name="Shape 388"/>
          <p:cNvSpPr/>
          <p:nvPr/>
        </p:nvSpPr>
        <p:spPr>
          <a:xfrm>
            <a:off x="2469103" y="2135724"/>
            <a:ext cx="8951372" cy="369506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8100" tIns="38100" rIns="38100" bIns="38100">
            <a:normAutofit lnSpcReduction="10000"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 smtClean="0"/>
              <a:t>Overview</a:t>
            </a:r>
            <a:endParaRPr lang="en-US" altLang="ko-KR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 smtClean="0"/>
              <a:t>Objective</a:t>
            </a:r>
            <a:endParaRPr lang="en-US" altLang="ko-KR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 smtClean="0"/>
              <a:t>Performance</a:t>
            </a:r>
            <a:endParaRPr lang="en-US" altLang="ko-KR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 smtClean="0"/>
              <a:t>Development Environment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 smtClean="0"/>
              <a:t>Schedule</a:t>
            </a:r>
            <a:endParaRPr lang="en-US" altLang="ko-KR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 smtClean="0"/>
              <a:t>Project Status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dirty="0"/>
              <a:t>    - </a:t>
            </a:r>
            <a:r>
              <a:rPr lang="en-US" dirty="0" smtClean="0"/>
              <a:t>SPEC</a:t>
            </a:r>
            <a:r>
              <a:rPr lang="ko-KR" altLang="en-US" dirty="0" smtClean="0"/>
              <a:t> </a:t>
            </a:r>
            <a:r>
              <a:rPr lang="en-US" altLang="ko-KR" dirty="0"/>
              <a:t>1</a:t>
            </a:r>
            <a:r>
              <a:rPr lang="ko-KR" altLang="en-US" dirty="0"/>
              <a:t>단계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dirty="0"/>
              <a:t>    - SPEC </a:t>
            </a:r>
            <a:r>
              <a:rPr lang="en-US" altLang="ko-KR" dirty="0"/>
              <a:t>2</a:t>
            </a:r>
            <a:r>
              <a:rPr lang="ko-KR" altLang="en-US" dirty="0"/>
              <a:t>단계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dirty="0"/>
              <a:t>    - SPEC</a:t>
            </a:r>
            <a:r>
              <a:rPr lang="ko-KR" altLang="en-US" dirty="0"/>
              <a:t> </a:t>
            </a:r>
            <a:r>
              <a:rPr lang="en-US" altLang="ko-KR" dirty="0"/>
              <a:t>3</a:t>
            </a:r>
            <a:r>
              <a:rPr lang="ko-KR" altLang="en-US" dirty="0"/>
              <a:t>단계</a:t>
            </a:r>
            <a:endParaRPr dirty="0"/>
          </a:p>
        </p:txBody>
      </p:sp>
      <p:grpSp>
        <p:nvGrpSpPr>
          <p:cNvPr id="11" name="Group 392"/>
          <p:cNvGrpSpPr/>
          <p:nvPr/>
        </p:nvGrpSpPr>
        <p:grpSpPr>
          <a:xfrm>
            <a:off x="2469103" y="1587290"/>
            <a:ext cx="8675147" cy="127210"/>
            <a:chOff x="0" y="0"/>
            <a:chExt cx="11657498" cy="0"/>
          </a:xfrm>
        </p:grpSpPr>
        <p:sp>
          <p:nvSpPr>
            <p:cNvPr id="12" name="Shape 390"/>
            <p:cNvSpPr/>
            <p:nvPr/>
          </p:nvSpPr>
          <p:spPr>
            <a:xfrm>
              <a:off x="0" y="0"/>
              <a:ext cx="11657498" cy="0"/>
            </a:xfrm>
            <a:prstGeom prst="line">
              <a:avLst/>
            </a:prstGeom>
            <a:noFill/>
            <a:ln w="25400" cap="flat">
              <a:solidFill>
                <a:srgbClr val="E5E5E5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3" name="Shape 391"/>
            <p:cNvSpPr/>
            <p:nvPr/>
          </p:nvSpPr>
          <p:spPr>
            <a:xfrm>
              <a:off x="12700" y="0"/>
              <a:ext cx="1456385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656902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6001"/>
            <a:ext cx="1657350" cy="6238875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2406377" y="608585"/>
            <a:ext cx="4352674" cy="65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ko-KR" sz="28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Overview</a:t>
            </a:r>
            <a:endParaRPr lang="ru-RU" altLang="ko-KR" sz="2800" b="1" dirty="0"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sp>
        <p:nvSpPr>
          <p:cNvPr id="10" name="Shape 388"/>
          <p:cNvSpPr/>
          <p:nvPr/>
        </p:nvSpPr>
        <p:spPr>
          <a:xfrm>
            <a:off x="2406377" y="1660594"/>
            <a:ext cx="8951372" cy="369506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8100" tIns="38100" rIns="38100" bIns="38100"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기존 </a:t>
            </a:r>
            <a:r>
              <a:rPr lang="ko-KR" altLang="en-US" dirty="0" err="1" smtClean="0"/>
              <a:t>웹서버</a:t>
            </a:r>
            <a:r>
              <a:rPr lang="ko-KR" altLang="en-US" dirty="0" smtClean="0"/>
              <a:t> </a:t>
            </a:r>
            <a:r>
              <a:rPr lang="en-US" altLang="ko-KR" dirty="0" smtClean="0"/>
              <a:t>: Client </a:t>
            </a:r>
            <a:r>
              <a:rPr lang="ko-KR" altLang="en-US" dirty="0" smtClean="0"/>
              <a:t>당 </a:t>
            </a:r>
            <a:r>
              <a:rPr lang="en-US" altLang="ko-KR" dirty="0" smtClean="0"/>
              <a:t>Worker Thread</a:t>
            </a:r>
            <a:r>
              <a:rPr lang="ko-KR" altLang="en-US" dirty="0" smtClean="0"/>
              <a:t>를 하나씩 제공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-&gt; C10K </a:t>
            </a:r>
            <a:r>
              <a:rPr lang="ko-KR" altLang="en-US" dirty="0" smtClean="0"/>
              <a:t>문제 발생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ko-KR" altLang="en-US" dirty="0"/>
          </a:p>
          <a:p>
            <a:pPr>
              <a:lnSpc>
                <a:spcPct val="150000"/>
              </a:lnSpc>
            </a:pPr>
            <a:endParaRPr dirty="0"/>
          </a:p>
        </p:txBody>
      </p:sp>
      <p:grpSp>
        <p:nvGrpSpPr>
          <p:cNvPr id="11" name="Group 392"/>
          <p:cNvGrpSpPr/>
          <p:nvPr/>
        </p:nvGrpSpPr>
        <p:grpSpPr>
          <a:xfrm>
            <a:off x="2469103" y="1587290"/>
            <a:ext cx="8675147" cy="127210"/>
            <a:chOff x="0" y="0"/>
            <a:chExt cx="11657498" cy="0"/>
          </a:xfrm>
        </p:grpSpPr>
        <p:sp>
          <p:nvSpPr>
            <p:cNvPr id="12" name="Shape 390"/>
            <p:cNvSpPr/>
            <p:nvPr/>
          </p:nvSpPr>
          <p:spPr>
            <a:xfrm>
              <a:off x="0" y="0"/>
              <a:ext cx="11657498" cy="0"/>
            </a:xfrm>
            <a:prstGeom prst="line">
              <a:avLst/>
            </a:prstGeom>
            <a:noFill/>
            <a:ln w="25400" cap="flat">
              <a:solidFill>
                <a:srgbClr val="E5E5E5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3" name="Shape 391"/>
            <p:cNvSpPr/>
            <p:nvPr/>
          </p:nvSpPr>
          <p:spPr>
            <a:xfrm>
              <a:off x="12700" y="0"/>
              <a:ext cx="1456385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l="5375" t="2595"/>
          <a:stretch/>
        </p:blipFill>
        <p:spPr>
          <a:xfrm>
            <a:off x="2478554" y="2558493"/>
            <a:ext cx="6495117" cy="3676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783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6001"/>
            <a:ext cx="1657350" cy="6238875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2406377" y="608585"/>
            <a:ext cx="4352674" cy="65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ko-KR" sz="28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Overview (</a:t>
            </a:r>
            <a:r>
              <a:rPr lang="en-US" altLang="ko-KR" sz="2800" b="1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Con’t</a:t>
            </a:r>
            <a:r>
              <a:rPr lang="en-US" altLang="ko-KR" sz="28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)</a:t>
            </a:r>
            <a:endParaRPr lang="ru-RU" altLang="ko-KR" sz="2800" b="1" dirty="0"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sp>
        <p:nvSpPr>
          <p:cNvPr id="10" name="Shape 388"/>
          <p:cNvSpPr/>
          <p:nvPr/>
        </p:nvSpPr>
        <p:spPr>
          <a:xfrm>
            <a:off x="2406377" y="1685902"/>
            <a:ext cx="8951372" cy="369506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8100" tIns="38100" rIns="38100" bIns="38100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Event Loop </a:t>
            </a:r>
            <a:r>
              <a:rPr lang="ko-KR" altLang="en-US" dirty="0" smtClean="0"/>
              <a:t>개념의 이해와</a:t>
            </a:r>
            <a:r>
              <a:rPr lang="en-US" altLang="ko-KR" dirty="0" smtClean="0"/>
              <a:t> </a:t>
            </a:r>
            <a:r>
              <a:rPr lang="ko-KR" altLang="en-US" dirty="0" smtClean="0"/>
              <a:t>웹 서버의 개발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endParaRPr lang="en-US" altLang="ko-KR" dirty="0" smtClean="0"/>
          </a:p>
          <a:p>
            <a:pPr>
              <a:lnSpc>
                <a:spcPct val="150000"/>
              </a:lnSpc>
            </a:pPr>
            <a:endParaRPr lang="ko-KR" altLang="en-US" dirty="0"/>
          </a:p>
          <a:p>
            <a:pPr>
              <a:lnSpc>
                <a:spcPct val="150000"/>
              </a:lnSpc>
            </a:pPr>
            <a:endParaRPr dirty="0"/>
          </a:p>
        </p:txBody>
      </p:sp>
      <p:grpSp>
        <p:nvGrpSpPr>
          <p:cNvPr id="11" name="Group 392"/>
          <p:cNvGrpSpPr/>
          <p:nvPr/>
        </p:nvGrpSpPr>
        <p:grpSpPr>
          <a:xfrm>
            <a:off x="2469103" y="1587290"/>
            <a:ext cx="8675147" cy="127210"/>
            <a:chOff x="0" y="0"/>
            <a:chExt cx="11657498" cy="0"/>
          </a:xfrm>
        </p:grpSpPr>
        <p:sp>
          <p:nvSpPr>
            <p:cNvPr id="12" name="Shape 390"/>
            <p:cNvSpPr/>
            <p:nvPr/>
          </p:nvSpPr>
          <p:spPr>
            <a:xfrm>
              <a:off x="0" y="0"/>
              <a:ext cx="11657498" cy="0"/>
            </a:xfrm>
            <a:prstGeom prst="line">
              <a:avLst/>
            </a:prstGeom>
            <a:noFill/>
            <a:ln w="25400" cap="flat">
              <a:solidFill>
                <a:srgbClr val="E5E5E5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3" name="Shape 391"/>
            <p:cNvSpPr/>
            <p:nvPr/>
          </p:nvSpPr>
          <p:spPr>
            <a:xfrm>
              <a:off x="12700" y="0"/>
              <a:ext cx="1456385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05EC173A-B08A-3D49-91DB-407F88D933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6377" y="2241175"/>
            <a:ext cx="6136528" cy="3981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912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6001"/>
            <a:ext cx="1657350" cy="6238875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2406377" y="608585"/>
            <a:ext cx="4352674" cy="676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ko-KR" sz="28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Objective</a:t>
            </a:r>
            <a:endParaRPr lang="ru-RU" altLang="ko-KR" sz="2800" b="1" dirty="0"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grpSp>
        <p:nvGrpSpPr>
          <p:cNvPr id="11" name="Group 392"/>
          <p:cNvGrpSpPr/>
          <p:nvPr/>
        </p:nvGrpSpPr>
        <p:grpSpPr>
          <a:xfrm>
            <a:off x="2469103" y="1587290"/>
            <a:ext cx="8675147" cy="127210"/>
            <a:chOff x="0" y="0"/>
            <a:chExt cx="11657498" cy="0"/>
          </a:xfrm>
        </p:grpSpPr>
        <p:sp>
          <p:nvSpPr>
            <p:cNvPr id="12" name="Shape 390"/>
            <p:cNvSpPr/>
            <p:nvPr/>
          </p:nvSpPr>
          <p:spPr>
            <a:xfrm>
              <a:off x="0" y="0"/>
              <a:ext cx="11657498" cy="0"/>
            </a:xfrm>
            <a:prstGeom prst="line">
              <a:avLst/>
            </a:prstGeom>
            <a:noFill/>
            <a:ln w="25400" cap="flat">
              <a:solidFill>
                <a:srgbClr val="E5E5E5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3" name="Shape 391"/>
            <p:cNvSpPr/>
            <p:nvPr/>
          </p:nvSpPr>
          <p:spPr>
            <a:xfrm>
              <a:off x="12700" y="0"/>
              <a:ext cx="1456385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2406377" y="1889464"/>
            <a:ext cx="9176023" cy="39108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 smtClean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• Event </a:t>
            </a:r>
            <a:r>
              <a:rPr lang="en-US" altLang="ko-KR" sz="2400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loop </a:t>
            </a:r>
            <a:r>
              <a:rPr lang="ko-KR" altLang="en-US" sz="2400" dirty="0">
                <a:latin typeface="Adobe Heiti Std R" panose="020B0400000000000000" pitchFamily="34" charset="-128"/>
              </a:rPr>
              <a:t>모델을 적용한 </a:t>
            </a:r>
            <a:r>
              <a:rPr lang="en-US" altLang="ko-KR" sz="2400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Webserver </a:t>
            </a:r>
            <a:r>
              <a:rPr lang="ko-KR" altLang="en-US" sz="2400" dirty="0" smtClean="0">
                <a:latin typeface="Adobe Heiti Std R" panose="020B0400000000000000" pitchFamily="34" charset="-128"/>
              </a:rPr>
              <a:t>구현</a:t>
            </a: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• 	HTTP </a:t>
            </a:r>
            <a:r>
              <a:rPr lang="ko-KR" altLang="en-US" sz="2000" dirty="0">
                <a:latin typeface="Adobe Heiti Std R" panose="020B0400000000000000" pitchFamily="34" charset="-128"/>
              </a:rPr>
              <a:t>통신 규약에 대한 이해 및 </a:t>
            </a:r>
            <a:r>
              <a:rPr lang="ko-KR" altLang="en-US" sz="2000" dirty="0" smtClean="0">
                <a:latin typeface="Adobe Heiti Std R" panose="020B0400000000000000" pitchFamily="34" charset="-128"/>
              </a:rPr>
              <a:t>간략한 </a:t>
            </a:r>
            <a:r>
              <a:rPr lang="en-US" altLang="ko-KR" sz="2000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Parser</a:t>
            </a:r>
            <a:r>
              <a:rPr lang="ko-KR" altLang="en-US" sz="2000" dirty="0">
                <a:latin typeface="Adobe Heiti Std R" panose="020B0400000000000000" pitchFamily="34" charset="-128"/>
              </a:rPr>
              <a:t>의 </a:t>
            </a:r>
            <a:r>
              <a:rPr lang="ko-KR" altLang="en-US" sz="2000" dirty="0" smtClean="0">
                <a:latin typeface="Adobe Heiti Std R" panose="020B0400000000000000" pitchFamily="34" charset="-128"/>
              </a:rPr>
              <a:t>구현</a:t>
            </a:r>
            <a:endParaRPr lang="ko-KR" altLang="en-US" sz="2000" dirty="0">
              <a:latin typeface="Adobe Heiti Std R" panose="020B0400000000000000" pitchFamily="34" charset="-128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• 	Event </a:t>
            </a:r>
            <a:r>
              <a:rPr lang="en-US" altLang="ko-KR" sz="2000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loop </a:t>
            </a:r>
            <a:r>
              <a:rPr lang="ko-KR" altLang="en-US" sz="2000" dirty="0">
                <a:latin typeface="Adobe Heiti Std R" panose="020B0400000000000000" pitchFamily="34" charset="-128"/>
              </a:rPr>
              <a:t>모델에 대한 이해 및 </a:t>
            </a:r>
            <a:r>
              <a:rPr lang="en-US" altLang="ko-KR" sz="2000" dirty="0" smtClean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Webserver</a:t>
            </a:r>
            <a:r>
              <a:rPr lang="ko-KR" altLang="en-US" sz="2000" dirty="0">
                <a:latin typeface="Adobe Heiti Std R" panose="020B0400000000000000" pitchFamily="34" charset="-128"/>
              </a:rPr>
              <a:t>의 구현</a:t>
            </a: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• 	Event </a:t>
            </a:r>
            <a:r>
              <a:rPr lang="en-US" altLang="ko-KR" sz="2000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loop</a:t>
            </a:r>
            <a:r>
              <a:rPr lang="ko-KR" altLang="en-US" sz="2000" dirty="0">
                <a:latin typeface="Adobe Heiti Std R" panose="020B0400000000000000" pitchFamily="34" charset="-128"/>
              </a:rPr>
              <a:t>와 </a:t>
            </a:r>
            <a:r>
              <a:rPr lang="en-US" altLang="ko-KR" sz="2000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Worker Thread</a:t>
            </a:r>
            <a:r>
              <a:rPr lang="ko-KR" altLang="en-US" sz="2000" dirty="0">
                <a:latin typeface="Adobe Heiti Std R" panose="020B0400000000000000" pitchFamily="34" charset="-128"/>
              </a:rPr>
              <a:t>간의 </a:t>
            </a:r>
            <a:r>
              <a:rPr lang="en-US" altLang="ko-KR" sz="2000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Job </a:t>
            </a:r>
            <a:r>
              <a:rPr lang="ko-KR" altLang="en-US" sz="2000" dirty="0">
                <a:latin typeface="Adobe Heiti Std R" panose="020B0400000000000000" pitchFamily="34" charset="-128"/>
              </a:rPr>
              <a:t>및 </a:t>
            </a:r>
            <a:r>
              <a:rPr lang="en-US" altLang="ko-KR" sz="2000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Event</a:t>
            </a:r>
            <a:r>
              <a:rPr lang="ko-KR" altLang="en-US" sz="2000" dirty="0">
                <a:latin typeface="Adobe Heiti Std R" panose="020B0400000000000000" pitchFamily="34" charset="-128"/>
              </a:rPr>
              <a:t>의 </a:t>
            </a:r>
            <a:r>
              <a:rPr lang="ko-KR" altLang="en-US" sz="2000" dirty="0" smtClean="0">
                <a:latin typeface="Adobe Heiti Std R" panose="020B0400000000000000" pitchFamily="34" charset="-128"/>
              </a:rPr>
              <a:t>이해 및 구현</a:t>
            </a:r>
            <a:endParaRPr lang="en-US" altLang="ko-KR" sz="2000" dirty="0" smtClean="0"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  <a:p>
            <a:pPr>
              <a:lnSpc>
                <a:spcPct val="150000"/>
              </a:lnSpc>
            </a:pPr>
            <a:endParaRPr lang="ko-KR" altLang="en-US" sz="2000" dirty="0">
              <a:latin typeface="Adobe Heiti Std R" panose="020B0400000000000000" pitchFamily="34" charset="-128"/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 smtClean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• </a:t>
            </a:r>
            <a:r>
              <a:rPr lang="ko-KR" altLang="en-US" sz="2400" dirty="0">
                <a:latin typeface="Adobe Heiti Std R" panose="020B0400000000000000" pitchFamily="34" charset="-128"/>
              </a:rPr>
              <a:t>기타 </a:t>
            </a:r>
            <a:r>
              <a:rPr lang="en-US" altLang="ko-KR" sz="2400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(Optional)</a:t>
            </a: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•	 </a:t>
            </a:r>
            <a:r>
              <a:rPr lang="en-US" altLang="ko-KR" sz="2000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Cache</a:t>
            </a:r>
            <a:r>
              <a:rPr lang="ko-KR" altLang="en-US" sz="2000" dirty="0">
                <a:latin typeface="Adobe Heiti Std R" panose="020B0400000000000000" pitchFamily="34" charset="-128"/>
              </a:rPr>
              <a:t>의 구현</a:t>
            </a: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•	 </a:t>
            </a:r>
            <a:r>
              <a:rPr lang="en-US" altLang="ko-KR" sz="2000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Event loop </a:t>
            </a:r>
            <a:r>
              <a:rPr lang="ko-KR" altLang="en-US" sz="2000" dirty="0">
                <a:latin typeface="Adobe Heiti Std R" panose="020B0400000000000000" pitchFamily="34" charset="-128"/>
              </a:rPr>
              <a:t>모델을 사용한 </a:t>
            </a:r>
            <a:r>
              <a:rPr lang="en-US" altLang="ko-KR" sz="2000" dirty="0" smtClean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Node.js</a:t>
            </a:r>
            <a:r>
              <a:rPr lang="ko-KR" altLang="en-US" sz="2000" dirty="0">
                <a:latin typeface="Adobe Heiti Std R" panose="020B0400000000000000" pitchFamily="34" charset="-128"/>
              </a:rPr>
              <a:t>와의 성능 </a:t>
            </a:r>
            <a:r>
              <a:rPr lang="ko-KR" altLang="en-US" sz="2000" dirty="0" smtClean="0">
                <a:latin typeface="Adobe Heiti Std R" panose="020B0400000000000000" pitchFamily="34" charset="-128"/>
              </a:rPr>
              <a:t>비교</a:t>
            </a:r>
            <a:endParaRPr lang="ko-KR" altLang="en-US" sz="2000" dirty="0">
              <a:latin typeface="Adobe Heiti Std R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72874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6001"/>
            <a:ext cx="1657350" cy="6238875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2406377" y="608585"/>
            <a:ext cx="4352674" cy="676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ko-KR" sz="28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Objective (</a:t>
            </a:r>
            <a:r>
              <a:rPr lang="en-US" altLang="ko-KR" sz="2800" b="1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Con’t</a:t>
            </a:r>
            <a:r>
              <a:rPr lang="en-US" altLang="ko-KR" sz="28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)</a:t>
            </a:r>
            <a:endParaRPr lang="ru-RU" altLang="ko-KR" sz="2800" b="1" dirty="0"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grpSp>
        <p:nvGrpSpPr>
          <p:cNvPr id="11" name="Group 392"/>
          <p:cNvGrpSpPr/>
          <p:nvPr/>
        </p:nvGrpSpPr>
        <p:grpSpPr>
          <a:xfrm>
            <a:off x="2469103" y="1587290"/>
            <a:ext cx="8675147" cy="127210"/>
            <a:chOff x="0" y="0"/>
            <a:chExt cx="11657498" cy="0"/>
          </a:xfrm>
        </p:grpSpPr>
        <p:sp>
          <p:nvSpPr>
            <p:cNvPr id="12" name="Shape 390"/>
            <p:cNvSpPr/>
            <p:nvPr/>
          </p:nvSpPr>
          <p:spPr>
            <a:xfrm>
              <a:off x="0" y="0"/>
              <a:ext cx="11657498" cy="0"/>
            </a:xfrm>
            <a:prstGeom prst="line">
              <a:avLst/>
            </a:prstGeom>
            <a:noFill/>
            <a:ln w="25400" cap="flat">
              <a:solidFill>
                <a:srgbClr val="E5E5E5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3" name="Shape 391"/>
            <p:cNvSpPr/>
            <p:nvPr/>
          </p:nvSpPr>
          <p:spPr>
            <a:xfrm>
              <a:off x="12700" y="0"/>
              <a:ext cx="1456385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6377" y="2081294"/>
            <a:ext cx="7372350" cy="38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584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6001"/>
            <a:ext cx="1657350" cy="6238875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2406377" y="608585"/>
            <a:ext cx="4352674" cy="73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ko-KR" sz="32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Performance</a:t>
            </a:r>
            <a:endParaRPr lang="ru-RU" altLang="ko-KR" sz="3200" b="1" dirty="0"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sp>
        <p:nvSpPr>
          <p:cNvPr id="10" name="Shape 388"/>
          <p:cNvSpPr/>
          <p:nvPr/>
        </p:nvSpPr>
        <p:spPr>
          <a:xfrm>
            <a:off x="4049551" y="4041445"/>
            <a:ext cx="8951372" cy="192217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8100" tIns="38100" rIns="38100" bIns="38100">
            <a:norm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endParaRPr lang="ko-KR" altLang="en-US" dirty="0"/>
          </a:p>
          <a:p>
            <a:pPr>
              <a:lnSpc>
                <a:spcPct val="150000"/>
              </a:lnSpc>
            </a:pPr>
            <a:r>
              <a:rPr lang="en-US" altLang="ko-KR" sz="2400" b="1" dirty="0" err="1" smtClean="0"/>
              <a:t>Jmeter</a:t>
            </a:r>
            <a:r>
              <a:rPr lang="ko-KR" altLang="en-US" sz="2400" b="1" dirty="0" smtClean="0"/>
              <a:t>을 </a:t>
            </a:r>
            <a:r>
              <a:rPr lang="ko-KR" altLang="en-US" sz="2400" b="1" dirty="0" smtClean="0"/>
              <a:t>통한 </a:t>
            </a:r>
            <a:r>
              <a:rPr lang="en-US" altLang="ko-KR" sz="2400" b="1" dirty="0" smtClean="0"/>
              <a:t>Node.js</a:t>
            </a:r>
            <a:r>
              <a:rPr lang="ko-KR" altLang="en-US" sz="2400" b="1" dirty="0" smtClean="0"/>
              <a:t>와의 성능 비교</a:t>
            </a:r>
            <a:r>
              <a:rPr lang="ko-KR" altLang="en-US" sz="2400" b="1" dirty="0" smtClean="0"/>
              <a:t> </a:t>
            </a:r>
            <a:endParaRPr sz="2400" b="1" dirty="0"/>
          </a:p>
        </p:txBody>
      </p:sp>
      <p:grpSp>
        <p:nvGrpSpPr>
          <p:cNvPr id="11" name="Group 392"/>
          <p:cNvGrpSpPr/>
          <p:nvPr/>
        </p:nvGrpSpPr>
        <p:grpSpPr>
          <a:xfrm>
            <a:off x="2469103" y="1587290"/>
            <a:ext cx="8675147" cy="127210"/>
            <a:chOff x="0" y="0"/>
            <a:chExt cx="11657498" cy="0"/>
          </a:xfrm>
        </p:grpSpPr>
        <p:sp>
          <p:nvSpPr>
            <p:cNvPr id="12" name="Shape 390"/>
            <p:cNvSpPr/>
            <p:nvPr/>
          </p:nvSpPr>
          <p:spPr>
            <a:xfrm>
              <a:off x="0" y="0"/>
              <a:ext cx="11657498" cy="0"/>
            </a:xfrm>
            <a:prstGeom prst="line">
              <a:avLst/>
            </a:prstGeom>
            <a:noFill/>
            <a:ln w="25400" cap="flat">
              <a:solidFill>
                <a:srgbClr val="E5E5E5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3" name="Shape 391"/>
            <p:cNvSpPr/>
            <p:nvPr/>
          </p:nvSpPr>
          <p:spPr>
            <a:xfrm>
              <a:off x="12700" y="0"/>
              <a:ext cx="1456385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5483536B-958E-1A45-B4FB-6F20F91165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445" y="2701137"/>
            <a:ext cx="3960000" cy="1340308"/>
          </a:xfrm>
          <a:prstGeom prst="rect">
            <a:avLst/>
          </a:prstGeom>
        </p:spPr>
      </p:pic>
      <p:sp>
        <p:nvSpPr>
          <p:cNvPr id="2" name="AutoShape 2" descr="node.js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28" name="Picture 4" descr="node.jsì ëí ì´ë¯¸ì§ ê²ìê²°ê³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0567" y="2174430"/>
            <a:ext cx="4335345" cy="2164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8034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6001"/>
            <a:ext cx="1657350" cy="6238875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2406377" y="608585"/>
            <a:ext cx="10377294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ko-KR" sz="32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Development Environment</a:t>
            </a:r>
            <a:endParaRPr lang="ru-RU" altLang="ko-KR" sz="3200" b="1" dirty="0"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sp>
        <p:nvSpPr>
          <p:cNvPr id="10" name="Shape 388"/>
          <p:cNvSpPr/>
          <p:nvPr/>
        </p:nvSpPr>
        <p:spPr>
          <a:xfrm>
            <a:off x="2469103" y="2135724"/>
            <a:ext cx="8951372" cy="369506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8100" tIns="38100" rIns="38100" bIns="38100">
            <a:norm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endParaRPr lang="ko-KR" altLang="en-US" b="1" dirty="0"/>
          </a:p>
          <a:p>
            <a:pPr>
              <a:lnSpc>
                <a:spcPct val="150000"/>
              </a:lnSpc>
            </a:pPr>
            <a:endParaRPr b="1" dirty="0"/>
          </a:p>
        </p:txBody>
      </p:sp>
      <p:grpSp>
        <p:nvGrpSpPr>
          <p:cNvPr id="11" name="Group 392"/>
          <p:cNvGrpSpPr/>
          <p:nvPr/>
        </p:nvGrpSpPr>
        <p:grpSpPr>
          <a:xfrm>
            <a:off x="2469103" y="1587290"/>
            <a:ext cx="8675147" cy="127210"/>
            <a:chOff x="0" y="0"/>
            <a:chExt cx="11657498" cy="0"/>
          </a:xfrm>
        </p:grpSpPr>
        <p:sp>
          <p:nvSpPr>
            <p:cNvPr id="12" name="Shape 390"/>
            <p:cNvSpPr/>
            <p:nvPr/>
          </p:nvSpPr>
          <p:spPr>
            <a:xfrm>
              <a:off x="0" y="0"/>
              <a:ext cx="11657498" cy="0"/>
            </a:xfrm>
            <a:prstGeom prst="line">
              <a:avLst/>
            </a:prstGeom>
            <a:noFill/>
            <a:ln w="25400" cap="flat">
              <a:solidFill>
                <a:srgbClr val="E5E5E5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b="1"/>
            </a:p>
          </p:txBody>
        </p:sp>
        <p:sp>
          <p:nvSpPr>
            <p:cNvPr id="13" name="Shape 391"/>
            <p:cNvSpPr/>
            <p:nvPr/>
          </p:nvSpPr>
          <p:spPr>
            <a:xfrm>
              <a:off x="12700" y="0"/>
              <a:ext cx="1456385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b="1"/>
            </a:p>
          </p:txBody>
        </p:sp>
      </p:grpSp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9648B2C3-0C79-DD46-99FD-A368814F19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2758" y="2135724"/>
            <a:ext cx="1387733" cy="2775466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xmlns="" id="{FB21CB1F-8441-324E-8BF1-790852A78D2D}"/>
              </a:ext>
            </a:extLst>
          </p:cNvPr>
          <p:cNvSpPr txBox="1">
            <a:spLocks/>
          </p:cNvSpPr>
          <p:nvPr/>
        </p:nvSpPr>
        <p:spPr>
          <a:xfrm>
            <a:off x="3562350" y="4849072"/>
            <a:ext cx="2754867" cy="6085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ko-KR" sz="1600" b="1" dirty="0">
                <a:latin typeface="Noto Sans CJK KR Medium" charset="-127"/>
                <a:ea typeface="Noto Sans CJK KR Medium" charset="-127"/>
                <a:cs typeface="Noto Sans CJK KR Medium" charset="-127"/>
              </a:rPr>
              <a:t>Java SE </a:t>
            </a:r>
            <a:r>
              <a:rPr lang="en-US" altLang="ko-KR" sz="1600" b="1" dirty="0" smtClean="0">
                <a:latin typeface="Noto Sans CJK KR Medium" charset="-127"/>
                <a:ea typeface="Noto Sans CJK KR Medium" charset="-127"/>
                <a:cs typeface="Noto Sans CJK KR Medium" charset="-127"/>
              </a:rPr>
              <a:t>Development </a:t>
            </a:r>
            <a:r>
              <a:rPr lang="en-US" altLang="ko-KR" sz="1600" b="1" dirty="0">
                <a:latin typeface="Noto Sans CJK KR Medium" charset="-127"/>
                <a:ea typeface="Noto Sans CJK KR Medium" charset="-127"/>
                <a:cs typeface="Noto Sans CJK KR Medium" charset="-127"/>
              </a:rPr>
              <a:t>Kit 8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7B91507B-DAE0-0342-A5CA-66F71123D48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0047" y="2297752"/>
            <a:ext cx="2451410" cy="245141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92722F42-4DAB-C946-984E-4FDDDC50C94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5303" y="5003847"/>
            <a:ext cx="3620897" cy="453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482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6001"/>
            <a:ext cx="1657350" cy="6238875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2361554" y="182591"/>
            <a:ext cx="10377294" cy="73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ko-KR" sz="32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Tentative Schedule</a:t>
            </a:r>
            <a:endParaRPr lang="ru-RU" altLang="ko-KR" sz="3200" b="1" dirty="0"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sp>
        <p:nvSpPr>
          <p:cNvPr id="10" name="Shape 388"/>
          <p:cNvSpPr/>
          <p:nvPr/>
        </p:nvSpPr>
        <p:spPr>
          <a:xfrm>
            <a:off x="2469103" y="2135724"/>
            <a:ext cx="8951372" cy="369506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8100" tIns="38100" rIns="38100" bIns="38100">
            <a:norm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endParaRPr lang="ko-KR" altLang="en-US" b="1" dirty="0"/>
          </a:p>
          <a:p>
            <a:pPr>
              <a:lnSpc>
                <a:spcPct val="150000"/>
              </a:lnSpc>
            </a:pPr>
            <a:endParaRPr b="1" dirty="0"/>
          </a:p>
        </p:txBody>
      </p:sp>
      <p:grpSp>
        <p:nvGrpSpPr>
          <p:cNvPr id="11" name="Group 392"/>
          <p:cNvGrpSpPr/>
          <p:nvPr/>
        </p:nvGrpSpPr>
        <p:grpSpPr>
          <a:xfrm>
            <a:off x="2469103" y="894360"/>
            <a:ext cx="8675147" cy="127210"/>
            <a:chOff x="0" y="0"/>
            <a:chExt cx="11657498" cy="0"/>
          </a:xfrm>
        </p:grpSpPr>
        <p:sp>
          <p:nvSpPr>
            <p:cNvPr id="12" name="Shape 390"/>
            <p:cNvSpPr/>
            <p:nvPr/>
          </p:nvSpPr>
          <p:spPr>
            <a:xfrm>
              <a:off x="0" y="0"/>
              <a:ext cx="11657498" cy="0"/>
            </a:xfrm>
            <a:prstGeom prst="line">
              <a:avLst/>
            </a:prstGeom>
            <a:noFill/>
            <a:ln w="25400" cap="flat">
              <a:solidFill>
                <a:srgbClr val="E5E5E5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b="1"/>
            </a:p>
          </p:txBody>
        </p:sp>
        <p:sp>
          <p:nvSpPr>
            <p:cNvPr id="13" name="Shape 391"/>
            <p:cNvSpPr/>
            <p:nvPr/>
          </p:nvSpPr>
          <p:spPr>
            <a:xfrm>
              <a:off x="12700" y="0"/>
              <a:ext cx="1456385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b="1"/>
            </a:p>
          </p:txBody>
        </p:sp>
      </p:grpSp>
      <p:graphicFrame>
        <p:nvGraphicFramePr>
          <p:cNvPr id="1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0559800"/>
              </p:ext>
            </p:extLst>
          </p:nvPr>
        </p:nvGraphicFramePr>
        <p:xfrm>
          <a:off x="2469103" y="1215837"/>
          <a:ext cx="9351193" cy="481697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78039"/>
                <a:gridCol w="519511"/>
                <a:gridCol w="519511"/>
                <a:gridCol w="519511"/>
                <a:gridCol w="519511"/>
                <a:gridCol w="519511"/>
                <a:gridCol w="519511"/>
                <a:gridCol w="519511"/>
                <a:gridCol w="519511"/>
                <a:gridCol w="519511"/>
                <a:gridCol w="519511"/>
                <a:gridCol w="519511"/>
                <a:gridCol w="519511"/>
                <a:gridCol w="519511"/>
                <a:gridCol w="519511"/>
              </a:tblGrid>
              <a:tr h="317344">
                <a:tc rowSpan="2">
                  <a:txBody>
                    <a:bodyPr/>
                    <a:lstStyle/>
                    <a:p>
                      <a:pPr algn="l"/>
                      <a:r>
                        <a:rPr lang="en-US" altLang="ko-KR" sz="1200" b="1" dirty="0" smtClean="0">
                          <a:solidFill>
                            <a:schemeClr val="bg1"/>
                          </a:solidFill>
                        </a:rPr>
                        <a:t>Schedule</a:t>
                      </a:r>
                      <a:endParaRPr lang="en-US" sz="1200" b="1" i="0" dirty="0">
                        <a:solidFill>
                          <a:schemeClr val="bg1"/>
                        </a:solidFill>
                        <a:latin typeface="Noto Sans CJK KR Medium" charset="-127"/>
                        <a:ea typeface="Noto Sans CJK KR Medium" charset="-127"/>
                        <a:cs typeface="Noto Sans CJK KR Medium" charset="-127"/>
                      </a:endParaRPr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September</a:t>
                      </a:r>
                      <a:endParaRPr lang="en-US" sz="1200" b="1" i="0" dirty="0">
                        <a:solidFill>
                          <a:schemeClr val="bg1"/>
                        </a:solidFill>
                        <a:latin typeface="Noto Sans CJK KR Medium" charset="-127"/>
                        <a:ea typeface="Noto Sans CJK KR Medium" charset="-127"/>
                        <a:cs typeface="Noto Sans CJK KR Medium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lang="en-US" sz="1200" b="0" i="0" dirty="0">
                        <a:latin typeface="Noto Sans CJK KR Medium" charset="-127"/>
                        <a:ea typeface="Noto Sans CJK KR Medium" charset="-127"/>
                        <a:cs typeface="Noto Sans CJK KR Medium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en-US" altLang="ko-KR" sz="1200" b="1" dirty="0" smtClean="0">
                          <a:solidFill>
                            <a:schemeClr val="bg1"/>
                          </a:solidFill>
                        </a:rPr>
                        <a:t>October</a:t>
                      </a:r>
                      <a:endParaRPr lang="en-US" sz="1200" b="1" i="0" dirty="0">
                        <a:solidFill>
                          <a:schemeClr val="bg1"/>
                        </a:solidFill>
                        <a:latin typeface="Noto Sans CJK KR Medium" charset="-127"/>
                        <a:ea typeface="Noto Sans CJK KR Medium" charset="-127"/>
                        <a:cs typeface="Noto Sans CJK KR Medium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lang="en-US" sz="1200" b="0" i="0" dirty="0">
                        <a:latin typeface="Noto Sans CJK KR Medium" charset="-127"/>
                        <a:ea typeface="Noto Sans CJK KR Medium" charset="-127"/>
                        <a:cs typeface="Noto Sans CJK KR Medium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November</a:t>
                      </a:r>
                      <a:endParaRPr lang="en-US" sz="1200" b="1" i="0" dirty="0">
                        <a:solidFill>
                          <a:schemeClr val="bg1"/>
                        </a:solidFill>
                        <a:latin typeface="Noto Sans CJK KR Medium" charset="-127"/>
                        <a:ea typeface="Noto Sans CJK KR Medium" charset="-127"/>
                        <a:cs typeface="Noto Sans CJK KR Medium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lang="en-US" sz="1200" b="0" i="0" dirty="0">
                        <a:latin typeface="Noto Sans CJK KR Medium" charset="-127"/>
                        <a:ea typeface="Noto Sans CJK KR Medium" charset="-127"/>
                        <a:cs typeface="Noto Sans CJK KR Medium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ko-KR" sz="1200" b="1" dirty="0" smtClean="0">
                          <a:solidFill>
                            <a:schemeClr val="bg1"/>
                          </a:solidFill>
                        </a:rPr>
                        <a:t>December</a:t>
                      </a:r>
                      <a:endParaRPr lang="en-US" sz="1200" b="1" i="0" dirty="0">
                        <a:solidFill>
                          <a:schemeClr val="bg1"/>
                        </a:solidFill>
                        <a:latin typeface="Noto Sans CJK KR Medium" charset="-127"/>
                        <a:ea typeface="Noto Sans CJK KR Medium" charset="-127"/>
                        <a:cs typeface="Noto Sans CJK KR Medium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n-US" sz="1200" b="0" i="0" dirty="0">
                        <a:latin typeface="Noto Sans CJK KR Medium" charset="-127"/>
                        <a:ea typeface="Noto Sans CJK KR Medium" charset="-127"/>
                        <a:cs typeface="Noto Sans CJK KR Medium" charset="-127"/>
                      </a:endParaRPr>
                    </a:p>
                  </a:txBody>
                  <a:tcPr anchor="ctr"/>
                </a:tc>
              </a:tr>
              <a:tr h="317344">
                <a:tc vMerge="1">
                  <a:txBody>
                    <a:bodyPr/>
                    <a:lstStyle/>
                    <a:p>
                      <a:pPr algn="l"/>
                      <a:endParaRPr lang="en-US" sz="1200" b="0" i="0" dirty="0">
                        <a:latin typeface="Noto Sans CJK KR Medium" charset="-127"/>
                        <a:ea typeface="Noto Sans CJK KR Medium" charset="-127"/>
                        <a:cs typeface="Noto Sans CJK KR Medium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200" b="1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200" b="1" i="0" dirty="0">
                        <a:solidFill>
                          <a:schemeClr val="tx1"/>
                        </a:solidFill>
                        <a:latin typeface="Noto Sans CJK KR Medium" charset="-127"/>
                        <a:ea typeface="Noto Sans CJK KR Medium" charset="-127"/>
                        <a:cs typeface="Noto Sans CJK KR Medium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200" b="1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200" b="1" i="0" dirty="0">
                        <a:solidFill>
                          <a:schemeClr val="tx1"/>
                        </a:solidFill>
                        <a:latin typeface="Noto Sans CJK KR Medium" charset="-127"/>
                        <a:ea typeface="Noto Sans CJK KR Medium" charset="-127"/>
                        <a:cs typeface="Noto Sans CJK KR Medium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200" b="1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200" b="1" i="0" dirty="0">
                        <a:solidFill>
                          <a:schemeClr val="tx1"/>
                        </a:solidFill>
                        <a:latin typeface="Noto Sans CJK KR Medium" charset="-127"/>
                        <a:ea typeface="Noto Sans CJK KR Medium" charset="-127"/>
                        <a:cs typeface="Noto Sans CJK KR Medium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200" b="1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200" b="1" i="0" dirty="0">
                        <a:solidFill>
                          <a:schemeClr val="tx1"/>
                        </a:solidFill>
                        <a:latin typeface="Noto Sans CJK KR Medium" charset="-127"/>
                        <a:ea typeface="Noto Sans CJK KR Medium" charset="-127"/>
                        <a:cs typeface="Noto Sans CJK KR Medium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200" b="1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200" b="1" i="0" dirty="0">
                        <a:solidFill>
                          <a:schemeClr val="tx1"/>
                        </a:solidFill>
                        <a:latin typeface="Noto Sans CJK KR Medium" charset="-127"/>
                        <a:ea typeface="Noto Sans CJK KR Medium" charset="-127"/>
                        <a:cs typeface="Noto Sans CJK KR Medium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200" b="1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200" b="1" i="0" dirty="0">
                        <a:solidFill>
                          <a:schemeClr val="tx1"/>
                        </a:solidFill>
                        <a:latin typeface="Noto Sans CJK KR Medium" charset="-127"/>
                        <a:ea typeface="Noto Sans CJK KR Medium" charset="-127"/>
                        <a:cs typeface="Noto Sans CJK KR Medium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200" b="1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200" b="1" i="0" dirty="0">
                        <a:solidFill>
                          <a:schemeClr val="tx1"/>
                        </a:solidFill>
                        <a:latin typeface="Noto Sans CJK KR Medium" charset="-127"/>
                        <a:ea typeface="Noto Sans CJK KR Medium" charset="-127"/>
                        <a:cs typeface="Noto Sans CJK KR Medium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200" b="1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altLang="ko-KR" sz="1200" b="1" i="0" dirty="0" smtClean="0">
                        <a:solidFill>
                          <a:schemeClr val="tx1"/>
                        </a:solidFill>
                        <a:latin typeface="Noto Sans CJK KR Medium" charset="-127"/>
                        <a:ea typeface="Noto Sans CJK KR Medium" charset="-127"/>
                        <a:cs typeface="Noto Sans CJK KR Medium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200" b="1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200" b="1" i="0" dirty="0">
                        <a:solidFill>
                          <a:schemeClr val="tx1"/>
                        </a:solidFill>
                        <a:latin typeface="Noto Sans CJK KR Medium" charset="-127"/>
                        <a:ea typeface="Noto Sans CJK KR Medium" charset="-127"/>
                        <a:cs typeface="Noto Sans CJK KR Medium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200" b="1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200" b="1" i="0" dirty="0">
                        <a:solidFill>
                          <a:schemeClr val="tx1"/>
                        </a:solidFill>
                        <a:latin typeface="Noto Sans CJK KR Medium" charset="-127"/>
                        <a:ea typeface="Noto Sans CJK KR Medium" charset="-127"/>
                        <a:cs typeface="Noto Sans CJK KR Medium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200" b="1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200" b="1" i="0" dirty="0">
                        <a:solidFill>
                          <a:schemeClr val="tx1"/>
                        </a:solidFill>
                        <a:latin typeface="Noto Sans CJK KR Medium" charset="-127"/>
                        <a:ea typeface="Noto Sans CJK KR Medium" charset="-127"/>
                        <a:cs typeface="Noto Sans CJK KR Medium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200" b="1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200" b="1" i="0" dirty="0">
                        <a:solidFill>
                          <a:schemeClr val="tx1"/>
                        </a:solidFill>
                        <a:latin typeface="Noto Sans CJK KR Medium" charset="-127"/>
                        <a:ea typeface="Noto Sans CJK KR Medium" charset="-127"/>
                        <a:cs typeface="Noto Sans CJK KR Medium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200" b="1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200" b="1" i="0" dirty="0">
                        <a:solidFill>
                          <a:schemeClr val="tx1"/>
                        </a:solidFill>
                        <a:latin typeface="Noto Sans CJK KR Medium" charset="-127"/>
                        <a:ea typeface="Noto Sans CJK KR Medium" charset="-127"/>
                        <a:cs typeface="Noto Sans CJK KR Medium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200" b="1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200" b="1" i="0" dirty="0">
                        <a:solidFill>
                          <a:schemeClr val="tx1"/>
                        </a:solidFill>
                        <a:latin typeface="Noto Sans CJK KR Medium" charset="-127"/>
                        <a:ea typeface="Noto Sans CJK KR Medium" charset="-127"/>
                        <a:cs typeface="Noto Sans CJK KR Medium" charset="-127"/>
                      </a:endParaRPr>
                    </a:p>
                  </a:txBody>
                  <a:tcPr anchor="ctr"/>
                </a:tc>
              </a:tr>
              <a:tr h="597469">
                <a:tc>
                  <a:txBody>
                    <a:bodyPr/>
                    <a:lstStyle/>
                    <a:p>
                      <a:r>
                        <a:rPr lang="en-US" altLang="ko-KR" sz="1200" b="1" smtClean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Understanding of HTTP and Socket</a:t>
                      </a:r>
                      <a:endParaRPr lang="en-US" altLang="ko-KR" sz="1200" b="1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b="1" i="0" dirty="0">
                        <a:solidFill>
                          <a:schemeClr val="tx1"/>
                        </a:solidFill>
                        <a:latin typeface="Noto Sans CJK KR Medium" charset="-127"/>
                        <a:ea typeface="Noto Sans CJK KR Medium" charset="-127"/>
                        <a:cs typeface="Noto Sans CJK KR Medium" charset="-127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="1" i="0" dirty="0">
                        <a:solidFill>
                          <a:schemeClr val="tx1"/>
                        </a:solidFill>
                        <a:latin typeface="Noto Sans CJK KR Medium" charset="-127"/>
                        <a:ea typeface="Noto Sans CJK KR Medium" charset="-127"/>
                        <a:cs typeface="Noto Sans CJK KR Medium" charset="-127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="1" i="0" dirty="0">
                        <a:solidFill>
                          <a:schemeClr val="tx1"/>
                        </a:solidFill>
                        <a:latin typeface="Noto Sans CJK KR Medium" charset="-127"/>
                        <a:ea typeface="Noto Sans CJK KR Medium" charset="-127"/>
                        <a:cs typeface="Noto Sans CJK KR Medium" charset="-127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="1" i="0" dirty="0">
                        <a:solidFill>
                          <a:schemeClr val="tx1"/>
                        </a:solidFill>
                        <a:latin typeface="Noto Sans CJK KR Medium" charset="-127"/>
                        <a:ea typeface="Noto Sans CJK KR Medium" charset="-127"/>
                        <a:cs typeface="Noto Sans CJK KR Medium" charset="-127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="1" i="0" dirty="0">
                        <a:solidFill>
                          <a:schemeClr val="tx1"/>
                        </a:solidFill>
                        <a:latin typeface="Noto Sans CJK KR Medium" charset="-127"/>
                        <a:ea typeface="Noto Sans CJK KR Medium" charset="-127"/>
                        <a:cs typeface="Noto Sans CJK KR Medium" charset="-127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="1" i="0" dirty="0">
                        <a:solidFill>
                          <a:schemeClr val="tx1"/>
                        </a:solidFill>
                        <a:latin typeface="Noto Sans CJK KR Medium" charset="-127"/>
                        <a:ea typeface="Noto Sans CJK KR Medium" charset="-127"/>
                        <a:cs typeface="Noto Sans CJK KR Medium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b="1" i="0" dirty="0">
                        <a:solidFill>
                          <a:schemeClr val="tx1"/>
                        </a:solidFill>
                        <a:latin typeface="Noto Sans CJK KR Medium" charset="-127"/>
                        <a:ea typeface="Noto Sans CJK KR Medium" charset="-127"/>
                        <a:cs typeface="Noto Sans CJK KR Medium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b="1" i="0" dirty="0">
                        <a:solidFill>
                          <a:schemeClr val="tx1"/>
                        </a:solidFill>
                        <a:latin typeface="Noto Sans CJK KR Medium" charset="-127"/>
                        <a:ea typeface="Noto Sans CJK KR Medium" charset="-127"/>
                        <a:cs typeface="Noto Sans CJK KR Medium" charset="-127"/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="1" i="0" dirty="0">
                        <a:solidFill>
                          <a:schemeClr val="tx1"/>
                        </a:solidFill>
                        <a:latin typeface="Noto Sans CJK KR Medium" charset="-127"/>
                        <a:ea typeface="Noto Sans CJK KR Medium" charset="-127"/>
                        <a:cs typeface="Noto Sans CJK KR Medium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b="1" i="0" dirty="0">
                        <a:solidFill>
                          <a:schemeClr val="tx1"/>
                        </a:solidFill>
                        <a:latin typeface="Noto Sans CJK KR Medium" charset="-127"/>
                        <a:ea typeface="Noto Sans CJK KR Medium" charset="-127"/>
                        <a:cs typeface="Noto Sans CJK KR Medium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b="1" i="0" dirty="0">
                        <a:solidFill>
                          <a:schemeClr val="tx1"/>
                        </a:solidFill>
                        <a:latin typeface="Noto Sans CJK KR Medium" charset="-127"/>
                        <a:ea typeface="Noto Sans CJK KR Medium" charset="-127"/>
                        <a:cs typeface="Noto Sans CJK KR Medium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b="1" i="0" dirty="0">
                        <a:solidFill>
                          <a:schemeClr val="tx1"/>
                        </a:solidFill>
                        <a:latin typeface="Noto Sans CJK KR Medium" charset="-127"/>
                        <a:ea typeface="Noto Sans CJK KR Medium" charset="-127"/>
                        <a:cs typeface="Noto Sans CJK KR Medium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b="1" i="0" dirty="0">
                        <a:solidFill>
                          <a:schemeClr val="tx1"/>
                        </a:solidFill>
                        <a:latin typeface="Noto Sans CJK KR Medium" charset="-127"/>
                        <a:ea typeface="Noto Sans CJK KR Medium" charset="-127"/>
                        <a:cs typeface="Noto Sans CJK KR Medium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b="1" i="0" dirty="0">
                        <a:solidFill>
                          <a:schemeClr val="tx1"/>
                        </a:solidFill>
                        <a:latin typeface="Noto Sans CJK KR Medium" charset="-127"/>
                        <a:ea typeface="Noto Sans CJK KR Medium" charset="-127"/>
                        <a:cs typeface="Noto Sans CJK KR Medium" charset="-127"/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</a:tr>
              <a:tr h="597469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기본적인 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Network</a:t>
                      </a:r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200" b="1" baseline="0" dirty="0" smtClean="0">
                          <a:solidFill>
                            <a:schemeClr val="tx1"/>
                          </a:solidFill>
                        </a:rPr>
                        <a:t>처리하는 </a:t>
                      </a:r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</a:rPr>
                        <a:t>Logic </a:t>
                      </a:r>
                      <a:r>
                        <a:rPr lang="ko-KR" altLang="en-US" sz="1200" b="1" baseline="0" dirty="0" smtClean="0">
                          <a:solidFill>
                            <a:schemeClr val="tx1"/>
                          </a:solidFill>
                        </a:rPr>
                        <a:t>구현</a:t>
                      </a:r>
                      <a:endParaRPr lang="en-US" sz="1200" b="1" i="0" dirty="0">
                        <a:solidFill>
                          <a:schemeClr val="tx1"/>
                        </a:solidFill>
                        <a:latin typeface="Noto Sans CJK KR Medium" charset="-127"/>
                        <a:ea typeface="Noto Sans CJK KR Medium" charset="-127"/>
                        <a:cs typeface="Noto Sans CJK KR Medium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b="1" i="0" dirty="0">
                        <a:solidFill>
                          <a:schemeClr val="tx1"/>
                        </a:solidFill>
                        <a:latin typeface="Noto Sans CJK KR Medium" charset="-127"/>
                        <a:ea typeface="Noto Sans CJK KR Medium" charset="-127"/>
                        <a:cs typeface="Noto Sans CJK KR Medium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b="1" i="0" dirty="0">
                        <a:solidFill>
                          <a:schemeClr val="tx1"/>
                        </a:solidFill>
                        <a:latin typeface="Noto Sans CJK KR Medium" charset="-127"/>
                        <a:ea typeface="Noto Sans CJK KR Medium" charset="-127"/>
                        <a:cs typeface="Noto Sans CJK KR Medium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b="1" i="0" dirty="0">
                        <a:solidFill>
                          <a:schemeClr val="tx1"/>
                        </a:solidFill>
                        <a:latin typeface="Noto Sans CJK KR Medium" charset="-127"/>
                        <a:ea typeface="Noto Sans CJK KR Medium" charset="-127"/>
                        <a:cs typeface="Noto Sans CJK KR Medium" charset="-127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="1" i="0" dirty="0">
                        <a:solidFill>
                          <a:schemeClr val="tx1"/>
                        </a:solidFill>
                        <a:latin typeface="Noto Sans CJK KR Medium" charset="-127"/>
                        <a:ea typeface="Noto Sans CJK KR Medium" charset="-127"/>
                        <a:cs typeface="Noto Sans CJK KR Medium" charset="-127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="1" i="0" dirty="0">
                        <a:solidFill>
                          <a:schemeClr val="tx1"/>
                        </a:solidFill>
                        <a:latin typeface="Noto Sans CJK KR Medium" charset="-127"/>
                        <a:ea typeface="Noto Sans CJK KR Medium" charset="-127"/>
                        <a:cs typeface="Noto Sans CJK KR Medium" charset="-127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="1" i="0" dirty="0">
                        <a:solidFill>
                          <a:schemeClr val="tx1"/>
                        </a:solidFill>
                        <a:latin typeface="Noto Sans CJK KR Medium" charset="-127"/>
                        <a:ea typeface="Noto Sans CJK KR Medium" charset="-127"/>
                        <a:cs typeface="Noto Sans CJK KR Medium" charset="-127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="1" i="0" dirty="0">
                        <a:solidFill>
                          <a:schemeClr val="tx1"/>
                        </a:solidFill>
                        <a:latin typeface="Noto Sans CJK KR Medium" charset="-127"/>
                        <a:ea typeface="Noto Sans CJK KR Medium" charset="-127"/>
                        <a:cs typeface="Noto Sans CJK KR Medium" charset="-127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smtClean="0">
                          <a:solidFill>
                            <a:schemeClr val="tx1"/>
                          </a:solidFill>
                        </a:rPr>
                        <a:t>중</a:t>
                      </a:r>
                      <a:endParaRPr lang="en-US" altLang="ko-KR" sz="1200" b="1" i="0" dirty="0" smtClean="0">
                        <a:solidFill>
                          <a:schemeClr val="tx1"/>
                        </a:solidFill>
                        <a:latin typeface="Noto Sans CJK KR Medium" charset="-127"/>
                        <a:ea typeface="Noto Sans CJK KR Medium" charset="-127"/>
                        <a:cs typeface="Noto Sans CJK KR Medium" charset="-127"/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="1" i="0" dirty="0">
                        <a:solidFill>
                          <a:schemeClr val="tx1"/>
                        </a:solidFill>
                        <a:latin typeface="Noto Sans CJK KR Medium" charset="-127"/>
                        <a:ea typeface="Noto Sans CJK KR Medium" charset="-127"/>
                        <a:cs typeface="Noto Sans CJK KR Medium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b="1" i="0" dirty="0">
                        <a:solidFill>
                          <a:schemeClr val="tx1"/>
                        </a:solidFill>
                        <a:latin typeface="Noto Sans CJK KR Medium" charset="-127"/>
                        <a:ea typeface="Noto Sans CJK KR Medium" charset="-127"/>
                        <a:cs typeface="Noto Sans CJK KR Medium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b="1" i="0" dirty="0">
                        <a:solidFill>
                          <a:schemeClr val="tx1"/>
                        </a:solidFill>
                        <a:latin typeface="Noto Sans CJK KR Medium" charset="-127"/>
                        <a:ea typeface="Noto Sans CJK KR Medium" charset="-127"/>
                        <a:cs typeface="Noto Sans CJK KR Medium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b="1" i="0" dirty="0">
                        <a:solidFill>
                          <a:schemeClr val="tx1"/>
                        </a:solidFill>
                        <a:latin typeface="Noto Sans CJK KR Medium" charset="-127"/>
                        <a:ea typeface="Noto Sans CJK KR Medium" charset="-127"/>
                        <a:cs typeface="Noto Sans CJK KR Medium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b="1" i="0" dirty="0">
                        <a:solidFill>
                          <a:schemeClr val="tx1"/>
                        </a:solidFill>
                        <a:latin typeface="Noto Sans CJK KR Medium" charset="-127"/>
                        <a:ea typeface="Noto Sans CJK KR Medium" charset="-127"/>
                        <a:cs typeface="Noto Sans CJK KR Medium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최</a:t>
                      </a:r>
                      <a:endParaRPr kumimoji="0" lang="en-US" altLang="ko-KR" sz="12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Noto Sans CJK KR Medium" charset="-127"/>
                        <a:ea typeface="Noto Sans CJK KR Medium" charset="-127"/>
                        <a:cs typeface="Noto Sans CJK KR Medium" charset="-127"/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</a:tr>
              <a:tr h="597469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200" b="1" i="0" dirty="0" smtClean="0">
                          <a:solidFill>
                            <a:schemeClr val="tx1"/>
                          </a:solidFill>
                          <a:latin typeface="Noto Sans CJK KR Medium" charset="-127"/>
                          <a:ea typeface="Noto Sans CJK KR Medium" charset="-127"/>
                          <a:cs typeface="Noto Sans CJK KR Medium" charset="-127"/>
                        </a:rPr>
                        <a:t>HTTP Request Parser</a:t>
                      </a:r>
                      <a:r>
                        <a:rPr lang="en-US" altLang="ko-KR" sz="1200" b="1" i="0" baseline="0" dirty="0" smtClean="0">
                          <a:solidFill>
                            <a:schemeClr val="tx1"/>
                          </a:solidFill>
                          <a:latin typeface="Noto Sans CJK KR Medium" charset="-127"/>
                          <a:ea typeface="Noto Sans CJK KR Medium" charset="-127"/>
                          <a:cs typeface="Noto Sans CJK KR Medium" charset="-127"/>
                        </a:rPr>
                        <a:t> </a:t>
                      </a:r>
                      <a:r>
                        <a:rPr lang="ko-KR" altLang="en-US" sz="1200" b="1" i="0" baseline="0" dirty="0" smtClean="0">
                          <a:solidFill>
                            <a:schemeClr val="tx1"/>
                          </a:solidFill>
                          <a:latin typeface="Noto Sans CJK KR Medium" charset="-127"/>
                          <a:ea typeface="Noto Sans CJK KR Medium" charset="-127"/>
                          <a:cs typeface="Noto Sans CJK KR Medium" charset="-127"/>
                        </a:rPr>
                        <a:t>구현</a:t>
                      </a:r>
                      <a:endParaRPr lang="ko-KR" altLang="en-US" sz="1200" b="1" i="0" dirty="0" smtClean="0">
                        <a:solidFill>
                          <a:schemeClr val="tx1"/>
                        </a:solidFill>
                        <a:latin typeface="Noto Sans CJK KR Medium" charset="-127"/>
                        <a:ea typeface="Noto Sans CJK KR Medium" charset="-127"/>
                        <a:cs typeface="Noto Sans CJK KR Medium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b="1" i="0" dirty="0">
                        <a:solidFill>
                          <a:schemeClr val="tx1"/>
                        </a:solidFill>
                        <a:latin typeface="Noto Sans CJK KR Medium" charset="-127"/>
                        <a:ea typeface="Noto Sans CJK KR Medium" charset="-127"/>
                        <a:cs typeface="Noto Sans CJK KR Medium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b="1" i="0" dirty="0">
                        <a:solidFill>
                          <a:schemeClr val="tx1"/>
                        </a:solidFill>
                        <a:latin typeface="Noto Sans CJK KR Medium" charset="-127"/>
                        <a:ea typeface="Noto Sans CJK KR Medium" charset="-127"/>
                        <a:cs typeface="Noto Sans CJK KR Medium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b="1" i="0" dirty="0">
                        <a:solidFill>
                          <a:schemeClr val="tx1"/>
                        </a:solidFill>
                        <a:latin typeface="Noto Sans CJK KR Medium" charset="-127"/>
                        <a:ea typeface="Noto Sans CJK KR Medium" charset="-127"/>
                        <a:cs typeface="Noto Sans CJK KR Medium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b="1" i="0" dirty="0">
                        <a:solidFill>
                          <a:schemeClr val="tx1"/>
                        </a:solidFill>
                        <a:latin typeface="Noto Sans CJK KR Medium" charset="-127"/>
                        <a:ea typeface="Noto Sans CJK KR Medium" charset="-127"/>
                        <a:cs typeface="Noto Sans CJK KR Medium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b="1" i="0" dirty="0">
                        <a:solidFill>
                          <a:schemeClr val="tx1"/>
                        </a:solidFill>
                        <a:latin typeface="Noto Sans CJK KR Medium" charset="-127"/>
                        <a:ea typeface="Noto Sans CJK KR Medium" charset="-127"/>
                        <a:cs typeface="Noto Sans CJK KR Medium" charset="-127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="1" i="0" dirty="0">
                        <a:solidFill>
                          <a:schemeClr val="tx1"/>
                        </a:solidFill>
                        <a:latin typeface="Noto Sans CJK KR Medium" charset="-127"/>
                        <a:ea typeface="Noto Sans CJK KR Medium" charset="-127"/>
                        <a:cs typeface="Noto Sans CJK KR Medium" charset="-127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="1" i="0" dirty="0">
                        <a:solidFill>
                          <a:schemeClr val="tx1"/>
                        </a:solidFill>
                        <a:latin typeface="Noto Sans CJK KR Medium" charset="-127"/>
                        <a:ea typeface="Noto Sans CJK KR Medium" charset="-127"/>
                        <a:cs typeface="Noto Sans CJK KR Medium" charset="-127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간</a:t>
                      </a:r>
                      <a:endParaRPr lang="en-US" sz="1200" b="1" i="0" dirty="0">
                        <a:solidFill>
                          <a:schemeClr val="tx1"/>
                        </a:solidFill>
                        <a:latin typeface="Noto Sans CJK KR Medium" charset="-127"/>
                        <a:ea typeface="Noto Sans CJK KR Medium" charset="-127"/>
                        <a:cs typeface="Noto Sans CJK KR Medium" charset="-127"/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="1" i="0" dirty="0">
                        <a:solidFill>
                          <a:schemeClr val="tx1"/>
                        </a:solidFill>
                        <a:latin typeface="Noto Sans CJK KR Medium" charset="-127"/>
                        <a:ea typeface="Noto Sans CJK KR Medium" charset="-127"/>
                        <a:cs typeface="Noto Sans CJK KR Medium" charset="-127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="1" i="0" dirty="0">
                        <a:solidFill>
                          <a:schemeClr val="tx1"/>
                        </a:solidFill>
                        <a:latin typeface="Noto Sans CJK KR Medium" charset="-127"/>
                        <a:ea typeface="Noto Sans CJK KR Medium" charset="-127"/>
                        <a:cs typeface="Noto Sans CJK KR Medium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b="1" i="0" dirty="0">
                        <a:solidFill>
                          <a:schemeClr val="tx1"/>
                        </a:solidFill>
                        <a:latin typeface="Noto Sans CJK KR Medium" charset="-127"/>
                        <a:ea typeface="Noto Sans CJK KR Medium" charset="-127"/>
                        <a:cs typeface="Noto Sans CJK KR Medium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b="1" i="0" dirty="0">
                        <a:solidFill>
                          <a:schemeClr val="tx1"/>
                        </a:solidFill>
                        <a:latin typeface="Noto Sans CJK KR Medium" charset="-127"/>
                        <a:ea typeface="Noto Sans CJK KR Medium" charset="-127"/>
                        <a:cs typeface="Noto Sans CJK KR Medium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b="1" i="0" dirty="0">
                        <a:solidFill>
                          <a:schemeClr val="tx1"/>
                        </a:solidFill>
                        <a:latin typeface="Noto Sans CJK KR Medium" charset="-127"/>
                        <a:ea typeface="Noto Sans CJK KR Medium" charset="-127"/>
                        <a:cs typeface="Noto Sans CJK KR Medium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ko-KR" altLang="en-US" sz="1200" b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종</a:t>
                      </a:r>
                      <a:endParaRPr lang="en-US" sz="1200" b="1" i="0" dirty="0">
                        <a:solidFill>
                          <a:schemeClr val="tx1"/>
                        </a:solidFill>
                        <a:latin typeface="Noto Sans CJK KR Medium" charset="-127"/>
                        <a:ea typeface="Noto Sans CJK KR Medium" charset="-127"/>
                        <a:cs typeface="Noto Sans CJK KR Medium" charset="-127"/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</a:tr>
              <a:tr h="59746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i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HTTP</a:t>
                      </a:r>
                      <a:r>
                        <a:rPr lang="en-US" altLang="ko-KR" sz="1200" b="1" i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i="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Responser</a:t>
                      </a:r>
                      <a:r>
                        <a:rPr lang="en-US" altLang="ko-KR" sz="1200" b="1" i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1" i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구현</a:t>
                      </a:r>
                      <a:endParaRPr lang="ko-KR" altLang="en-US" sz="1200" b="1" i="0" dirty="0" smtClean="0">
                        <a:solidFill>
                          <a:schemeClr val="tx1"/>
                        </a:solidFill>
                        <a:latin typeface="Noto Sans CJK KR Medium" charset="-127"/>
                        <a:ea typeface="Noto Sans CJK KR Medium" charset="-127"/>
                        <a:cs typeface="Noto Sans CJK KR Medium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b="1" i="0" dirty="0">
                        <a:solidFill>
                          <a:schemeClr val="tx1"/>
                        </a:solidFill>
                        <a:latin typeface="Noto Sans CJK KR Medium" charset="-127"/>
                        <a:ea typeface="Noto Sans CJK KR Medium" charset="-127"/>
                        <a:cs typeface="Noto Sans CJK KR Medium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b="1" i="0" dirty="0">
                        <a:solidFill>
                          <a:schemeClr val="tx1"/>
                        </a:solidFill>
                        <a:latin typeface="Noto Sans CJK KR Medium" charset="-127"/>
                        <a:ea typeface="Noto Sans CJK KR Medium" charset="-127"/>
                        <a:cs typeface="Noto Sans CJK KR Medium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b="1" i="0" dirty="0">
                        <a:solidFill>
                          <a:schemeClr val="tx1"/>
                        </a:solidFill>
                        <a:latin typeface="Noto Sans CJK KR Medium" charset="-127"/>
                        <a:ea typeface="Noto Sans CJK KR Medium" charset="-127"/>
                        <a:cs typeface="Noto Sans CJK KR Medium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b="1" i="0" dirty="0">
                        <a:solidFill>
                          <a:schemeClr val="tx1"/>
                        </a:solidFill>
                        <a:latin typeface="Noto Sans CJK KR Medium" charset="-127"/>
                        <a:ea typeface="Noto Sans CJK KR Medium" charset="-127"/>
                        <a:cs typeface="Noto Sans CJK KR Medium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b="1" i="0" dirty="0">
                        <a:solidFill>
                          <a:schemeClr val="tx1"/>
                        </a:solidFill>
                        <a:latin typeface="Noto Sans CJK KR Medium" charset="-127"/>
                        <a:ea typeface="Noto Sans CJK KR Medium" charset="-127"/>
                        <a:cs typeface="Noto Sans CJK KR Medium" charset="-127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="1" i="0" dirty="0">
                        <a:solidFill>
                          <a:schemeClr val="tx1"/>
                        </a:solidFill>
                        <a:latin typeface="Noto Sans CJK KR Medium" charset="-127"/>
                        <a:ea typeface="Noto Sans CJK KR Medium" charset="-127"/>
                        <a:cs typeface="Noto Sans CJK KR Medium" charset="-127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="1" i="0" dirty="0">
                        <a:solidFill>
                          <a:schemeClr val="tx1"/>
                        </a:solidFill>
                        <a:latin typeface="Noto Sans CJK KR Medium" charset="-127"/>
                        <a:ea typeface="Noto Sans CJK KR Medium" charset="-127"/>
                        <a:cs typeface="Noto Sans CJK KR Medium" charset="-127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발</a:t>
                      </a:r>
                      <a:endParaRPr lang="en-US" altLang="ko-KR" sz="1200" b="1" i="0" dirty="0" smtClean="0">
                        <a:solidFill>
                          <a:schemeClr val="tx1"/>
                        </a:solidFill>
                        <a:latin typeface="Noto Sans CJK KR Medium" charset="-127"/>
                        <a:ea typeface="Noto Sans CJK KR Medium" charset="-127"/>
                        <a:cs typeface="Noto Sans CJK KR Medium" charset="-127"/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="1" i="0" dirty="0">
                        <a:solidFill>
                          <a:schemeClr val="tx1"/>
                        </a:solidFill>
                        <a:latin typeface="Noto Sans CJK KR Medium" charset="-127"/>
                        <a:ea typeface="Noto Sans CJK KR Medium" charset="-127"/>
                        <a:cs typeface="Noto Sans CJK KR Medium" charset="-127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="1" i="0" dirty="0">
                        <a:solidFill>
                          <a:schemeClr val="tx1"/>
                        </a:solidFill>
                        <a:latin typeface="Noto Sans CJK KR Medium" charset="-127"/>
                        <a:ea typeface="Noto Sans CJK KR Medium" charset="-127"/>
                        <a:cs typeface="Noto Sans CJK KR Medium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b="1" i="0" dirty="0">
                        <a:solidFill>
                          <a:schemeClr val="tx1"/>
                        </a:solidFill>
                        <a:latin typeface="Noto Sans CJK KR Medium" charset="-127"/>
                        <a:ea typeface="Noto Sans CJK KR Medium" charset="-127"/>
                        <a:cs typeface="Noto Sans CJK KR Medium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b="1" i="0" dirty="0">
                        <a:solidFill>
                          <a:schemeClr val="tx1"/>
                        </a:solidFill>
                        <a:latin typeface="Noto Sans CJK KR Medium" charset="-127"/>
                        <a:ea typeface="Noto Sans CJK KR Medium" charset="-127"/>
                        <a:cs typeface="Noto Sans CJK KR Medium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b="1" i="0" dirty="0">
                        <a:solidFill>
                          <a:schemeClr val="tx1"/>
                        </a:solidFill>
                        <a:latin typeface="Noto Sans CJK KR Medium" charset="-127"/>
                        <a:ea typeface="Noto Sans CJK KR Medium" charset="-127"/>
                        <a:cs typeface="Noto Sans CJK KR Medium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ko-KR" altLang="en-US" sz="1200" b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발</a:t>
                      </a:r>
                      <a:endParaRPr lang="en-US" sz="1200" b="1" i="0" dirty="0">
                        <a:solidFill>
                          <a:schemeClr val="tx1"/>
                        </a:solidFill>
                        <a:latin typeface="Noto Sans CJK KR Medium" charset="-127"/>
                        <a:ea typeface="Noto Sans CJK KR Medium" charset="-127"/>
                        <a:cs typeface="Noto Sans CJK KR Medium" charset="-127"/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</a:tr>
              <a:tr h="597469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200" b="1" i="0" dirty="0" smtClean="0">
                          <a:solidFill>
                            <a:schemeClr val="tx1"/>
                          </a:solidFill>
                          <a:latin typeface="Noto Sans CJK KR Medium" charset="-127"/>
                          <a:ea typeface="Noto Sans CJK KR Medium" charset="-127"/>
                          <a:cs typeface="Noto Sans CJK KR Medium" charset="-127"/>
                        </a:rPr>
                        <a:t>비정상적인 </a:t>
                      </a:r>
                      <a:r>
                        <a:rPr lang="en-US" altLang="ko-KR" sz="1200" b="1" i="0" dirty="0" smtClean="0">
                          <a:solidFill>
                            <a:schemeClr val="tx1"/>
                          </a:solidFill>
                          <a:latin typeface="Noto Sans CJK KR Medium" charset="-127"/>
                          <a:ea typeface="Noto Sans CJK KR Medium" charset="-127"/>
                          <a:cs typeface="Noto Sans CJK KR Medium" charset="-127"/>
                        </a:rPr>
                        <a:t>client</a:t>
                      </a:r>
                      <a:r>
                        <a:rPr lang="ko-KR" altLang="en-US" sz="1200" b="1" i="0" dirty="0" smtClean="0">
                          <a:solidFill>
                            <a:schemeClr val="tx1"/>
                          </a:solidFill>
                          <a:latin typeface="Noto Sans CJK KR Medium" charset="-127"/>
                          <a:ea typeface="Noto Sans CJK KR Medium" charset="-127"/>
                          <a:cs typeface="Noto Sans CJK KR Medium" charset="-127"/>
                        </a:rPr>
                        <a:t> 의 </a:t>
                      </a:r>
                      <a:r>
                        <a:rPr lang="en-US" altLang="ko-KR" sz="1200" b="1" i="0" dirty="0" smtClean="0">
                          <a:solidFill>
                            <a:schemeClr val="tx1"/>
                          </a:solidFill>
                          <a:latin typeface="Noto Sans CJK KR Medium" charset="-127"/>
                          <a:ea typeface="Noto Sans CJK KR Medium" charset="-127"/>
                          <a:cs typeface="Noto Sans CJK KR Medium" charset="-127"/>
                        </a:rPr>
                        <a:t>web-server</a:t>
                      </a:r>
                      <a:r>
                        <a:rPr lang="ko-KR" altLang="en-US" sz="1200" b="1" i="0" dirty="0" smtClean="0">
                          <a:solidFill>
                            <a:schemeClr val="tx1"/>
                          </a:solidFill>
                          <a:latin typeface="Noto Sans CJK KR Medium" charset="-127"/>
                          <a:ea typeface="Noto Sans CJK KR Medium" charset="-127"/>
                          <a:cs typeface="Noto Sans CJK KR Medium" charset="-127"/>
                        </a:rPr>
                        <a:t>의 동작</a:t>
                      </a:r>
                      <a:endParaRPr lang="ko-KR" altLang="en-US" sz="1200" b="1" i="0" dirty="0" smtClean="0">
                        <a:solidFill>
                          <a:schemeClr val="tx1"/>
                        </a:solidFill>
                        <a:latin typeface="Noto Sans CJK KR Medium" charset="-127"/>
                        <a:ea typeface="Noto Sans CJK KR Medium" charset="-127"/>
                        <a:cs typeface="Noto Sans CJK KR Medium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b="1" i="0" dirty="0">
                        <a:solidFill>
                          <a:schemeClr val="tx1"/>
                        </a:solidFill>
                        <a:latin typeface="Noto Sans CJK KR Medium" charset="-127"/>
                        <a:ea typeface="Noto Sans CJK KR Medium" charset="-127"/>
                        <a:cs typeface="Noto Sans CJK KR Medium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b="1" i="0" dirty="0">
                        <a:solidFill>
                          <a:schemeClr val="tx1"/>
                        </a:solidFill>
                        <a:latin typeface="Noto Sans CJK KR Medium" charset="-127"/>
                        <a:ea typeface="Noto Sans CJK KR Medium" charset="-127"/>
                        <a:cs typeface="Noto Sans CJK KR Medium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b="1" i="0" dirty="0">
                        <a:solidFill>
                          <a:schemeClr val="tx1"/>
                        </a:solidFill>
                        <a:latin typeface="Noto Sans CJK KR Medium" charset="-127"/>
                        <a:ea typeface="Noto Sans CJK KR Medium" charset="-127"/>
                        <a:cs typeface="Noto Sans CJK KR Medium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b="1" i="0" dirty="0">
                        <a:solidFill>
                          <a:schemeClr val="tx1"/>
                        </a:solidFill>
                        <a:latin typeface="Noto Sans CJK KR Medium" charset="-127"/>
                        <a:ea typeface="Noto Sans CJK KR Medium" charset="-127"/>
                        <a:cs typeface="Noto Sans CJK KR Medium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b="1" i="0" dirty="0">
                        <a:solidFill>
                          <a:schemeClr val="tx1"/>
                        </a:solidFill>
                        <a:latin typeface="Noto Sans CJK KR Medium" charset="-127"/>
                        <a:ea typeface="Noto Sans CJK KR Medium" charset="-127"/>
                        <a:cs typeface="Noto Sans CJK KR Medium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b="1" i="0" dirty="0">
                        <a:solidFill>
                          <a:schemeClr val="tx1"/>
                        </a:solidFill>
                        <a:latin typeface="Noto Sans CJK KR Medium" charset="-127"/>
                        <a:ea typeface="Noto Sans CJK KR Medium" charset="-127"/>
                        <a:cs typeface="Noto Sans CJK KR Medium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b="1" i="0" dirty="0">
                        <a:solidFill>
                          <a:schemeClr val="tx1"/>
                        </a:solidFill>
                        <a:latin typeface="Noto Sans CJK KR Medium" charset="-127"/>
                        <a:ea typeface="Noto Sans CJK KR Medium" charset="-127"/>
                        <a:cs typeface="Noto Sans CJK KR Medium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표</a:t>
                      </a:r>
                      <a:endParaRPr lang="en-US" sz="1200" b="1" i="0" dirty="0">
                        <a:solidFill>
                          <a:schemeClr val="tx1"/>
                        </a:solidFill>
                        <a:latin typeface="Noto Sans CJK KR Medium" charset="-127"/>
                        <a:ea typeface="Noto Sans CJK KR Medium" charset="-127"/>
                        <a:cs typeface="Noto Sans CJK KR Medium" charset="-127"/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="1" i="0" dirty="0">
                        <a:solidFill>
                          <a:schemeClr val="tx1"/>
                        </a:solidFill>
                        <a:latin typeface="Noto Sans CJK KR Medium" charset="-127"/>
                        <a:ea typeface="Noto Sans CJK KR Medium" charset="-127"/>
                        <a:cs typeface="Noto Sans CJK KR Medium" charset="-127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="1" i="0" dirty="0">
                        <a:solidFill>
                          <a:schemeClr val="tx1"/>
                        </a:solidFill>
                        <a:latin typeface="Noto Sans CJK KR Medium" charset="-127"/>
                        <a:ea typeface="Noto Sans CJK KR Medium" charset="-127"/>
                        <a:cs typeface="Noto Sans CJK KR Medium" charset="-127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="1" i="0" dirty="0">
                        <a:solidFill>
                          <a:schemeClr val="tx1"/>
                        </a:solidFill>
                        <a:latin typeface="Noto Sans CJK KR Medium" charset="-127"/>
                        <a:ea typeface="Noto Sans CJK KR Medium" charset="-127"/>
                        <a:cs typeface="Noto Sans CJK KR Medium" charset="-127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="1" i="0" dirty="0">
                        <a:solidFill>
                          <a:schemeClr val="tx1"/>
                        </a:solidFill>
                        <a:latin typeface="Noto Sans CJK KR Medium" charset="-127"/>
                        <a:ea typeface="Noto Sans CJK KR Medium" charset="-127"/>
                        <a:cs typeface="Noto Sans CJK KR Medium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b="1" i="0" dirty="0">
                        <a:solidFill>
                          <a:schemeClr val="tx1"/>
                        </a:solidFill>
                        <a:latin typeface="Noto Sans CJK KR Medium" charset="-127"/>
                        <a:ea typeface="Noto Sans CJK KR Medium" charset="-127"/>
                        <a:cs typeface="Noto Sans CJK KR Medium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ko-KR" altLang="en-US" sz="1200" b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표</a:t>
                      </a:r>
                      <a:endParaRPr lang="en-US" sz="1200" b="1" i="0" dirty="0">
                        <a:solidFill>
                          <a:schemeClr val="tx1"/>
                        </a:solidFill>
                        <a:latin typeface="Noto Sans CJK KR Medium" charset="-127"/>
                        <a:ea typeface="Noto Sans CJK KR Medium" charset="-127"/>
                        <a:cs typeface="Noto Sans CJK KR Medium" charset="-127"/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</a:tr>
              <a:tr h="59746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Memory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cache</a:t>
                      </a:r>
                      <a:endParaRPr lang="ko-KR" altLang="en-US" sz="1200" b="1" i="0" dirty="0" smtClean="0">
                        <a:solidFill>
                          <a:schemeClr val="tx1"/>
                        </a:solidFill>
                        <a:latin typeface="Noto Sans CJK KR Medium" charset="-127"/>
                        <a:ea typeface="Noto Sans CJK KR Medium" charset="-127"/>
                        <a:cs typeface="Noto Sans CJK KR Medium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b="1" i="0" dirty="0">
                        <a:solidFill>
                          <a:schemeClr val="tx1"/>
                        </a:solidFill>
                        <a:latin typeface="Noto Sans CJK KR Medium" charset="-127"/>
                        <a:ea typeface="Noto Sans CJK KR Medium" charset="-127"/>
                        <a:cs typeface="Noto Sans CJK KR Medium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b="1" i="0" dirty="0">
                        <a:solidFill>
                          <a:schemeClr val="tx1"/>
                        </a:solidFill>
                        <a:latin typeface="Noto Sans CJK KR Medium" charset="-127"/>
                        <a:ea typeface="Noto Sans CJK KR Medium" charset="-127"/>
                        <a:cs typeface="Noto Sans CJK KR Medium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b="1" i="0" dirty="0">
                        <a:solidFill>
                          <a:schemeClr val="tx1"/>
                        </a:solidFill>
                        <a:latin typeface="Noto Sans CJK KR Medium" charset="-127"/>
                        <a:ea typeface="Noto Sans CJK KR Medium" charset="-127"/>
                        <a:cs typeface="Noto Sans CJK KR Medium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b="1" i="0" dirty="0">
                        <a:solidFill>
                          <a:schemeClr val="tx1"/>
                        </a:solidFill>
                        <a:latin typeface="Noto Sans CJK KR Medium" charset="-127"/>
                        <a:ea typeface="Noto Sans CJK KR Medium" charset="-127"/>
                        <a:cs typeface="Noto Sans CJK KR Medium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b="1" i="0" dirty="0">
                        <a:solidFill>
                          <a:schemeClr val="tx1"/>
                        </a:solidFill>
                        <a:latin typeface="Noto Sans CJK KR Medium" charset="-127"/>
                        <a:ea typeface="Noto Sans CJK KR Medium" charset="-127"/>
                        <a:cs typeface="Noto Sans CJK KR Medium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b="1" i="0" dirty="0">
                        <a:solidFill>
                          <a:schemeClr val="tx1"/>
                        </a:solidFill>
                        <a:latin typeface="Noto Sans CJK KR Medium" charset="-127"/>
                        <a:ea typeface="Noto Sans CJK KR Medium" charset="-127"/>
                        <a:cs typeface="Noto Sans CJK KR Medium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b="1" i="0" dirty="0">
                        <a:solidFill>
                          <a:schemeClr val="tx1"/>
                        </a:solidFill>
                        <a:latin typeface="Noto Sans CJK KR Medium" charset="-127"/>
                        <a:ea typeface="Noto Sans CJK KR Medium" charset="-127"/>
                        <a:cs typeface="Noto Sans CJK KR Medium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200" b="1" i="0" dirty="0" smtClean="0">
                          <a:solidFill>
                            <a:schemeClr val="tx1"/>
                          </a:solidFill>
                          <a:latin typeface="Noto Sans CJK KR Medium" charset="-127"/>
                          <a:ea typeface="Noto Sans CJK KR Medium" charset="-127"/>
                          <a:cs typeface="Noto Sans CJK KR Medium" charset="-127"/>
                        </a:rPr>
                        <a:t>일</a:t>
                      </a:r>
                      <a:endParaRPr lang="en-US" sz="1200" b="1" i="0" dirty="0">
                        <a:solidFill>
                          <a:schemeClr val="tx1"/>
                        </a:solidFill>
                        <a:latin typeface="Noto Sans CJK KR Medium" charset="-127"/>
                        <a:ea typeface="Noto Sans CJK KR Medium" charset="-127"/>
                        <a:cs typeface="Noto Sans CJK KR Medium" charset="-127"/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="1" i="0" dirty="0">
                        <a:solidFill>
                          <a:schemeClr val="tx1"/>
                        </a:solidFill>
                        <a:latin typeface="Noto Sans CJK KR Medium" charset="-127"/>
                        <a:ea typeface="Noto Sans CJK KR Medium" charset="-127"/>
                        <a:cs typeface="Noto Sans CJK KR Medium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b="1" i="0" dirty="0">
                        <a:solidFill>
                          <a:schemeClr val="tx1"/>
                        </a:solidFill>
                        <a:latin typeface="Noto Sans CJK KR Medium" charset="-127"/>
                        <a:ea typeface="Noto Sans CJK KR Medium" charset="-127"/>
                        <a:cs typeface="Noto Sans CJK KR Medium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b="1" i="0" dirty="0">
                        <a:solidFill>
                          <a:schemeClr val="tx1"/>
                        </a:solidFill>
                        <a:latin typeface="Noto Sans CJK KR Medium" charset="-127"/>
                        <a:ea typeface="Noto Sans CJK KR Medium" charset="-127"/>
                        <a:cs typeface="Noto Sans CJK KR Medium" charset="-127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="1" i="0" dirty="0">
                        <a:solidFill>
                          <a:schemeClr val="tx1"/>
                        </a:solidFill>
                        <a:latin typeface="Noto Sans CJK KR Medium" charset="-127"/>
                        <a:ea typeface="Noto Sans CJK KR Medium" charset="-127"/>
                        <a:cs typeface="Noto Sans CJK KR Medium" charset="-127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="1" i="0" dirty="0">
                        <a:solidFill>
                          <a:schemeClr val="tx1"/>
                        </a:solidFill>
                        <a:latin typeface="Noto Sans CJK KR Medium" charset="-127"/>
                        <a:ea typeface="Noto Sans CJK KR Medium" charset="-127"/>
                        <a:cs typeface="Noto Sans CJK KR Medium" charset="-127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200" b="1" i="0" dirty="0" smtClean="0">
                          <a:solidFill>
                            <a:schemeClr val="tx1"/>
                          </a:solidFill>
                          <a:latin typeface="Noto Sans CJK KR Medium" charset="-127"/>
                          <a:ea typeface="Noto Sans CJK KR Medium" charset="-127"/>
                          <a:cs typeface="Noto Sans CJK KR Medium" charset="-127"/>
                        </a:rPr>
                        <a:t>일</a:t>
                      </a:r>
                      <a:endParaRPr lang="en-US" sz="1200" b="1" i="0" dirty="0">
                        <a:solidFill>
                          <a:schemeClr val="tx1"/>
                        </a:solidFill>
                        <a:latin typeface="Noto Sans CJK KR Medium" charset="-127"/>
                        <a:ea typeface="Noto Sans CJK KR Medium" charset="-127"/>
                        <a:cs typeface="Noto Sans CJK KR Medium" charset="-127"/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</a:tr>
              <a:tr h="59746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node.js 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와의 비교</a:t>
                      </a:r>
                      <a:endParaRPr lang="ko-KR" altLang="en-US" sz="1200" b="1" i="0" dirty="0" smtClean="0">
                        <a:solidFill>
                          <a:schemeClr val="tx1"/>
                        </a:solidFill>
                        <a:latin typeface="Noto Sans CJK KR Medium" charset="-127"/>
                        <a:ea typeface="Noto Sans CJK KR Medium" charset="-127"/>
                        <a:cs typeface="Noto Sans CJK KR Medium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b="1" i="0" dirty="0">
                        <a:solidFill>
                          <a:schemeClr val="tx1"/>
                        </a:solidFill>
                        <a:latin typeface="Noto Sans CJK KR Medium" charset="-127"/>
                        <a:ea typeface="Noto Sans CJK KR Medium" charset="-127"/>
                        <a:cs typeface="Noto Sans CJK KR Medium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b="1" i="0" dirty="0">
                        <a:solidFill>
                          <a:schemeClr val="tx1"/>
                        </a:solidFill>
                        <a:latin typeface="Noto Sans CJK KR Medium" charset="-127"/>
                        <a:ea typeface="Noto Sans CJK KR Medium" charset="-127"/>
                        <a:cs typeface="Noto Sans CJK KR Medium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b="1" i="0" dirty="0">
                        <a:solidFill>
                          <a:schemeClr val="tx1"/>
                        </a:solidFill>
                        <a:latin typeface="Noto Sans CJK KR Medium" charset="-127"/>
                        <a:ea typeface="Noto Sans CJK KR Medium" charset="-127"/>
                        <a:cs typeface="Noto Sans CJK KR Medium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b="1" i="0" dirty="0">
                        <a:solidFill>
                          <a:schemeClr val="tx1"/>
                        </a:solidFill>
                        <a:latin typeface="Noto Sans CJK KR Medium" charset="-127"/>
                        <a:ea typeface="Noto Sans CJK KR Medium" charset="-127"/>
                        <a:cs typeface="Noto Sans CJK KR Medium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b="1" i="0" dirty="0">
                        <a:solidFill>
                          <a:schemeClr val="tx1"/>
                        </a:solidFill>
                        <a:latin typeface="Noto Sans CJK KR Medium" charset="-127"/>
                        <a:ea typeface="Noto Sans CJK KR Medium" charset="-127"/>
                        <a:cs typeface="Noto Sans CJK KR Medium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b="1" i="0" dirty="0">
                        <a:solidFill>
                          <a:schemeClr val="tx1"/>
                        </a:solidFill>
                        <a:latin typeface="Noto Sans CJK KR Medium" charset="-127"/>
                        <a:ea typeface="Noto Sans CJK KR Medium" charset="-127"/>
                        <a:cs typeface="Noto Sans CJK KR Medium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b="1" i="0" dirty="0">
                        <a:solidFill>
                          <a:schemeClr val="tx1"/>
                        </a:solidFill>
                        <a:latin typeface="Noto Sans CJK KR Medium" charset="-127"/>
                        <a:ea typeface="Noto Sans CJK KR Medium" charset="-127"/>
                        <a:cs typeface="Noto Sans CJK KR Medium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b="1" i="0" dirty="0">
                        <a:solidFill>
                          <a:schemeClr val="tx1"/>
                        </a:solidFill>
                        <a:latin typeface="Noto Sans CJK KR Medium" charset="-127"/>
                        <a:ea typeface="Noto Sans CJK KR Medium" charset="-127"/>
                        <a:cs typeface="Noto Sans CJK KR Medium" charset="-127"/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="1" i="0" dirty="0">
                        <a:solidFill>
                          <a:schemeClr val="tx1"/>
                        </a:solidFill>
                        <a:latin typeface="Noto Sans CJK KR Medium" charset="-127"/>
                        <a:ea typeface="Noto Sans CJK KR Medium" charset="-127"/>
                        <a:cs typeface="Noto Sans CJK KR Medium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b="1" i="0" dirty="0">
                        <a:solidFill>
                          <a:schemeClr val="tx1"/>
                        </a:solidFill>
                        <a:latin typeface="Noto Sans CJK KR Medium" charset="-127"/>
                        <a:ea typeface="Noto Sans CJK KR Medium" charset="-127"/>
                        <a:cs typeface="Noto Sans CJK KR Medium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b="1" i="0" dirty="0">
                        <a:solidFill>
                          <a:schemeClr val="tx1"/>
                        </a:solidFill>
                        <a:latin typeface="Noto Sans CJK KR Medium" charset="-127"/>
                        <a:ea typeface="Noto Sans CJK KR Medium" charset="-127"/>
                        <a:cs typeface="Noto Sans CJK KR Medium" charset="-127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="1" i="0" dirty="0">
                        <a:solidFill>
                          <a:schemeClr val="tx1"/>
                        </a:solidFill>
                        <a:latin typeface="Noto Sans CJK KR Medium" charset="-127"/>
                        <a:ea typeface="Noto Sans CJK KR Medium" charset="-127"/>
                        <a:cs typeface="Noto Sans CJK KR Medium" charset="-127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="1" i="0" dirty="0">
                        <a:solidFill>
                          <a:schemeClr val="tx1"/>
                        </a:solidFill>
                        <a:latin typeface="Noto Sans CJK KR Medium" charset="-127"/>
                        <a:ea typeface="Noto Sans CJK KR Medium" charset="-127"/>
                        <a:cs typeface="Noto Sans CJK KR Medium" charset="-127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="1" i="0" dirty="0">
                        <a:solidFill>
                          <a:schemeClr val="tx1"/>
                        </a:solidFill>
                        <a:latin typeface="Noto Sans CJK KR Medium" charset="-127"/>
                        <a:ea typeface="Noto Sans CJK KR Medium" charset="-127"/>
                        <a:cs typeface="Noto Sans CJK KR Medium" charset="-127"/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769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</TotalTime>
  <Words>369</Words>
  <Application>Microsoft Office PowerPoint</Application>
  <PresentationFormat>와이드스크린</PresentationFormat>
  <Paragraphs>111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7" baseType="lpstr">
      <vt:lpstr>Adobe Heiti Std R</vt:lpstr>
      <vt:lpstr>Helvetica Light</vt:lpstr>
      <vt:lpstr>Noto Sans CJK KR Medium</vt:lpstr>
      <vt:lpstr>Roboto Slab Regular</vt:lpstr>
      <vt:lpstr>나눔스퀘어</vt:lpstr>
      <vt:lpstr>나눔스퀘어 Bold</vt:lpstr>
      <vt:lpstr>나눔스퀘어 ExtraBold</vt:lpstr>
      <vt:lpstr>맑은 고딕</vt:lpstr>
      <vt:lpstr>Arial</vt:lpstr>
      <vt:lpstr>Calibri</vt:lpstr>
      <vt:lpstr>Segoe UI Black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나현수</cp:lastModifiedBy>
  <cp:revision>48</cp:revision>
  <dcterms:created xsi:type="dcterms:W3CDTF">2017-09-09T13:40:14Z</dcterms:created>
  <dcterms:modified xsi:type="dcterms:W3CDTF">2018-09-21T05:54:29Z</dcterms:modified>
</cp:coreProperties>
</file>