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9" r:id="rId10"/>
    <p:sldId id="27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41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EVENT LOOP</a:t>
            </a:r>
            <a:r>
              <a:rPr lang="ko-KR" altLang="en-US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를</a:t>
            </a:r>
            <a:endParaRPr lang="en-US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ko-KR" altLang="en-US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이용한 웹 엔진 개발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18.09.21 </a:t>
            </a:r>
            <a:r>
              <a:rPr lang="ko-KR" altLang="en-US" sz="1800" b="1" dirty="0" err="1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스펙</a:t>
            </a:r>
            <a:r>
              <a:rPr lang="ko-KR" altLang="en-US" sz="1800" b="1" dirty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 발표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자유전공학부 김연수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자유전공학부 나현수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자유전공학부 정성문</a:t>
            </a:r>
            <a:endParaRPr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59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AA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2959148"/>
            <a:ext cx="141888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7714349" y="3238939"/>
            <a:ext cx="3831998" cy="2647037"/>
            <a:chOff x="0" y="879100"/>
            <a:chExt cx="5331886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331886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과제 최종 결과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동작 확인 및 성능의 비교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실제로 요청한 내용에 대해 </a:t>
              </a:r>
              <a:r>
                <a:rPr lang="en-US" altLang="ko-KR" sz="1200" dirty="0"/>
                <a:t>Web Server</a:t>
              </a:r>
              <a:r>
                <a:rPr lang="ko-KR" altLang="en-US" sz="1200" dirty="0"/>
                <a:t>가 제대로 동작하는 지 확인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err="1"/>
                <a:t>Jmeter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이용하여 </a:t>
              </a:r>
              <a:r>
                <a:rPr lang="en-US" altLang="ko-KR" sz="1200" dirty="0"/>
                <a:t>Event Loop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이용하는 대표적 서비스인 </a:t>
              </a:r>
              <a:r>
                <a:rPr lang="en-US" altLang="ko-KR" sz="1200" dirty="0"/>
                <a:t>Node.js</a:t>
              </a:r>
              <a:r>
                <a:rPr lang="ko-KR" altLang="en-US" sz="1200" dirty="0"/>
                <a:t>와 성능을 비교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추후 개선점이 있을 경우 개선을 반영</a:t>
              </a:r>
              <a:r>
                <a:rPr lang="en-US" altLang="ko-KR" sz="1200" dirty="0"/>
                <a:t>.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3" name="Group 503">
            <a:extLst>
              <a:ext uri="{FF2B5EF4-FFF2-40B4-BE49-F238E27FC236}">
                <a16:creationId xmlns:a16="http://schemas.microsoft.com/office/drawing/2014/main" id="{71FE998A-3EB5-954C-B3B7-D800BB9B29F2}"/>
              </a:ext>
            </a:extLst>
          </p:cNvPr>
          <p:cNvGrpSpPr/>
          <p:nvPr/>
        </p:nvGrpSpPr>
        <p:grpSpPr>
          <a:xfrm>
            <a:off x="498088" y="728065"/>
            <a:ext cx="3831998" cy="2647037"/>
            <a:chOff x="0" y="879100"/>
            <a:chExt cx="5331886" cy="3264274"/>
          </a:xfrm>
        </p:grpSpPr>
        <p:sp>
          <p:nvSpPr>
            <p:cNvPr id="34" name="Shape 498">
              <a:extLst>
                <a:ext uri="{FF2B5EF4-FFF2-40B4-BE49-F238E27FC236}">
                  <a16:creationId xmlns:a16="http://schemas.microsoft.com/office/drawing/2014/main" id="{021D5C25-D46E-7F4A-870A-478F18C07F87}"/>
                </a:ext>
              </a:extLst>
            </p:cNvPr>
            <p:cNvSpPr/>
            <p:nvPr/>
          </p:nvSpPr>
          <p:spPr>
            <a:xfrm>
              <a:off x="0" y="879100"/>
              <a:ext cx="5331886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이해에 대한 심화 및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일부 최적화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Shape 499">
              <a:extLst>
                <a:ext uri="{FF2B5EF4-FFF2-40B4-BE49-F238E27FC236}">
                  <a16:creationId xmlns:a16="http://schemas.microsoft.com/office/drawing/2014/main" id="{EAA39BF7-A4FC-E043-8956-2D4E0DB8C0C5}"/>
                </a:ext>
              </a:extLst>
            </p:cNvPr>
            <p:cNvSpPr/>
            <p:nvPr/>
          </p:nvSpPr>
          <p:spPr>
            <a:xfrm>
              <a:off x="0" y="2410072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Web Browser</a:t>
              </a:r>
              <a:r>
                <a:rPr lang="ko-KR" altLang="en-US" sz="1200" dirty="0"/>
                <a:t>요청한 </a:t>
              </a:r>
              <a:r>
                <a:rPr lang="en-US" altLang="ko-KR" sz="1200" dirty="0"/>
                <a:t>File</a:t>
              </a:r>
              <a:r>
                <a:rPr lang="ko-KR" altLang="en-US" sz="1200" dirty="0"/>
                <a:t>에 대해 만일 기존 접근 기록 및 </a:t>
              </a:r>
              <a:r>
                <a:rPr lang="en-US" altLang="ko-KR" sz="1200" dirty="0"/>
                <a:t>File</a:t>
              </a:r>
              <a:r>
                <a:rPr lang="ko-KR" altLang="en-US" sz="1200" dirty="0"/>
                <a:t>이 있을 경우 다시 보내지 않고 </a:t>
              </a:r>
              <a:r>
                <a:rPr lang="en-US" altLang="ko-KR" sz="1200" dirty="0"/>
                <a:t>Client </a:t>
              </a:r>
              <a:r>
                <a:rPr lang="ko-KR" altLang="en-US" sz="1200" dirty="0"/>
                <a:t>내에서 알아서 처리할 수 있도록 하는 </a:t>
              </a:r>
              <a:r>
                <a:rPr lang="en-US" altLang="ko-KR" sz="1200" dirty="0"/>
                <a:t>cache</a:t>
              </a:r>
              <a:r>
                <a:rPr lang="ko-KR" altLang="en-US" sz="1200" dirty="0"/>
                <a:t>에 대한 이해 및 구현</a:t>
              </a:r>
              <a:r>
                <a:rPr lang="en-US" altLang="ko-KR" sz="1200" dirty="0"/>
                <a:t>.</a:t>
              </a:r>
            </a:p>
          </p:txBody>
        </p:sp>
        <p:grpSp>
          <p:nvGrpSpPr>
            <p:cNvPr id="36" name="Group 502">
              <a:extLst>
                <a:ext uri="{FF2B5EF4-FFF2-40B4-BE49-F238E27FC236}">
                  <a16:creationId xmlns:a16="http://schemas.microsoft.com/office/drawing/2014/main" id="{7B3552EF-CF0A-F84A-A762-494219967A6F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7" name="Shape 500">
                <a:extLst>
                  <a:ext uri="{FF2B5EF4-FFF2-40B4-BE49-F238E27FC236}">
                    <a16:creationId xmlns:a16="http://schemas.microsoft.com/office/drawing/2014/main" id="{56C0BFC0-4BA3-0045-BA19-E771BA2E7ADD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" name="Shape 501">
                <a:extLst>
                  <a:ext uri="{FF2B5EF4-FFF2-40B4-BE49-F238E27FC236}">
                    <a16:creationId xmlns:a16="http://schemas.microsoft.com/office/drawing/2014/main" id="{5BF84D86-8B94-2B43-9DB6-0BC6C057D5A0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30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최종 결과물 제출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/>
                <a:t>일련의 검증 과정 및 성능 비교 과정을 거친 후 제출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</a:t>
              </a:r>
              <a:endParaRPr sz="12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연구 주제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목표 및</a:t>
            </a:r>
            <a:r>
              <a:rPr lang="en-US" altLang="ko-KR" dirty="0"/>
              <a:t> </a:t>
            </a:r>
            <a:r>
              <a:rPr lang="ko-KR" altLang="en-US" dirty="0"/>
              <a:t>최종 결과물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성능확인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사용할 개발환경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프로젝트 진행 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    - SPEC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    - SPEC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    - SPEC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연구 주제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Event Loop </a:t>
            </a:r>
            <a:r>
              <a:rPr lang="ko-KR" altLang="en-US" dirty="0"/>
              <a:t>방식에 대한 이해 및</a:t>
            </a:r>
            <a:r>
              <a:rPr lang="en-US" altLang="ko-KR" dirty="0"/>
              <a:t>, </a:t>
            </a:r>
            <a:r>
              <a:rPr lang="ko-KR" altLang="en-US" dirty="0"/>
              <a:t>웹 서버의 개발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EC173A-B08A-3D49-91DB-407F88D93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53" y="2602147"/>
            <a:ext cx="5893674" cy="42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2.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목표 및 최종결과물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Event </a:t>
            </a:r>
            <a:r>
              <a:rPr lang="ko-KR" altLang="en-US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구조를 설계하고 </a:t>
            </a:r>
            <a:r>
              <a:rPr lang="en-US" altLang="ko-KR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Event loop</a:t>
            </a:r>
            <a:r>
              <a:rPr lang="ko-KR" altLang="en-US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와 </a:t>
            </a:r>
            <a:r>
              <a:rPr lang="en-US" altLang="ko-KR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Worker thread</a:t>
            </a:r>
            <a:r>
              <a:rPr lang="ko-KR" altLang="en-US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 간의 통신 기능 개발</a:t>
            </a:r>
            <a:endParaRPr lang="en-US" altLang="ko-KR" dirty="0">
              <a:latin typeface="Noto Sans CJK KR Medium" charset="-127"/>
              <a:ea typeface="Noto Sans CJK KR Medium" charset="-127"/>
              <a:cs typeface="Noto Sans CJK KR Medium" charset="-12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Web Browser</a:t>
            </a:r>
            <a:r>
              <a:rPr lang="ko-KR" altLang="en-US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 가 요청한 </a:t>
            </a:r>
            <a:r>
              <a:rPr lang="en-US" altLang="ko-KR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File</a:t>
            </a:r>
            <a:r>
              <a:rPr lang="ko-KR" altLang="en-US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에 대해서 </a:t>
            </a:r>
            <a:r>
              <a:rPr lang="en-US" altLang="ko-KR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cache</a:t>
            </a:r>
            <a:r>
              <a:rPr lang="ko-KR" altLang="en-US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 </a:t>
            </a:r>
            <a:r>
              <a:rPr lang="ko-KR" altLang="en-US" dirty="0" err="1">
                <a:latin typeface="Noto Sans CJK KR Medium" charset="-127"/>
                <a:ea typeface="Noto Sans CJK KR Medium" charset="-127"/>
                <a:cs typeface="Noto Sans CJK KR Medium" charset="-127"/>
              </a:rPr>
              <a:t>를</a:t>
            </a:r>
            <a:r>
              <a:rPr lang="ko-KR" altLang="en-US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 구현</a:t>
            </a:r>
            <a:endParaRPr lang="en-US" altLang="ko-KR" dirty="0">
              <a:latin typeface="Noto Sans CJK KR Medium" charset="-127"/>
              <a:ea typeface="Noto Sans CJK KR Medium" charset="-127"/>
              <a:cs typeface="Noto Sans CJK KR Medium" charset="-12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Event loop</a:t>
            </a:r>
            <a:r>
              <a:rPr lang="ko-KR" altLang="en-US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 </a:t>
            </a:r>
            <a:r>
              <a:rPr lang="ko-KR" altLang="en-US" dirty="0" err="1">
                <a:latin typeface="Noto Sans CJK KR Medium" charset="-127"/>
                <a:ea typeface="Noto Sans CJK KR Medium" charset="-127"/>
                <a:cs typeface="Noto Sans CJK KR Medium" charset="-127"/>
              </a:rPr>
              <a:t>를</a:t>
            </a:r>
            <a:r>
              <a:rPr lang="ko-KR" altLang="en-US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 사용하는 기존 서비스와의 성능 비교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287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성능확인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Jmeter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r>
              <a:rPr lang="en-US" altLang="ko-KR" dirty="0"/>
              <a:t>Node.js</a:t>
            </a:r>
            <a:r>
              <a:rPr lang="ko-KR" altLang="en-US" dirty="0" err="1"/>
              <a:t>와의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성능을 비교한다</a:t>
            </a:r>
            <a:r>
              <a:rPr lang="en-US" altLang="ko-KR" dirty="0"/>
              <a:t>.</a:t>
            </a: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483536B-958E-1A45-B4FB-6F20F911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475" y="2433282"/>
            <a:ext cx="3960000" cy="13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4.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사용할 개발환경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3695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648B2C3-0C79-DD46-99FD-A368814F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20" y="2135724"/>
            <a:ext cx="1240259" cy="248051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B21CB1F-8441-324E-8BF1-790852A78D2D}"/>
              </a:ext>
            </a:extLst>
          </p:cNvPr>
          <p:cNvSpPr txBox="1">
            <a:spLocks/>
          </p:cNvSpPr>
          <p:nvPr/>
        </p:nvSpPr>
        <p:spPr>
          <a:xfrm>
            <a:off x="2283935" y="4869778"/>
            <a:ext cx="2556827" cy="961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500" dirty="0">
                <a:latin typeface="Noto Sans CJK KR Medium" charset="-127"/>
                <a:ea typeface="Noto Sans CJK KR Medium" charset="-127"/>
                <a:cs typeface="Noto Sans CJK KR Medium" charset="-127"/>
              </a:rPr>
              <a:t>Java SE Development Kit 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1507B-DAE0-0342-A5CA-66F71123D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72" y="2164832"/>
            <a:ext cx="2451410" cy="2451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722F42-4DAB-C946-984E-4FDDDC50C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28" y="4870927"/>
            <a:ext cx="3620897" cy="4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8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진행과정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2959148"/>
            <a:ext cx="141888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</a:t>
            </a:r>
          </a:p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7714349" y="3238939"/>
            <a:ext cx="3831998" cy="2647037"/>
            <a:chOff x="0" y="879100"/>
            <a:chExt cx="5331886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331886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Logic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구현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Client (Web Browser)</a:t>
              </a:r>
              <a:r>
                <a:rPr lang="ko-KR" altLang="en-US" sz="1200" dirty="0"/>
                <a:t>로부터 정보를 받은 후  기본적인 </a:t>
              </a:r>
              <a:r>
                <a:rPr lang="en-US" altLang="ko-KR" sz="1200" dirty="0"/>
                <a:t>Network Event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처리할 수 있는 </a:t>
              </a:r>
              <a:r>
                <a:rPr lang="en-US" altLang="ko-KR" sz="1200" dirty="0"/>
                <a:t>Logic</a:t>
              </a:r>
              <a:r>
                <a:rPr lang="ko-KR" altLang="en-US" sz="1200" dirty="0"/>
                <a:t> 구현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여러 </a:t>
              </a:r>
              <a:r>
                <a:rPr lang="en-US" altLang="ko-KR" sz="1200" dirty="0"/>
                <a:t>Client</a:t>
              </a:r>
              <a:r>
                <a:rPr lang="ko-KR" altLang="en-US" sz="1200" dirty="0" err="1"/>
                <a:t>와의</a:t>
              </a:r>
              <a:r>
                <a:rPr lang="ko-KR" altLang="en-US" sz="1200" dirty="0"/>
                <a:t> 연결을 동시에 처리하기 위해 </a:t>
              </a:r>
              <a:r>
                <a:rPr lang="en-US" altLang="ko-KR" sz="1200" dirty="0"/>
                <a:t>Selector</a:t>
              </a:r>
              <a:r>
                <a:rPr lang="ko-KR" altLang="en-US" sz="1200" dirty="0"/>
                <a:t>와 </a:t>
              </a:r>
              <a:r>
                <a:rPr lang="en-US" altLang="ko-KR" sz="1200" dirty="0"/>
                <a:t>Event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loop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구현</a:t>
              </a:r>
              <a:r>
                <a:rPr lang="en-US" altLang="ko-KR" sz="1200" dirty="0"/>
                <a:t>.</a:t>
              </a:r>
              <a:endParaRPr sz="12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3" name="Group 503">
            <a:extLst>
              <a:ext uri="{FF2B5EF4-FFF2-40B4-BE49-F238E27FC236}">
                <a16:creationId xmlns:a16="http://schemas.microsoft.com/office/drawing/2014/main" id="{71FE998A-3EB5-954C-B3B7-D800BB9B29F2}"/>
              </a:ext>
            </a:extLst>
          </p:cNvPr>
          <p:cNvGrpSpPr/>
          <p:nvPr/>
        </p:nvGrpSpPr>
        <p:grpSpPr>
          <a:xfrm>
            <a:off x="498088" y="728065"/>
            <a:ext cx="3831998" cy="2647037"/>
            <a:chOff x="0" y="879100"/>
            <a:chExt cx="5331886" cy="3264274"/>
          </a:xfrm>
        </p:grpSpPr>
        <p:sp>
          <p:nvSpPr>
            <p:cNvPr id="34" name="Shape 498">
              <a:extLst>
                <a:ext uri="{FF2B5EF4-FFF2-40B4-BE49-F238E27FC236}">
                  <a16:creationId xmlns:a16="http://schemas.microsoft.com/office/drawing/2014/main" id="{021D5C25-D46E-7F4A-870A-478F18C07F87}"/>
                </a:ext>
              </a:extLst>
            </p:cNvPr>
            <p:cNvSpPr/>
            <p:nvPr/>
          </p:nvSpPr>
          <p:spPr>
            <a:xfrm>
              <a:off x="0" y="879100"/>
              <a:ext cx="5331886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 소켓에 대한 이해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Shape 499">
              <a:extLst>
                <a:ext uri="{FF2B5EF4-FFF2-40B4-BE49-F238E27FC236}">
                  <a16:creationId xmlns:a16="http://schemas.microsoft.com/office/drawing/2014/main" id="{EAA39BF7-A4FC-E043-8956-2D4E0DB8C0C5}"/>
                </a:ext>
              </a:extLst>
            </p:cNvPr>
            <p:cNvSpPr/>
            <p:nvPr/>
          </p:nvSpPr>
          <p:spPr>
            <a:xfrm>
              <a:off x="0" y="2410072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전혀 접해 보지 않은 분야이므로 공부와 프로젝트 진행을 병행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Web Browser</a:t>
              </a:r>
              <a:r>
                <a:rPr lang="ko-KR" altLang="en-US" sz="1200" dirty="0"/>
                <a:t>가 보낸 </a:t>
              </a:r>
              <a:r>
                <a:rPr lang="en-US" altLang="ko-KR" sz="1200" dirty="0"/>
                <a:t>http request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해석</a:t>
              </a:r>
              <a:endParaRPr lang="en-US" altLang="ko-KR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Event</a:t>
              </a:r>
              <a:r>
                <a:rPr lang="ko-KR" altLang="en-US" sz="1200" dirty="0"/>
                <a:t> </a:t>
              </a:r>
              <a:r>
                <a:rPr lang="en-US" sz="1200" dirty="0"/>
                <a:t>loop</a:t>
              </a:r>
              <a:r>
                <a:rPr lang="ko-KR" altLang="en-US" sz="1200" dirty="0"/>
                <a:t>에 대한 이해</a:t>
              </a:r>
              <a:r>
                <a:rPr lang="en-US" altLang="ko-KR" sz="1200" dirty="0"/>
                <a:t>.</a:t>
              </a:r>
              <a:endParaRPr sz="1200" dirty="0"/>
            </a:p>
          </p:txBody>
        </p:sp>
        <p:grpSp>
          <p:nvGrpSpPr>
            <p:cNvPr id="36" name="Group 502">
              <a:extLst>
                <a:ext uri="{FF2B5EF4-FFF2-40B4-BE49-F238E27FC236}">
                  <a16:creationId xmlns:a16="http://schemas.microsoft.com/office/drawing/2014/main" id="{7B3552EF-CF0A-F84A-A762-494219967A6F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7" name="Shape 500">
                <a:extLst>
                  <a:ext uri="{FF2B5EF4-FFF2-40B4-BE49-F238E27FC236}">
                    <a16:creationId xmlns:a16="http://schemas.microsoft.com/office/drawing/2014/main" id="{56C0BFC0-4BA3-0045-BA19-E771BA2E7ADD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" name="Shape 501">
                <a:extLst>
                  <a:ext uri="{FF2B5EF4-FFF2-40B4-BE49-F238E27FC236}">
                    <a16:creationId xmlns:a16="http://schemas.microsoft.com/office/drawing/2014/main" id="{5BF84D86-8B94-2B43-9DB6-0BC6C057D5A0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2959148"/>
            <a:ext cx="141888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7714349" y="3238939"/>
            <a:ext cx="3831998" cy="2647037"/>
            <a:chOff x="0" y="879100"/>
            <a:chExt cx="5331886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331886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비정상적 동작에 대한 대처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Client (Web Browser)</a:t>
              </a:r>
              <a:r>
                <a:rPr lang="ko-KR" altLang="en-US" sz="1200" dirty="0"/>
                <a:t>의 비정상적 접근으로 인한 </a:t>
              </a:r>
              <a:r>
                <a:rPr lang="en-US" altLang="ko-KR" sz="1200" dirty="0"/>
                <a:t>Web Server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root</a:t>
              </a:r>
              <a:r>
                <a:rPr lang="ko-KR" altLang="en-US" sz="1200" dirty="0"/>
                <a:t>단계 접근 제한 및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잘못된 요청에 대한 대처방법에 대한 이해 및 구현</a:t>
              </a:r>
              <a:r>
                <a:rPr lang="en-US" altLang="ko-KR" sz="1200" dirty="0"/>
                <a:t>.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3" name="Group 503">
            <a:extLst>
              <a:ext uri="{FF2B5EF4-FFF2-40B4-BE49-F238E27FC236}">
                <a16:creationId xmlns:a16="http://schemas.microsoft.com/office/drawing/2014/main" id="{71FE998A-3EB5-954C-B3B7-D800BB9B29F2}"/>
              </a:ext>
            </a:extLst>
          </p:cNvPr>
          <p:cNvGrpSpPr/>
          <p:nvPr/>
        </p:nvGrpSpPr>
        <p:grpSpPr>
          <a:xfrm>
            <a:off x="498088" y="728065"/>
            <a:ext cx="3831998" cy="2647037"/>
            <a:chOff x="0" y="879100"/>
            <a:chExt cx="5331886" cy="3264274"/>
          </a:xfrm>
        </p:grpSpPr>
        <p:sp>
          <p:nvSpPr>
            <p:cNvPr id="34" name="Shape 498">
              <a:extLst>
                <a:ext uri="{FF2B5EF4-FFF2-40B4-BE49-F238E27FC236}">
                  <a16:creationId xmlns:a16="http://schemas.microsoft.com/office/drawing/2014/main" id="{021D5C25-D46E-7F4A-870A-478F18C07F87}"/>
                </a:ext>
              </a:extLst>
            </p:cNvPr>
            <p:cNvSpPr/>
            <p:nvPr/>
          </p:nvSpPr>
          <p:spPr>
            <a:xfrm>
              <a:off x="0" y="879100"/>
              <a:ext cx="5331886" cy="87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이해에 대한 심화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Shape 499">
              <a:extLst>
                <a:ext uri="{FF2B5EF4-FFF2-40B4-BE49-F238E27FC236}">
                  <a16:creationId xmlns:a16="http://schemas.microsoft.com/office/drawing/2014/main" id="{EAA39BF7-A4FC-E043-8956-2D4E0DB8C0C5}"/>
                </a:ext>
              </a:extLst>
            </p:cNvPr>
            <p:cNvSpPr/>
            <p:nvPr/>
          </p:nvSpPr>
          <p:spPr>
            <a:xfrm>
              <a:off x="0" y="2410072"/>
              <a:ext cx="5331886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Web Browser</a:t>
              </a:r>
              <a:r>
                <a:rPr lang="ko-KR" altLang="en-US" sz="1200" dirty="0"/>
                <a:t>가 해석할 수 있는 </a:t>
              </a:r>
              <a:r>
                <a:rPr lang="en-US" altLang="ko-KR" sz="1200" dirty="0"/>
                <a:t>http response</a:t>
              </a:r>
              <a:r>
                <a:rPr lang="ko-KR" altLang="en-US" sz="1200" dirty="0" err="1"/>
                <a:t>를</a:t>
              </a:r>
              <a:r>
                <a:rPr lang="ko-KR" altLang="en-US" sz="1200" dirty="0"/>
                <a:t> 구성</a:t>
              </a:r>
              <a:endParaRPr lang="en-US" altLang="ko-KR" sz="1200" dirty="0"/>
            </a:p>
          </p:txBody>
        </p:sp>
        <p:grpSp>
          <p:nvGrpSpPr>
            <p:cNvPr id="36" name="Group 502">
              <a:extLst>
                <a:ext uri="{FF2B5EF4-FFF2-40B4-BE49-F238E27FC236}">
                  <a16:creationId xmlns:a16="http://schemas.microsoft.com/office/drawing/2014/main" id="{7B3552EF-CF0A-F84A-A762-494219967A6F}"/>
                </a:ext>
              </a:extLst>
            </p:cNvPr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7" name="Shape 500">
                <a:extLst>
                  <a:ext uri="{FF2B5EF4-FFF2-40B4-BE49-F238E27FC236}">
                    <a16:creationId xmlns:a16="http://schemas.microsoft.com/office/drawing/2014/main" id="{56C0BFC0-4BA3-0045-BA19-E771BA2E7ADD}"/>
                  </a:ext>
                </a:extLst>
              </p:cNvPr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" name="Shape 501">
                <a:extLst>
                  <a:ext uri="{FF2B5EF4-FFF2-40B4-BE49-F238E27FC236}">
                    <a16:creationId xmlns:a16="http://schemas.microsoft.com/office/drawing/2014/main" id="{5BF84D86-8B94-2B43-9DB6-0BC6C057D5A0}"/>
                  </a:ext>
                </a:extLst>
              </p:cNvPr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21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345</Words>
  <Application>Microsoft Macintosh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나눔스퀘어</vt:lpstr>
      <vt:lpstr>나눔스퀘어 Bold</vt:lpstr>
      <vt:lpstr>나눔스퀘어 ExtraBold</vt:lpstr>
      <vt:lpstr>맑은 고딕</vt:lpstr>
      <vt:lpstr>Noto Sans CJK KR Medium</vt:lpstr>
      <vt:lpstr>Roboto Slab Regular</vt:lpstr>
      <vt:lpstr>Segoe UI Black</vt:lpstr>
      <vt:lpstr>Arial</vt:lpstr>
      <vt:lpstr>Calibri</vt:lpstr>
      <vt:lpstr>Helvetica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Microsoft Office 사용자</cp:lastModifiedBy>
  <cp:revision>39</cp:revision>
  <dcterms:created xsi:type="dcterms:W3CDTF">2017-09-09T13:40:14Z</dcterms:created>
  <dcterms:modified xsi:type="dcterms:W3CDTF">2018-09-20T05:48:23Z</dcterms:modified>
</cp:coreProperties>
</file>