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2680613" cy="34559875"/>
  <p:notesSz cx="6858000" cy="9144000"/>
  <p:defaultTextStyle>
    <a:defPPr>
      <a:defRPr lang="ko-KR"/>
    </a:defPPr>
    <a:lvl1pPr marL="0" algn="l" defTabSz="2747498" rtl="0" eaLnBrk="1" latinLnBrk="1" hangingPunct="1">
      <a:defRPr sz="5408" kern="1200">
        <a:solidFill>
          <a:schemeClr val="tx1"/>
        </a:solidFill>
        <a:latin typeface="+mn-lt"/>
        <a:ea typeface="+mn-ea"/>
        <a:cs typeface="+mn-cs"/>
      </a:defRPr>
    </a:lvl1pPr>
    <a:lvl2pPr marL="1373749" algn="l" defTabSz="2747498" rtl="0" eaLnBrk="1" latinLnBrk="1" hangingPunct="1">
      <a:defRPr sz="5408" kern="1200">
        <a:solidFill>
          <a:schemeClr val="tx1"/>
        </a:solidFill>
        <a:latin typeface="+mn-lt"/>
        <a:ea typeface="+mn-ea"/>
        <a:cs typeface="+mn-cs"/>
      </a:defRPr>
    </a:lvl2pPr>
    <a:lvl3pPr marL="2747498" algn="l" defTabSz="2747498" rtl="0" eaLnBrk="1" latinLnBrk="1" hangingPunct="1">
      <a:defRPr sz="5408" kern="1200">
        <a:solidFill>
          <a:schemeClr val="tx1"/>
        </a:solidFill>
        <a:latin typeface="+mn-lt"/>
        <a:ea typeface="+mn-ea"/>
        <a:cs typeface="+mn-cs"/>
      </a:defRPr>
    </a:lvl3pPr>
    <a:lvl4pPr marL="4121247" algn="l" defTabSz="2747498" rtl="0" eaLnBrk="1" latinLnBrk="1" hangingPunct="1">
      <a:defRPr sz="5408" kern="1200">
        <a:solidFill>
          <a:schemeClr val="tx1"/>
        </a:solidFill>
        <a:latin typeface="+mn-lt"/>
        <a:ea typeface="+mn-ea"/>
        <a:cs typeface="+mn-cs"/>
      </a:defRPr>
    </a:lvl4pPr>
    <a:lvl5pPr marL="5494995" algn="l" defTabSz="2747498" rtl="0" eaLnBrk="1" latinLnBrk="1" hangingPunct="1">
      <a:defRPr sz="5408" kern="1200">
        <a:solidFill>
          <a:schemeClr val="tx1"/>
        </a:solidFill>
        <a:latin typeface="+mn-lt"/>
        <a:ea typeface="+mn-ea"/>
        <a:cs typeface="+mn-cs"/>
      </a:defRPr>
    </a:lvl5pPr>
    <a:lvl6pPr marL="6868744" algn="l" defTabSz="2747498" rtl="0" eaLnBrk="1" latinLnBrk="1" hangingPunct="1">
      <a:defRPr sz="5408" kern="1200">
        <a:solidFill>
          <a:schemeClr val="tx1"/>
        </a:solidFill>
        <a:latin typeface="+mn-lt"/>
        <a:ea typeface="+mn-ea"/>
        <a:cs typeface="+mn-cs"/>
      </a:defRPr>
    </a:lvl6pPr>
    <a:lvl7pPr marL="8242493" algn="l" defTabSz="2747498" rtl="0" eaLnBrk="1" latinLnBrk="1" hangingPunct="1">
      <a:defRPr sz="5408" kern="1200">
        <a:solidFill>
          <a:schemeClr val="tx1"/>
        </a:solidFill>
        <a:latin typeface="+mn-lt"/>
        <a:ea typeface="+mn-ea"/>
        <a:cs typeface="+mn-cs"/>
      </a:defRPr>
    </a:lvl7pPr>
    <a:lvl8pPr marL="9616242" algn="l" defTabSz="2747498" rtl="0" eaLnBrk="1" latinLnBrk="1" hangingPunct="1">
      <a:defRPr sz="5408" kern="1200">
        <a:solidFill>
          <a:schemeClr val="tx1"/>
        </a:solidFill>
        <a:latin typeface="+mn-lt"/>
        <a:ea typeface="+mn-ea"/>
        <a:cs typeface="+mn-cs"/>
      </a:defRPr>
    </a:lvl8pPr>
    <a:lvl9pPr marL="10989991" algn="l" defTabSz="2747498" rtl="0" eaLnBrk="1" latinLnBrk="1" hangingPunct="1">
      <a:defRPr sz="540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85" userDrawn="1">
          <p15:clr>
            <a:srgbClr val="A4A3A4"/>
          </p15:clr>
        </p15:guide>
        <p15:guide id="2" pos="7144" userDrawn="1">
          <p15:clr>
            <a:srgbClr val="A4A3A4"/>
          </p15:clr>
        </p15:guide>
        <p15:guide id="3" orient="horz" pos="1360" userDrawn="1">
          <p15:clr>
            <a:srgbClr val="A4A3A4"/>
          </p15:clr>
        </p15:guide>
        <p15:guide id="4" orient="horz" pos="2494" userDrawn="1">
          <p15:clr>
            <a:srgbClr val="A4A3A4"/>
          </p15:clr>
        </p15:guide>
        <p15:guide id="5" orient="horz" pos="3628" userDrawn="1">
          <p15:clr>
            <a:srgbClr val="A4A3A4"/>
          </p15:clr>
        </p15:guide>
        <p15:guide id="6" pos="226" userDrawn="1">
          <p15:clr>
            <a:srgbClr val="A4A3A4"/>
          </p15:clr>
        </p15:guide>
        <p15:guide id="7" pos="14061" userDrawn="1">
          <p15:clr>
            <a:srgbClr val="A4A3A4"/>
          </p15:clr>
        </p15:guide>
        <p15:guide id="8" orient="horz" pos="226" userDrawn="1">
          <p15:clr>
            <a:srgbClr val="A4A3A4"/>
          </p15:clr>
        </p15:guide>
        <p15:guide id="9" orient="horz" pos="21544" userDrawn="1">
          <p15:clr>
            <a:srgbClr val="A4A3A4"/>
          </p15:clr>
        </p15:guide>
        <p15:guide id="10" pos="7257" userDrawn="1">
          <p15:clr>
            <a:srgbClr val="A4A3A4"/>
          </p15:clr>
        </p15:guide>
        <p15:guide id="11" pos="7030" userDrawn="1">
          <p15:clr>
            <a:srgbClr val="A4A3A4"/>
          </p15:clr>
        </p15:guide>
        <p15:guide id="12" orient="horz" pos="3174" userDrawn="1">
          <p15:clr>
            <a:srgbClr val="A4A3A4"/>
          </p15:clr>
        </p15:guide>
        <p15:guide id="13" orient="horz" pos="3401" userDrawn="1">
          <p15:clr>
            <a:srgbClr val="A4A3A4"/>
          </p15:clr>
        </p15:guide>
        <p15:guide id="14" orient="horz" pos="3287" userDrawn="1">
          <p15:clr>
            <a:srgbClr val="A4A3A4"/>
          </p15:clr>
        </p15:guide>
        <p15:guide id="15" orient="horz" pos="5102" userDrawn="1">
          <p15:clr>
            <a:srgbClr val="A4A3A4"/>
          </p15:clr>
        </p15:guide>
        <p15:guide id="16" orient="horz" pos="5215" userDrawn="1">
          <p15:clr>
            <a:srgbClr val="A4A3A4"/>
          </p15:clr>
        </p15:guide>
        <p15:guide id="17" orient="horz" pos="5782" userDrawn="1">
          <p15:clr>
            <a:srgbClr val="A4A3A4"/>
          </p15:clr>
        </p15:guide>
        <p15:guide id="18" orient="horz" pos="7029" userDrawn="1">
          <p15:clr>
            <a:srgbClr val="A4A3A4"/>
          </p15:clr>
        </p15:guide>
        <p15:guide id="19" orient="horz" pos="8163" userDrawn="1">
          <p15:clr>
            <a:srgbClr val="A4A3A4"/>
          </p15:clr>
        </p15:guide>
        <p15:guide id="20" orient="horz" pos="4421" userDrawn="1">
          <p15:clr>
            <a:srgbClr val="A4A3A4"/>
          </p15:clr>
        </p15:guide>
        <p15:guide id="21" orient="horz" pos="4648" userDrawn="1">
          <p15:clr>
            <a:srgbClr val="A4A3A4"/>
          </p15:clr>
        </p15:guide>
        <p15:guide id="22" orient="horz" pos="7256" userDrawn="1">
          <p15:clr>
            <a:srgbClr val="A4A3A4"/>
          </p15:clr>
        </p15:guide>
        <p15:guide id="23" orient="horz" pos="7710" userDrawn="1">
          <p15:clr>
            <a:srgbClr val="A4A3A4"/>
          </p15:clr>
        </p15:guide>
        <p15:guide id="24" orient="horz" pos="7823" userDrawn="1">
          <p15:clr>
            <a:srgbClr val="A4A3A4"/>
          </p15:clr>
        </p15:guide>
        <p15:guide id="25" orient="horz" pos="13947" userDrawn="1">
          <p15:clr>
            <a:srgbClr val="A4A3A4"/>
          </p15:clr>
        </p15:guide>
        <p15:guide id="26" orient="horz" pos="14400" userDrawn="1">
          <p15:clr>
            <a:srgbClr val="A4A3A4"/>
          </p15:clr>
        </p15:guide>
        <p15:guide id="27" orient="horz" pos="14854" userDrawn="1">
          <p15:clr>
            <a:srgbClr val="A4A3A4"/>
          </p15:clr>
        </p15:guide>
        <p15:guide id="28" orient="horz" pos="14967" userDrawn="1">
          <p15:clr>
            <a:srgbClr val="A4A3A4"/>
          </p15:clr>
        </p15:guide>
        <p15:guide id="29" orient="horz" pos="17009" userDrawn="1">
          <p15:clr>
            <a:srgbClr val="A4A3A4"/>
          </p15:clr>
        </p15:guide>
        <p15:guide id="30" orient="horz" pos="17235" userDrawn="1">
          <p15:clr>
            <a:srgbClr val="A4A3A4"/>
          </p15:clr>
        </p15:guide>
        <p15:guide id="31" orient="horz" pos="17802" userDrawn="1">
          <p15:clr>
            <a:srgbClr val="A4A3A4"/>
          </p15:clr>
        </p15:guide>
        <p15:guide id="32" orient="horz" pos="17916" userDrawn="1">
          <p15:clr>
            <a:srgbClr val="A4A3A4"/>
          </p15:clr>
        </p15:guide>
        <p15:guide id="33" orient="horz" pos="19730" userDrawn="1">
          <p15:clr>
            <a:srgbClr val="A4A3A4"/>
          </p15:clr>
        </p15:guide>
        <p15:guide id="34" orient="horz" pos="19503" userDrawn="1">
          <p15:clr>
            <a:srgbClr val="A4A3A4"/>
          </p15:clr>
        </p15:guide>
        <p15:guide id="35" orient="horz" pos="20297" userDrawn="1">
          <p15:clr>
            <a:srgbClr val="A4A3A4"/>
          </p15:clr>
        </p15:guide>
        <p15:guide id="36" orient="horz" pos="20184" userDrawn="1">
          <p15:clr>
            <a:srgbClr val="A4A3A4"/>
          </p15:clr>
        </p15:guide>
        <p15:guide id="37" orient="horz" pos="4535" userDrawn="1">
          <p15:clr>
            <a:srgbClr val="A4A3A4"/>
          </p15:clr>
        </p15:guide>
        <p15:guide id="38" orient="horz" pos="2607" userDrawn="1">
          <p15:clr>
            <a:srgbClr val="A4A3A4"/>
          </p15:clr>
        </p15:guide>
        <p15:guide id="39" orient="horz" pos="6916" userDrawn="1">
          <p15:clr>
            <a:srgbClr val="A4A3A4"/>
          </p15:clr>
        </p15:guide>
        <p15:guide id="40" orient="horz" pos="13833" userDrawn="1">
          <p15:clr>
            <a:srgbClr val="A4A3A4"/>
          </p15:clr>
        </p15:guide>
        <p15:guide id="41" orient="horz" pos="16555" userDrawn="1">
          <p15:clr>
            <a:srgbClr val="A4A3A4"/>
          </p15:clr>
        </p15:guide>
        <p15:guide id="42" orient="horz" pos="16668" userDrawn="1">
          <p15:clr>
            <a:srgbClr val="A4A3A4"/>
          </p15:clr>
        </p15:guide>
        <p15:guide id="43" orient="horz" pos="18936" userDrawn="1">
          <p15:clr>
            <a:srgbClr val="A4A3A4"/>
          </p15:clr>
        </p15:guide>
        <p15:guide id="44" orient="horz" pos="19050" userDrawn="1">
          <p15:clr>
            <a:srgbClr val="A4A3A4"/>
          </p15:clr>
        </p15:guide>
        <p15:guide id="45" orient="horz" pos="196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7E7"/>
    <a:srgbClr val="144CB0"/>
    <a:srgbClr val="FFD966"/>
    <a:srgbClr val="F2F2F2"/>
    <a:srgbClr val="FFFFFF"/>
    <a:srgbClr val="E8EEF7"/>
    <a:srgbClr val="4472C4"/>
    <a:srgbClr val="D9D9D9"/>
    <a:srgbClr val="144AAC"/>
    <a:srgbClr val="1141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32" autoAdjust="0"/>
    <p:restoredTop sz="95388" autoAdjust="0"/>
  </p:normalViewPr>
  <p:slideViewPr>
    <p:cSldViewPr snapToGrid="0" showGuides="1">
      <p:cViewPr>
        <p:scale>
          <a:sx n="125" d="100"/>
          <a:sy n="125" d="100"/>
        </p:scale>
        <p:origin x="-5268" y="-4482"/>
      </p:cViewPr>
      <p:guideLst>
        <p:guide orient="horz" pos="10885"/>
        <p:guide pos="7144"/>
        <p:guide orient="horz" pos="1360"/>
        <p:guide orient="horz" pos="2494"/>
        <p:guide orient="horz" pos="3628"/>
        <p:guide pos="226"/>
        <p:guide pos="14061"/>
        <p:guide orient="horz" pos="226"/>
        <p:guide orient="horz" pos="21544"/>
        <p:guide pos="7257"/>
        <p:guide pos="7030"/>
        <p:guide orient="horz" pos="3174"/>
        <p:guide orient="horz" pos="3401"/>
        <p:guide orient="horz" pos="3287"/>
        <p:guide orient="horz" pos="5102"/>
        <p:guide orient="horz" pos="5215"/>
        <p:guide orient="horz" pos="5782"/>
        <p:guide orient="horz" pos="7029"/>
        <p:guide orient="horz" pos="8163"/>
        <p:guide orient="horz" pos="4421"/>
        <p:guide orient="horz" pos="4648"/>
        <p:guide orient="horz" pos="7256"/>
        <p:guide orient="horz" pos="7710"/>
        <p:guide orient="horz" pos="7823"/>
        <p:guide orient="horz" pos="13947"/>
        <p:guide orient="horz" pos="14400"/>
        <p:guide orient="horz" pos="14854"/>
        <p:guide orient="horz" pos="14967"/>
        <p:guide orient="horz" pos="17009"/>
        <p:guide orient="horz" pos="17235"/>
        <p:guide orient="horz" pos="17802"/>
        <p:guide orient="horz" pos="17916"/>
        <p:guide orient="horz" pos="19730"/>
        <p:guide orient="horz" pos="19503"/>
        <p:guide orient="horz" pos="20297"/>
        <p:guide orient="horz" pos="20184"/>
        <p:guide orient="horz" pos="4535"/>
        <p:guide orient="horz" pos="2607"/>
        <p:guide orient="horz" pos="6916"/>
        <p:guide orient="horz" pos="13833"/>
        <p:guide orient="horz" pos="16555"/>
        <p:guide orient="horz" pos="16668"/>
        <p:guide orient="horz" pos="18936"/>
        <p:guide orient="horz" pos="19050"/>
        <p:guide orient="horz" pos="196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newbenc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newbenc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newbenc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newbenc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node.js</a:t>
            </a:r>
            <a:r>
              <a:rPr lang="ko-KR" altLang="en-US" dirty="0"/>
              <a:t>대비 </a:t>
            </a:r>
            <a:r>
              <a:rPr lang="ko-KR" altLang="en-US" dirty="0" smtClean="0"/>
              <a:t>응답 시간 비율</a:t>
            </a:r>
            <a:r>
              <a:rPr lang="en-US" altLang="ko-KR" dirty="0"/>
              <a:t>-txt</a:t>
            </a:r>
            <a:r>
              <a:rPr lang="en-US" altLang="ko-KR" baseline="0" dirty="0"/>
              <a:t> file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8.0060084064902851E-2"/>
          <c:y val="7.6148013078552193E-2"/>
          <c:w val="0.88701810911469803"/>
          <c:h val="0.7904579693302386"/>
        </c:manualLayout>
      </c:layout>
      <c:lineChart>
        <c:grouping val="standard"/>
        <c:varyColors val="0"/>
        <c:ser>
          <c:idx val="0"/>
          <c:order val="0"/>
          <c:tx>
            <c:strRef>
              <c:f>Sheet8!$C$9</c:f>
              <c:strCache>
                <c:ptCount val="1"/>
                <c:pt idx="0">
                  <c:v>apache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Sheet8!$D$8:$G$8</c:f>
              <c:strCache>
                <c:ptCount val="4"/>
                <c:pt idx="0">
                  <c:v>c10</c:v>
                </c:pt>
                <c:pt idx="1">
                  <c:v>c100</c:v>
                </c:pt>
                <c:pt idx="2">
                  <c:v>c1000</c:v>
                </c:pt>
                <c:pt idx="3">
                  <c:v>c10000</c:v>
                </c:pt>
              </c:strCache>
            </c:strRef>
          </c:cat>
          <c:val>
            <c:numRef>
              <c:f>Sheet8!$D$9:$G$9</c:f>
              <c:numCache>
                <c:formatCode>General</c:formatCode>
                <c:ptCount val="4"/>
                <c:pt idx="0">
                  <c:v>0.98490230905861453</c:v>
                </c:pt>
                <c:pt idx="1">
                  <c:v>1.3247100802854594</c:v>
                </c:pt>
                <c:pt idx="2">
                  <c:v>1.6070692922468486</c:v>
                </c:pt>
                <c:pt idx="3">
                  <c:v>0.99487458611148905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Sheet8!$C$10</c:f>
              <c:strCache>
                <c:ptCount val="1"/>
                <c:pt idx="0">
                  <c:v>node.js</c:v>
                </c:pt>
              </c:strCache>
            </c:strRef>
          </c:tx>
          <c:spPr>
            <a:ln w="28575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marker>
          <c:cat>
            <c:strRef>
              <c:f>Sheet8!$D$8:$G$8</c:f>
              <c:strCache>
                <c:ptCount val="4"/>
                <c:pt idx="0">
                  <c:v>c10</c:v>
                </c:pt>
                <c:pt idx="1">
                  <c:v>c100</c:v>
                </c:pt>
                <c:pt idx="2">
                  <c:v>c1000</c:v>
                </c:pt>
                <c:pt idx="3">
                  <c:v>c10000</c:v>
                </c:pt>
              </c:strCache>
            </c:strRef>
          </c:cat>
          <c:val>
            <c:numRef>
              <c:f>Sheet8!$D$10:$G$10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Sheet8!$C$11</c:f>
              <c:strCache>
                <c:ptCount val="1"/>
                <c:pt idx="0">
                  <c:v>PITT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strRef>
              <c:f>Sheet8!$D$8:$G$8</c:f>
              <c:strCache>
                <c:ptCount val="4"/>
                <c:pt idx="0">
                  <c:v>c10</c:v>
                </c:pt>
                <c:pt idx="1">
                  <c:v>c100</c:v>
                </c:pt>
                <c:pt idx="2">
                  <c:v>c1000</c:v>
                </c:pt>
                <c:pt idx="3">
                  <c:v>c10000</c:v>
                </c:pt>
              </c:strCache>
            </c:strRef>
          </c:cat>
          <c:val>
            <c:numRef>
              <c:f>Sheet8!$D$11:$G$11</c:f>
              <c:numCache>
                <c:formatCode>General</c:formatCode>
                <c:ptCount val="4"/>
                <c:pt idx="0">
                  <c:v>1.0284191829484903</c:v>
                </c:pt>
                <c:pt idx="1">
                  <c:v>1.032114183764496</c:v>
                </c:pt>
                <c:pt idx="2">
                  <c:v>0.92617615555738653</c:v>
                </c:pt>
                <c:pt idx="3">
                  <c:v>0.98888737696738782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0556184"/>
        <c:axId val="910546776"/>
      </c:lineChart>
      <c:catAx>
        <c:axId val="910556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10546776"/>
        <c:crosses val="autoZero"/>
        <c:auto val="1"/>
        <c:lblAlgn val="ctr"/>
        <c:lblOffset val="100"/>
        <c:noMultiLvlLbl val="0"/>
      </c:catAx>
      <c:valAx>
        <c:axId val="910546776"/>
        <c:scaling>
          <c:orientation val="minMax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10556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aseline="0" dirty="0" smtClean="0"/>
              <a:t>평균 응답 시간</a:t>
            </a:r>
            <a:r>
              <a:rPr lang="en-US" altLang="ko-KR" baseline="0" dirty="0"/>
              <a:t>(</a:t>
            </a:r>
            <a:r>
              <a:rPr lang="en-US" altLang="ko-KR" baseline="0" dirty="0" err="1"/>
              <a:t>ms</a:t>
            </a:r>
            <a:r>
              <a:rPr lang="en-US" altLang="ko-KR" baseline="0" dirty="0"/>
              <a:t>)-txt file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0589135703482333"/>
          <c:y val="9.7135221683388451E-2"/>
          <c:w val="0.83526276442895253"/>
          <c:h val="0.80892631287940742"/>
        </c:manualLayout>
      </c:layout>
      <c:lineChart>
        <c:grouping val="standard"/>
        <c:varyColors val="0"/>
        <c:ser>
          <c:idx val="0"/>
          <c:order val="0"/>
          <c:tx>
            <c:strRef>
              <c:f>Sheet8!$C$3</c:f>
              <c:strCache>
                <c:ptCount val="1"/>
                <c:pt idx="0">
                  <c:v>apache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Sheet8!$D$2:$G$2</c:f>
              <c:strCache>
                <c:ptCount val="4"/>
                <c:pt idx="0">
                  <c:v>c10</c:v>
                </c:pt>
                <c:pt idx="1">
                  <c:v>c100</c:v>
                </c:pt>
                <c:pt idx="2">
                  <c:v>c1000</c:v>
                </c:pt>
                <c:pt idx="3">
                  <c:v>c10000</c:v>
                </c:pt>
              </c:strCache>
            </c:strRef>
          </c:cat>
          <c:val>
            <c:numRef>
              <c:f>Sheet8!$D$3:$G$3</c:f>
              <c:numCache>
                <c:formatCode>General</c:formatCode>
                <c:ptCount val="4"/>
                <c:pt idx="0">
                  <c:v>1109</c:v>
                </c:pt>
                <c:pt idx="1">
                  <c:v>1485</c:v>
                </c:pt>
                <c:pt idx="2">
                  <c:v>19505</c:v>
                </c:pt>
                <c:pt idx="3">
                  <c:v>21934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Sheet8!$C$4</c:f>
              <c:strCache>
                <c:ptCount val="1"/>
                <c:pt idx="0">
                  <c:v>node.js</c:v>
                </c:pt>
              </c:strCache>
            </c:strRef>
          </c:tx>
          <c:spPr>
            <a:ln w="28575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marker>
          <c:cat>
            <c:strRef>
              <c:f>Sheet8!$D$2:$G$2</c:f>
              <c:strCache>
                <c:ptCount val="4"/>
                <c:pt idx="0">
                  <c:v>c10</c:v>
                </c:pt>
                <c:pt idx="1">
                  <c:v>c100</c:v>
                </c:pt>
                <c:pt idx="2">
                  <c:v>c1000</c:v>
                </c:pt>
                <c:pt idx="3">
                  <c:v>c10000</c:v>
                </c:pt>
              </c:strCache>
            </c:strRef>
          </c:cat>
          <c:val>
            <c:numRef>
              <c:f>Sheet8!$D$4:$G$4</c:f>
              <c:numCache>
                <c:formatCode>General</c:formatCode>
                <c:ptCount val="4"/>
                <c:pt idx="0">
                  <c:v>1126</c:v>
                </c:pt>
                <c:pt idx="1">
                  <c:v>1121</c:v>
                </c:pt>
                <c:pt idx="2">
                  <c:v>12137</c:v>
                </c:pt>
                <c:pt idx="3">
                  <c:v>22047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Sheet8!$C$5</c:f>
              <c:strCache>
                <c:ptCount val="1"/>
                <c:pt idx="0">
                  <c:v>PITT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strRef>
              <c:f>Sheet8!$D$2:$G$2</c:f>
              <c:strCache>
                <c:ptCount val="4"/>
                <c:pt idx="0">
                  <c:v>c10</c:v>
                </c:pt>
                <c:pt idx="1">
                  <c:v>c100</c:v>
                </c:pt>
                <c:pt idx="2">
                  <c:v>c1000</c:v>
                </c:pt>
                <c:pt idx="3">
                  <c:v>c10000</c:v>
                </c:pt>
              </c:strCache>
            </c:strRef>
          </c:cat>
          <c:val>
            <c:numRef>
              <c:f>Sheet8!$D$5:$G$5</c:f>
              <c:numCache>
                <c:formatCode>General</c:formatCode>
                <c:ptCount val="4"/>
                <c:pt idx="0">
                  <c:v>1158</c:v>
                </c:pt>
                <c:pt idx="1">
                  <c:v>1157</c:v>
                </c:pt>
                <c:pt idx="2">
                  <c:v>11241</c:v>
                </c:pt>
                <c:pt idx="3">
                  <c:v>21802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784120"/>
        <c:axId val="105785688"/>
      </c:lineChart>
      <c:catAx>
        <c:axId val="105784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5785688"/>
        <c:crosses val="autoZero"/>
        <c:auto val="1"/>
        <c:lblAlgn val="ctr"/>
        <c:lblOffset val="100"/>
        <c:noMultiLvlLbl val="0"/>
      </c:catAx>
      <c:valAx>
        <c:axId val="10578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5784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797444532980363"/>
          <c:y val="0.95333440844113204"/>
          <c:w val="0.60239428010078733"/>
          <c:h val="4.6665591558867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평균 </a:t>
            </a:r>
            <a:r>
              <a:rPr lang="ko-KR" altLang="en-US" baseline="0" dirty="0" smtClean="0"/>
              <a:t>응답 시간</a:t>
            </a:r>
            <a:r>
              <a:rPr lang="en-US" altLang="ko-KR" baseline="0" dirty="0"/>
              <a:t>(</a:t>
            </a:r>
            <a:r>
              <a:rPr lang="en-US" altLang="ko-KR" baseline="0" dirty="0" err="1"/>
              <a:t>ms</a:t>
            </a:r>
            <a:r>
              <a:rPr lang="en-US" altLang="ko-KR" baseline="0" dirty="0"/>
              <a:t>)-jpg file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Sheet8!$H$3</c:f>
              <c:strCache>
                <c:ptCount val="1"/>
                <c:pt idx="0">
                  <c:v>apache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Sheet8!$I$2:$J$2</c:f>
              <c:strCache>
                <c:ptCount val="2"/>
                <c:pt idx="0">
                  <c:v>c10_jpg</c:v>
                </c:pt>
                <c:pt idx="1">
                  <c:v>c100_jpg</c:v>
                </c:pt>
              </c:strCache>
            </c:strRef>
          </c:cat>
          <c:val>
            <c:numRef>
              <c:f>Sheet8!$I$3:$J$3</c:f>
              <c:numCache>
                <c:formatCode>General</c:formatCode>
                <c:ptCount val="2"/>
                <c:pt idx="0">
                  <c:v>17808</c:v>
                </c:pt>
                <c:pt idx="1">
                  <c:v>23256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Sheet8!$H$4</c:f>
              <c:strCache>
                <c:ptCount val="1"/>
                <c:pt idx="0">
                  <c:v>node.js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strRef>
              <c:f>Sheet8!$I$2:$J$2</c:f>
              <c:strCache>
                <c:ptCount val="2"/>
                <c:pt idx="0">
                  <c:v>c10_jpg</c:v>
                </c:pt>
                <c:pt idx="1">
                  <c:v>c100_jpg</c:v>
                </c:pt>
              </c:strCache>
            </c:strRef>
          </c:cat>
          <c:val>
            <c:numRef>
              <c:f>Sheet8!$I$4:$J$4</c:f>
              <c:numCache>
                <c:formatCode>General</c:formatCode>
                <c:ptCount val="2"/>
                <c:pt idx="0">
                  <c:v>13898</c:v>
                </c:pt>
                <c:pt idx="1">
                  <c:v>21462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Sheet8!$H$5</c:f>
              <c:strCache>
                <c:ptCount val="1"/>
                <c:pt idx="0">
                  <c:v>PITT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strRef>
              <c:f>Sheet8!$I$2:$J$2</c:f>
              <c:strCache>
                <c:ptCount val="2"/>
                <c:pt idx="0">
                  <c:v>c10_jpg</c:v>
                </c:pt>
                <c:pt idx="1">
                  <c:v>c100_jpg</c:v>
                </c:pt>
              </c:strCache>
            </c:strRef>
          </c:cat>
          <c:val>
            <c:numRef>
              <c:f>Sheet8!$I$5:$J$5</c:f>
              <c:numCache>
                <c:formatCode>General</c:formatCode>
                <c:ptCount val="2"/>
                <c:pt idx="0">
                  <c:v>16720</c:v>
                </c:pt>
                <c:pt idx="1">
                  <c:v>16496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787256"/>
        <c:axId val="105789608"/>
      </c:lineChart>
      <c:catAx>
        <c:axId val="105787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5789608"/>
        <c:crosses val="autoZero"/>
        <c:auto val="1"/>
        <c:lblAlgn val="ctr"/>
        <c:lblOffset val="100"/>
        <c:noMultiLvlLbl val="0"/>
      </c:catAx>
      <c:valAx>
        <c:axId val="105789608"/>
        <c:scaling>
          <c:orientation val="minMax"/>
          <c:min val="1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5787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node.js</a:t>
            </a:r>
            <a:r>
              <a:rPr lang="ko-KR" altLang="en-US" dirty="0"/>
              <a:t>대비 </a:t>
            </a:r>
            <a:r>
              <a:rPr lang="ko-KR" altLang="en-US" dirty="0" smtClean="0"/>
              <a:t>응답 시간 </a:t>
            </a:r>
            <a:r>
              <a:rPr lang="ko-KR" altLang="en-US" dirty="0"/>
              <a:t>비율</a:t>
            </a:r>
            <a:r>
              <a:rPr lang="en-US" altLang="ko-KR" dirty="0"/>
              <a:t>-jpg</a:t>
            </a:r>
            <a:r>
              <a:rPr lang="en-US" altLang="ko-KR" baseline="0" dirty="0"/>
              <a:t> file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Sheet8!$H$9</c:f>
              <c:strCache>
                <c:ptCount val="1"/>
                <c:pt idx="0">
                  <c:v>apache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Sheet8!$I$8:$J$8</c:f>
              <c:strCache>
                <c:ptCount val="2"/>
                <c:pt idx="0">
                  <c:v>c10_jpg</c:v>
                </c:pt>
                <c:pt idx="1">
                  <c:v>c100_jpg</c:v>
                </c:pt>
              </c:strCache>
            </c:strRef>
          </c:cat>
          <c:val>
            <c:numRef>
              <c:f>Sheet8!$I$9:$J$9</c:f>
              <c:numCache>
                <c:formatCode>General</c:formatCode>
                <c:ptCount val="2"/>
                <c:pt idx="0">
                  <c:v>1.2813354439487696</c:v>
                </c:pt>
                <c:pt idx="1">
                  <c:v>1.0835896002236511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Sheet8!$H$10</c:f>
              <c:strCache>
                <c:ptCount val="1"/>
                <c:pt idx="0">
                  <c:v>node.js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strRef>
              <c:f>Sheet8!$I$8:$J$8</c:f>
              <c:strCache>
                <c:ptCount val="2"/>
                <c:pt idx="0">
                  <c:v>c10_jpg</c:v>
                </c:pt>
                <c:pt idx="1">
                  <c:v>c100_jpg</c:v>
                </c:pt>
              </c:strCache>
            </c:strRef>
          </c:cat>
          <c:val>
            <c:numRef>
              <c:f>Sheet8!$I$10:$J$10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Sheet8!$H$11</c:f>
              <c:strCache>
                <c:ptCount val="1"/>
                <c:pt idx="0">
                  <c:v>PITT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strRef>
              <c:f>Sheet8!$I$8:$J$8</c:f>
              <c:strCache>
                <c:ptCount val="2"/>
                <c:pt idx="0">
                  <c:v>c10_jpg</c:v>
                </c:pt>
                <c:pt idx="1">
                  <c:v>c100_jpg</c:v>
                </c:pt>
              </c:strCache>
            </c:strRef>
          </c:cat>
          <c:val>
            <c:numRef>
              <c:f>Sheet8!$I$11:$J$11</c:f>
              <c:numCache>
                <c:formatCode>General</c:formatCode>
                <c:ptCount val="2"/>
                <c:pt idx="0">
                  <c:v>1.2030507986760686</c:v>
                </c:pt>
                <c:pt idx="1">
                  <c:v>0.76861429503308176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790000"/>
        <c:axId val="105791568"/>
      </c:lineChart>
      <c:catAx>
        <c:axId val="10579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5791568"/>
        <c:crosses val="autoZero"/>
        <c:auto val="1"/>
        <c:lblAlgn val="ctr"/>
        <c:lblOffset val="100"/>
        <c:noMultiLvlLbl val="0"/>
      </c:catAx>
      <c:valAx>
        <c:axId val="105791568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5790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1046" y="5655982"/>
            <a:ext cx="19278521" cy="12031956"/>
          </a:xfrm>
          <a:prstGeom prst="rect">
            <a:avLst/>
          </a:prstGeom>
        </p:spPr>
        <p:txBody>
          <a:bodyPr anchor="b"/>
          <a:lstStyle>
            <a:lvl1pPr algn="ctr">
              <a:defRPr sz="1488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5077" y="18151937"/>
            <a:ext cx="17010460" cy="83439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953"/>
            </a:lvl1pPr>
            <a:lvl2pPr marL="1134039" indent="0" algn="ctr">
              <a:buNone/>
              <a:defRPr sz="4961"/>
            </a:lvl2pPr>
            <a:lvl3pPr marL="2268078" indent="0" algn="ctr">
              <a:buNone/>
              <a:defRPr sz="4465"/>
            </a:lvl3pPr>
            <a:lvl4pPr marL="3402117" indent="0" algn="ctr">
              <a:buNone/>
              <a:defRPr sz="3969"/>
            </a:lvl4pPr>
            <a:lvl5pPr marL="4536156" indent="0" algn="ctr">
              <a:buNone/>
              <a:defRPr sz="3969"/>
            </a:lvl5pPr>
            <a:lvl6pPr marL="5670194" indent="0" algn="ctr">
              <a:buNone/>
              <a:defRPr sz="3969"/>
            </a:lvl6pPr>
            <a:lvl7pPr marL="6804233" indent="0" algn="ctr">
              <a:buNone/>
              <a:defRPr sz="3969"/>
            </a:lvl7pPr>
            <a:lvl8pPr marL="7938272" indent="0" algn="ctr">
              <a:buNone/>
              <a:defRPr sz="3969"/>
            </a:lvl8pPr>
            <a:lvl9pPr marL="9072311" indent="0" algn="ctr">
              <a:buNone/>
              <a:defRPr sz="396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59292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2EBDC6A9-6440-492F-B3BA-5FFA0D4D0E6A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12953" y="32031892"/>
            <a:ext cx="7654707" cy="183999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018183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CC245AB3-F204-4CD8-A27F-EC38F4C37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4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246" y="2303992"/>
            <a:ext cx="7315088" cy="8063971"/>
          </a:xfrm>
          <a:prstGeom prst="rect">
            <a:avLst/>
          </a:prstGeom>
        </p:spPr>
        <p:txBody>
          <a:bodyPr anchor="b"/>
          <a:lstStyle>
            <a:lvl1pPr>
              <a:defRPr sz="793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42215" y="4975990"/>
            <a:ext cx="11482060" cy="2455991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7937"/>
            </a:lvl1pPr>
            <a:lvl2pPr marL="1134039" indent="0">
              <a:buNone/>
              <a:defRPr sz="6945"/>
            </a:lvl2pPr>
            <a:lvl3pPr marL="2268078" indent="0">
              <a:buNone/>
              <a:defRPr sz="5953"/>
            </a:lvl3pPr>
            <a:lvl4pPr marL="3402117" indent="0">
              <a:buNone/>
              <a:defRPr sz="4961"/>
            </a:lvl4pPr>
            <a:lvl5pPr marL="4536156" indent="0">
              <a:buNone/>
              <a:defRPr sz="4961"/>
            </a:lvl5pPr>
            <a:lvl6pPr marL="5670194" indent="0">
              <a:buNone/>
              <a:defRPr sz="4961"/>
            </a:lvl6pPr>
            <a:lvl7pPr marL="6804233" indent="0">
              <a:buNone/>
              <a:defRPr sz="4961"/>
            </a:lvl7pPr>
            <a:lvl8pPr marL="7938272" indent="0">
              <a:buNone/>
              <a:defRPr sz="4961"/>
            </a:lvl8pPr>
            <a:lvl9pPr marL="9072311" indent="0">
              <a:buNone/>
              <a:defRPr sz="496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246" y="10367963"/>
            <a:ext cx="7315088" cy="192079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69"/>
            </a:lvl1pPr>
            <a:lvl2pPr marL="1134039" indent="0">
              <a:buNone/>
              <a:defRPr sz="3473"/>
            </a:lvl2pPr>
            <a:lvl3pPr marL="2268078" indent="0">
              <a:buNone/>
              <a:defRPr sz="2976"/>
            </a:lvl3pPr>
            <a:lvl4pPr marL="3402117" indent="0">
              <a:buNone/>
              <a:defRPr sz="2480"/>
            </a:lvl4pPr>
            <a:lvl5pPr marL="4536156" indent="0">
              <a:buNone/>
              <a:defRPr sz="2480"/>
            </a:lvl5pPr>
            <a:lvl6pPr marL="5670194" indent="0">
              <a:buNone/>
              <a:defRPr sz="2480"/>
            </a:lvl6pPr>
            <a:lvl7pPr marL="6804233" indent="0">
              <a:buNone/>
              <a:defRPr sz="2480"/>
            </a:lvl7pPr>
            <a:lvl8pPr marL="7938272" indent="0">
              <a:buNone/>
              <a:defRPr sz="2480"/>
            </a:lvl8pPr>
            <a:lvl9pPr marL="9072311" indent="0">
              <a:buNone/>
              <a:defRPr sz="248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59292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2EBDC6A9-6440-492F-B3BA-5FFA0D4D0E6A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12953" y="32031892"/>
            <a:ext cx="7654707" cy="183999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018183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CC245AB3-F204-4CD8-A27F-EC38F4C37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48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292" y="1840001"/>
            <a:ext cx="19562029" cy="667997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9292" y="9199967"/>
            <a:ext cx="19562029" cy="21927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59292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2EBDC6A9-6440-492F-B3BA-5FFA0D4D0E6A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12953" y="32031892"/>
            <a:ext cx="7654707" cy="183999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018183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CC245AB3-F204-4CD8-A27F-EC38F4C37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874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230815" y="1839993"/>
            <a:ext cx="4890507" cy="29287897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9293" y="1839993"/>
            <a:ext cx="14388014" cy="2928789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59292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2EBDC6A9-6440-492F-B3BA-5FFA0D4D0E6A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12953" y="32031892"/>
            <a:ext cx="7654707" cy="183999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018183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CC245AB3-F204-4CD8-A27F-EC38F4C37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8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58925" y="1839913"/>
            <a:ext cx="19562763" cy="6680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4236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292" y="1840001"/>
            <a:ext cx="19562029" cy="667997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292" y="9199967"/>
            <a:ext cx="19562029" cy="219279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59292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2EBDC6A9-6440-492F-B3BA-5FFA0D4D0E6A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12953" y="32031892"/>
            <a:ext cx="7654707" cy="183999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018183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CC245AB3-F204-4CD8-A27F-EC38F4C37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72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480" y="8615979"/>
            <a:ext cx="19562029" cy="14375945"/>
          </a:xfrm>
          <a:prstGeom prst="rect">
            <a:avLst/>
          </a:prstGeom>
        </p:spPr>
        <p:txBody>
          <a:bodyPr anchor="b"/>
          <a:lstStyle>
            <a:lvl1pPr>
              <a:defRPr sz="1488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7480" y="23127926"/>
            <a:ext cx="19562029" cy="75599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953">
                <a:solidFill>
                  <a:schemeClr val="tx1"/>
                </a:solidFill>
              </a:defRPr>
            </a:lvl1pPr>
            <a:lvl2pPr marL="1134039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2pPr>
            <a:lvl3pPr marL="2268078" indent="0">
              <a:buNone/>
              <a:defRPr sz="4465">
                <a:solidFill>
                  <a:schemeClr val="tx1">
                    <a:tint val="75000"/>
                  </a:schemeClr>
                </a:solidFill>
              </a:defRPr>
            </a:lvl3pPr>
            <a:lvl4pPr marL="3402117" indent="0">
              <a:buNone/>
              <a:defRPr sz="3969">
                <a:solidFill>
                  <a:schemeClr val="tx1">
                    <a:tint val="75000"/>
                  </a:schemeClr>
                </a:solidFill>
              </a:defRPr>
            </a:lvl4pPr>
            <a:lvl5pPr marL="4536156" indent="0">
              <a:buNone/>
              <a:defRPr sz="3969">
                <a:solidFill>
                  <a:schemeClr val="tx1">
                    <a:tint val="75000"/>
                  </a:schemeClr>
                </a:solidFill>
              </a:defRPr>
            </a:lvl5pPr>
            <a:lvl6pPr marL="5670194" indent="0">
              <a:buNone/>
              <a:defRPr sz="3969">
                <a:solidFill>
                  <a:schemeClr val="tx1">
                    <a:tint val="75000"/>
                  </a:schemeClr>
                </a:solidFill>
              </a:defRPr>
            </a:lvl6pPr>
            <a:lvl7pPr marL="6804233" indent="0">
              <a:buNone/>
              <a:defRPr sz="3969">
                <a:solidFill>
                  <a:schemeClr val="tx1">
                    <a:tint val="75000"/>
                  </a:schemeClr>
                </a:solidFill>
              </a:defRPr>
            </a:lvl7pPr>
            <a:lvl8pPr marL="7938272" indent="0">
              <a:buNone/>
              <a:defRPr sz="3969">
                <a:solidFill>
                  <a:schemeClr val="tx1">
                    <a:tint val="75000"/>
                  </a:schemeClr>
                </a:solidFill>
              </a:defRPr>
            </a:lvl8pPr>
            <a:lvl9pPr marL="9072311" indent="0">
              <a:buNone/>
              <a:defRPr sz="39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59292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2EBDC6A9-6440-492F-B3BA-5FFA0D4D0E6A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12953" y="32031892"/>
            <a:ext cx="7654707" cy="183999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018183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CC245AB3-F204-4CD8-A27F-EC38F4C37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6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292" y="1840001"/>
            <a:ext cx="19562029" cy="667997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9292" y="9199967"/>
            <a:ext cx="9639261" cy="219279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82060" y="9199967"/>
            <a:ext cx="9639261" cy="219279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59292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2EBDC6A9-6440-492F-B3BA-5FFA0D4D0E6A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12953" y="32031892"/>
            <a:ext cx="7654707" cy="183999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018183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CC245AB3-F204-4CD8-A27F-EC38F4C37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42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246" y="1840001"/>
            <a:ext cx="19562029" cy="667997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249" y="8471972"/>
            <a:ext cx="9594961" cy="41519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953" b="1"/>
            </a:lvl1pPr>
            <a:lvl2pPr marL="1134039" indent="0">
              <a:buNone/>
              <a:defRPr sz="4961" b="1"/>
            </a:lvl2pPr>
            <a:lvl3pPr marL="2268078" indent="0">
              <a:buNone/>
              <a:defRPr sz="4465" b="1"/>
            </a:lvl3pPr>
            <a:lvl4pPr marL="3402117" indent="0">
              <a:buNone/>
              <a:defRPr sz="3969" b="1"/>
            </a:lvl4pPr>
            <a:lvl5pPr marL="4536156" indent="0">
              <a:buNone/>
              <a:defRPr sz="3969" b="1"/>
            </a:lvl5pPr>
            <a:lvl6pPr marL="5670194" indent="0">
              <a:buNone/>
              <a:defRPr sz="3969" b="1"/>
            </a:lvl6pPr>
            <a:lvl7pPr marL="6804233" indent="0">
              <a:buNone/>
              <a:defRPr sz="3969" b="1"/>
            </a:lvl7pPr>
            <a:lvl8pPr marL="7938272" indent="0">
              <a:buNone/>
              <a:defRPr sz="3969" b="1"/>
            </a:lvl8pPr>
            <a:lvl9pPr marL="9072311" indent="0">
              <a:buNone/>
              <a:defRPr sz="396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249" y="12623955"/>
            <a:ext cx="9594961" cy="185679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482061" y="8471972"/>
            <a:ext cx="9642215" cy="41519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953" b="1"/>
            </a:lvl1pPr>
            <a:lvl2pPr marL="1134039" indent="0">
              <a:buNone/>
              <a:defRPr sz="4961" b="1"/>
            </a:lvl2pPr>
            <a:lvl3pPr marL="2268078" indent="0">
              <a:buNone/>
              <a:defRPr sz="4465" b="1"/>
            </a:lvl3pPr>
            <a:lvl4pPr marL="3402117" indent="0">
              <a:buNone/>
              <a:defRPr sz="3969" b="1"/>
            </a:lvl4pPr>
            <a:lvl5pPr marL="4536156" indent="0">
              <a:buNone/>
              <a:defRPr sz="3969" b="1"/>
            </a:lvl5pPr>
            <a:lvl6pPr marL="5670194" indent="0">
              <a:buNone/>
              <a:defRPr sz="3969" b="1"/>
            </a:lvl6pPr>
            <a:lvl7pPr marL="6804233" indent="0">
              <a:buNone/>
              <a:defRPr sz="3969" b="1"/>
            </a:lvl7pPr>
            <a:lvl8pPr marL="7938272" indent="0">
              <a:buNone/>
              <a:defRPr sz="3969" b="1"/>
            </a:lvl8pPr>
            <a:lvl9pPr marL="9072311" indent="0">
              <a:buNone/>
              <a:defRPr sz="396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482061" y="12623955"/>
            <a:ext cx="9642215" cy="185679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59292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2EBDC6A9-6440-492F-B3BA-5FFA0D4D0E6A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512953" y="32031892"/>
            <a:ext cx="7654707" cy="183999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6018183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CC245AB3-F204-4CD8-A27F-EC38F4C37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46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292" y="1840001"/>
            <a:ext cx="19562029" cy="667997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59292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2EBDC6A9-6440-492F-B3BA-5FFA0D4D0E6A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512953" y="32031892"/>
            <a:ext cx="7654707" cy="183999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6018183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CC245AB3-F204-4CD8-A27F-EC38F4C37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66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59292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2EBDC6A9-6440-492F-B3BA-5FFA0D4D0E6A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12953" y="32031892"/>
            <a:ext cx="7654707" cy="183999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6018183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CC245AB3-F204-4CD8-A27F-EC38F4C37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1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246" y="2303992"/>
            <a:ext cx="7315088" cy="8063971"/>
          </a:xfrm>
          <a:prstGeom prst="rect">
            <a:avLst/>
          </a:prstGeom>
        </p:spPr>
        <p:txBody>
          <a:bodyPr anchor="b"/>
          <a:lstStyle>
            <a:lvl1pPr>
              <a:defRPr sz="793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2215" y="4975990"/>
            <a:ext cx="11482060" cy="24559911"/>
          </a:xfrm>
          <a:prstGeom prst="rect">
            <a:avLst/>
          </a:prstGeom>
        </p:spPr>
        <p:txBody>
          <a:bodyPr/>
          <a:lstStyle>
            <a:lvl1pPr>
              <a:defRPr sz="7937"/>
            </a:lvl1pPr>
            <a:lvl2pPr>
              <a:defRPr sz="6945"/>
            </a:lvl2pPr>
            <a:lvl3pPr>
              <a:defRPr sz="5953"/>
            </a:lvl3pPr>
            <a:lvl4pPr>
              <a:defRPr sz="4961"/>
            </a:lvl4pPr>
            <a:lvl5pPr>
              <a:defRPr sz="4961"/>
            </a:lvl5pPr>
            <a:lvl6pPr>
              <a:defRPr sz="4961"/>
            </a:lvl6pPr>
            <a:lvl7pPr>
              <a:defRPr sz="4961"/>
            </a:lvl7pPr>
            <a:lvl8pPr>
              <a:defRPr sz="4961"/>
            </a:lvl8pPr>
            <a:lvl9pPr>
              <a:defRPr sz="4961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246" y="10367963"/>
            <a:ext cx="7315088" cy="192079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69"/>
            </a:lvl1pPr>
            <a:lvl2pPr marL="1134039" indent="0">
              <a:buNone/>
              <a:defRPr sz="3473"/>
            </a:lvl2pPr>
            <a:lvl3pPr marL="2268078" indent="0">
              <a:buNone/>
              <a:defRPr sz="2976"/>
            </a:lvl3pPr>
            <a:lvl4pPr marL="3402117" indent="0">
              <a:buNone/>
              <a:defRPr sz="2480"/>
            </a:lvl4pPr>
            <a:lvl5pPr marL="4536156" indent="0">
              <a:buNone/>
              <a:defRPr sz="2480"/>
            </a:lvl5pPr>
            <a:lvl6pPr marL="5670194" indent="0">
              <a:buNone/>
              <a:defRPr sz="2480"/>
            </a:lvl6pPr>
            <a:lvl7pPr marL="6804233" indent="0">
              <a:buNone/>
              <a:defRPr sz="2480"/>
            </a:lvl7pPr>
            <a:lvl8pPr marL="7938272" indent="0">
              <a:buNone/>
              <a:defRPr sz="2480"/>
            </a:lvl8pPr>
            <a:lvl9pPr marL="9072311" indent="0">
              <a:buNone/>
              <a:defRPr sz="248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59292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2EBDC6A9-6440-492F-B3BA-5FFA0D4D0E6A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12953" y="32031892"/>
            <a:ext cx="7654707" cy="183999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018183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CC245AB3-F204-4CD8-A27F-EC38F4C37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0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61838" y="357993"/>
            <a:ext cx="21960000" cy="3600000"/>
          </a:xfrm>
          <a:prstGeom prst="rect">
            <a:avLst/>
          </a:prstGeom>
          <a:solidFill>
            <a:srgbClr val="0E347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http://image.orbi.kr/data/cheditor4/1701/26YEf2z8uQySW9.png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63" t="34541" r="26437" b="35751"/>
          <a:stretch/>
        </p:blipFill>
        <p:spPr bwMode="auto">
          <a:xfrm>
            <a:off x="941517" y="774963"/>
            <a:ext cx="2440642" cy="276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39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2268078" rtl="0" eaLnBrk="1" latinLnBrk="1" hangingPunct="1">
        <a:lnSpc>
          <a:spcPct val="90000"/>
        </a:lnSpc>
        <a:spcBef>
          <a:spcPct val="0"/>
        </a:spcBef>
        <a:buNone/>
        <a:defRPr sz="109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019" indent="-567019" algn="l" defTabSz="2268078" rtl="0" eaLnBrk="1" latinLnBrk="1" hangingPunct="1">
        <a:lnSpc>
          <a:spcPct val="90000"/>
        </a:lnSpc>
        <a:spcBef>
          <a:spcPts val="2480"/>
        </a:spcBef>
        <a:buFont typeface="Arial" panose="020B0604020202020204" pitchFamily="34" charset="0"/>
        <a:buChar char="•"/>
        <a:defRPr sz="6945" kern="1200">
          <a:solidFill>
            <a:schemeClr val="tx1"/>
          </a:solidFill>
          <a:latin typeface="+mn-lt"/>
          <a:ea typeface="+mn-ea"/>
          <a:cs typeface="+mn-cs"/>
        </a:defRPr>
      </a:lvl1pPr>
      <a:lvl2pPr marL="1701058" indent="-567019" algn="l" defTabSz="2268078" rtl="0" eaLnBrk="1" latinLnBrk="1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2835097" indent="-567019" algn="l" defTabSz="2268078" rtl="0" eaLnBrk="1" latinLnBrk="1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969136" indent="-567019" algn="l" defTabSz="2268078" rtl="0" eaLnBrk="1" latinLnBrk="1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4pPr>
      <a:lvl5pPr marL="5103175" indent="-567019" algn="l" defTabSz="2268078" rtl="0" eaLnBrk="1" latinLnBrk="1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5pPr>
      <a:lvl6pPr marL="6237214" indent="-567019" algn="l" defTabSz="2268078" rtl="0" eaLnBrk="1" latinLnBrk="1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6pPr>
      <a:lvl7pPr marL="7371253" indent="-567019" algn="l" defTabSz="2268078" rtl="0" eaLnBrk="1" latinLnBrk="1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7pPr>
      <a:lvl8pPr marL="8505292" indent="-567019" algn="l" defTabSz="2268078" rtl="0" eaLnBrk="1" latinLnBrk="1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8pPr>
      <a:lvl9pPr marL="9639330" indent="-567019" algn="l" defTabSz="2268078" rtl="0" eaLnBrk="1" latinLnBrk="1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68078" rtl="0" eaLnBrk="1" latinLnBrk="1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1pPr>
      <a:lvl2pPr marL="1134039" algn="l" defTabSz="2268078" rtl="0" eaLnBrk="1" latinLnBrk="1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2pPr>
      <a:lvl3pPr marL="2268078" algn="l" defTabSz="2268078" rtl="0" eaLnBrk="1" latinLnBrk="1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3pPr>
      <a:lvl4pPr marL="3402117" algn="l" defTabSz="2268078" rtl="0" eaLnBrk="1" latinLnBrk="1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4pPr>
      <a:lvl5pPr marL="4536156" algn="l" defTabSz="2268078" rtl="0" eaLnBrk="1" latinLnBrk="1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5pPr>
      <a:lvl6pPr marL="5670194" algn="l" defTabSz="2268078" rtl="0" eaLnBrk="1" latinLnBrk="1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6pPr>
      <a:lvl7pPr marL="6804233" algn="l" defTabSz="2268078" rtl="0" eaLnBrk="1" latinLnBrk="1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7pPr>
      <a:lvl8pPr marL="7938272" algn="l" defTabSz="2268078" rtl="0" eaLnBrk="1" latinLnBrk="1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8pPr>
      <a:lvl9pPr marL="9072311" algn="l" defTabSz="2268078" rtl="0" eaLnBrk="1" latinLnBrk="1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885">
          <p15:clr>
            <a:srgbClr val="F26B43"/>
          </p15:clr>
        </p15:guide>
        <p15:guide id="2" pos="7143">
          <p15:clr>
            <a:srgbClr val="F26B43"/>
          </p15:clr>
        </p15:guide>
        <p15:guide id="4" pos="14061">
          <p15:clr>
            <a:srgbClr val="F26B43"/>
          </p15:clr>
        </p15:guide>
        <p15:guide id="5" orient="horz" pos="2494">
          <p15:clr>
            <a:srgbClr val="F26B43"/>
          </p15:clr>
        </p15:guide>
        <p15:guide id="6" pos="226">
          <p15:clr>
            <a:srgbClr val="F26B43"/>
          </p15:clr>
        </p15:guide>
        <p15:guide id="7" orient="horz" pos="226">
          <p15:clr>
            <a:srgbClr val="F26B43"/>
          </p15:clr>
        </p15:guide>
        <p15:guide id="8" orient="horz" pos="2720">
          <p15:clr>
            <a:srgbClr val="F26B43"/>
          </p15:clr>
        </p15:guide>
        <p15:guide id="9" orient="horz" pos="21544">
          <p15:clr>
            <a:srgbClr val="F26B43"/>
          </p15:clr>
        </p15:guide>
        <p15:guide id="10" pos="7030">
          <p15:clr>
            <a:srgbClr val="F26B43"/>
          </p15:clr>
        </p15:guide>
        <p15:guide id="11" pos="725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그룹 249"/>
          <p:cNvGrpSpPr/>
          <p:nvPr/>
        </p:nvGrpSpPr>
        <p:grpSpPr>
          <a:xfrm>
            <a:off x="348285" y="4058944"/>
            <a:ext cx="21960002" cy="1707683"/>
            <a:chOff x="323179" y="7377258"/>
            <a:chExt cx="21960002" cy="1707683"/>
          </a:xfrm>
        </p:grpSpPr>
        <p:sp>
          <p:nvSpPr>
            <p:cNvPr id="32" name="직사각형 31"/>
            <p:cNvSpPr/>
            <p:nvPr/>
          </p:nvSpPr>
          <p:spPr>
            <a:xfrm>
              <a:off x="323179" y="7377258"/>
              <a:ext cx="21960002" cy="72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32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Introduction</a:t>
              </a:r>
              <a:endParaRPr lang="ko-KR" altLang="en-US" sz="32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23181" y="8258187"/>
              <a:ext cx="21960000" cy="826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d</a:t>
              </a:r>
              <a:endPara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1161" y="8372300"/>
              <a:ext cx="21781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xmlns="" id="{40E0B3F1-8FE2-4437-90E8-3439D8190866}"/>
              </a:ext>
            </a:extLst>
          </p:cNvPr>
          <p:cNvSpPr txBox="1"/>
          <p:nvPr/>
        </p:nvSpPr>
        <p:spPr>
          <a:xfrm>
            <a:off x="4824919" y="1053759"/>
            <a:ext cx="16075099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4800" dirty="0">
                <a:solidFill>
                  <a:srgbClr val="FFFF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Event Loop</a:t>
            </a:r>
            <a:r>
              <a:rPr lang="ko-KR" altLang="en-US" sz="4800" dirty="0">
                <a:solidFill>
                  <a:srgbClr val="FFFF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를 이용한 웹 서버 </a:t>
            </a:r>
            <a:r>
              <a:rPr lang="ko-KR" altLang="en-US" sz="4800" dirty="0" smtClean="0">
                <a:solidFill>
                  <a:srgbClr val="FFFF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구현 </a:t>
            </a:r>
            <a:endParaRPr lang="en-US" altLang="ko-KR" sz="4800" dirty="0" smtClean="0">
              <a:solidFill>
                <a:srgbClr val="FFFF00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atinLnBrk="0"/>
            <a:r>
              <a:rPr lang="en-US" altLang="ko-KR" sz="4800" dirty="0" smtClean="0">
                <a:solidFill>
                  <a:srgbClr val="FFFF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AA</a:t>
            </a:r>
            <a:r>
              <a:rPr lang="ko-KR" altLang="en-US" sz="4800" dirty="0" smtClean="0">
                <a:solidFill>
                  <a:srgbClr val="FFFF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조                    </a:t>
            </a:r>
            <a:endParaRPr lang="en-US" altLang="ko-KR" sz="4800" dirty="0">
              <a:solidFill>
                <a:srgbClr val="FFFF00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atinLnBrk="0"/>
            <a:endParaRPr lang="en-US" altLang="ko-KR" sz="4800" dirty="0" smtClean="0">
              <a:solidFill>
                <a:srgbClr val="FFFF00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atinLnBrk="0"/>
            <a:endParaRPr lang="ko-KR" altLang="en-US" sz="4800" dirty="0">
              <a:solidFill>
                <a:srgbClr val="FFFF00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BB1A6E53-4194-43C5-805C-B886865CA51F}"/>
              </a:ext>
            </a:extLst>
          </p:cNvPr>
          <p:cNvSpPr txBox="1"/>
          <p:nvPr/>
        </p:nvSpPr>
        <p:spPr>
          <a:xfrm>
            <a:off x="18093447" y="2309618"/>
            <a:ext cx="3677055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latinLnBrk="0"/>
            <a:r>
              <a:rPr lang="ko-KR" altLang="en-US" sz="2800" dirty="0">
                <a:solidFill>
                  <a:srgbClr val="FFFF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자유전공학부 </a:t>
            </a:r>
            <a:r>
              <a:rPr lang="ko-KR" altLang="en-US" sz="2800" dirty="0" err="1">
                <a:solidFill>
                  <a:srgbClr val="FFFF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정성문</a:t>
            </a:r>
            <a:endParaRPr lang="en-US" altLang="ko-KR" sz="2800" dirty="0">
              <a:solidFill>
                <a:srgbClr val="FFFF00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r" latinLnBrk="0"/>
            <a:r>
              <a:rPr lang="ko-KR" altLang="en-US" sz="2800" dirty="0" err="1">
                <a:solidFill>
                  <a:srgbClr val="FFFF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나현수</a:t>
            </a:r>
            <a:endParaRPr lang="en-US" altLang="ko-KR" sz="2800" dirty="0">
              <a:solidFill>
                <a:srgbClr val="FFFF00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r" latinLnBrk="0"/>
            <a:r>
              <a:rPr lang="ko-KR" altLang="en-US" sz="2800" dirty="0">
                <a:solidFill>
                  <a:srgbClr val="FFFF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김연수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746A4EF-4AA2-2448-872C-24F6844F4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9" y="332853"/>
            <a:ext cx="2830874" cy="3646983"/>
          </a:xfrm>
          <a:prstGeom prst="rect">
            <a:avLst/>
          </a:prstGeom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4F710FDA-18C1-D94E-A857-C8B08C0FC047}"/>
              </a:ext>
            </a:extLst>
          </p:cNvPr>
          <p:cNvGrpSpPr/>
          <p:nvPr/>
        </p:nvGrpSpPr>
        <p:grpSpPr>
          <a:xfrm>
            <a:off x="10812987" y="22770485"/>
            <a:ext cx="11475511" cy="6472732"/>
            <a:chOff x="272508" y="9224207"/>
            <a:chExt cx="22010671" cy="248490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906E891E-1243-2848-BB62-D88C5F945DBE}"/>
                </a:ext>
              </a:extLst>
            </p:cNvPr>
            <p:cNvSpPr/>
            <p:nvPr/>
          </p:nvSpPr>
          <p:spPr>
            <a:xfrm>
              <a:off x="272508" y="9224207"/>
              <a:ext cx="21960002" cy="29944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32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Implementation </a:t>
              </a:r>
              <a:r>
                <a:rPr lang="en-US" altLang="ko-KR" sz="3200" dirty="0" smtClean="0">
                  <a:latin typeface="Nanum Gothic" panose="020D0604000000000000" pitchFamily="34" charset="-127"/>
                  <a:ea typeface="Nanum Gothic" panose="020D0604000000000000" pitchFamily="34" charset="-127"/>
                </a:rPr>
                <a:t>Schedule(Final)</a:t>
              </a:r>
              <a:endParaRPr lang="ko-KR" altLang="en-US" sz="32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16C10EC0-DA22-6944-99F0-FB5D5377D112}"/>
                </a:ext>
              </a:extLst>
            </p:cNvPr>
            <p:cNvSpPr/>
            <p:nvPr/>
          </p:nvSpPr>
          <p:spPr>
            <a:xfrm>
              <a:off x="323179" y="9547704"/>
              <a:ext cx="21960000" cy="21614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d</a:t>
              </a:r>
              <a:endPara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B4A19D37-86CD-434A-BCA9-5D5539DC7BB3}"/>
              </a:ext>
            </a:extLst>
          </p:cNvPr>
          <p:cNvGrpSpPr/>
          <p:nvPr/>
        </p:nvGrpSpPr>
        <p:grpSpPr>
          <a:xfrm>
            <a:off x="314245" y="22788369"/>
            <a:ext cx="21943295" cy="8758433"/>
            <a:chOff x="323179" y="7407384"/>
            <a:chExt cx="21909332" cy="3533249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xmlns="" id="{0B94FC21-3DE7-DF4B-9381-7086E8B6CA32}"/>
                </a:ext>
              </a:extLst>
            </p:cNvPr>
            <p:cNvSpPr/>
            <p:nvPr/>
          </p:nvSpPr>
          <p:spPr>
            <a:xfrm>
              <a:off x="323179" y="7407384"/>
              <a:ext cx="10402355" cy="26713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3200" dirty="0" smtClean="0">
                  <a:latin typeface="Nanum Gothic" panose="020D0604000000000000" pitchFamily="34" charset="-127"/>
                  <a:ea typeface="Nanum Gothic" panose="020D0604000000000000" pitchFamily="34" charset="-127"/>
                </a:rPr>
                <a:t>Benchmark result</a:t>
              </a:r>
              <a:endParaRPr lang="ko-KR" altLang="en-US" sz="32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xmlns="" id="{E2F8E677-2BDC-7045-8374-4A8FE030BB5E}"/>
                </a:ext>
              </a:extLst>
            </p:cNvPr>
            <p:cNvSpPr/>
            <p:nvPr/>
          </p:nvSpPr>
          <p:spPr>
            <a:xfrm>
              <a:off x="323179" y="7732254"/>
              <a:ext cx="10402355" cy="32083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4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1D16D471-2938-214E-BD0E-1B02C67AFC8A}"/>
                </a:ext>
              </a:extLst>
            </p:cNvPr>
            <p:cNvSpPr txBox="1"/>
            <p:nvPr/>
          </p:nvSpPr>
          <p:spPr>
            <a:xfrm>
              <a:off x="451160" y="8372300"/>
              <a:ext cx="21781351" cy="297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xmlns="" id="{A7505C50-9558-8746-863C-AF6F4969D651}"/>
              </a:ext>
            </a:extLst>
          </p:cNvPr>
          <p:cNvGrpSpPr/>
          <p:nvPr/>
        </p:nvGrpSpPr>
        <p:grpSpPr>
          <a:xfrm>
            <a:off x="348284" y="5868801"/>
            <a:ext cx="11686608" cy="7882876"/>
            <a:chOff x="323179" y="7407384"/>
            <a:chExt cx="21909332" cy="6455340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xmlns="" id="{5EFC49B8-5021-AD4D-BC25-D218EDC197A6}"/>
                </a:ext>
              </a:extLst>
            </p:cNvPr>
            <p:cNvSpPr/>
            <p:nvPr/>
          </p:nvSpPr>
          <p:spPr>
            <a:xfrm>
              <a:off x="323179" y="7407384"/>
              <a:ext cx="19468111" cy="46334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32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Implementation </a:t>
              </a:r>
              <a:r>
                <a:rPr lang="en-US" altLang="ko-KR" sz="3200" dirty="0" smtClean="0">
                  <a:latin typeface="Nanum Gothic" panose="020D0604000000000000" pitchFamily="34" charset="-127"/>
                  <a:ea typeface="Nanum Gothic" panose="020D0604000000000000" pitchFamily="34" charset="-127"/>
                </a:rPr>
                <a:t>Model(Modified)</a:t>
              </a:r>
              <a:endParaRPr lang="ko-KR" altLang="en-US" sz="32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C0DD6566-0B07-7C48-BBB7-DF67240F0F0E}"/>
                </a:ext>
              </a:extLst>
            </p:cNvPr>
            <p:cNvSpPr/>
            <p:nvPr/>
          </p:nvSpPr>
          <p:spPr>
            <a:xfrm>
              <a:off x="323181" y="7978360"/>
              <a:ext cx="19468111" cy="58843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d</a:t>
              </a:r>
              <a:endPara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E1EED385-976B-1042-8E73-751463F42D3C}"/>
                </a:ext>
              </a:extLst>
            </p:cNvPr>
            <p:cNvSpPr txBox="1"/>
            <p:nvPr/>
          </p:nvSpPr>
          <p:spPr>
            <a:xfrm>
              <a:off x="451160" y="8372300"/>
              <a:ext cx="21781351" cy="297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16D6F869-E2AF-5548-8675-895D14C76A86}"/>
              </a:ext>
            </a:extLst>
          </p:cNvPr>
          <p:cNvSpPr/>
          <p:nvPr/>
        </p:nvSpPr>
        <p:spPr>
          <a:xfrm>
            <a:off x="348284" y="4898191"/>
            <a:ext cx="217813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기존의 웹 서버에서의 통신은 선입선출 형태의 순차적 처리 시스템을 취하고 있었기 때문에 다중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Client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Server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접속에 한계가 있었다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이를 해결하기 위해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다중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Client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request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동시 처리 방식의 하나인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Event Loop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아키텍처 형태를 이용하여 초보적인 웹 서버를 구현해 보고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이 분야의 대표적인 예시인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Node.js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와 비교하여 구현의 수준을 자체 평가해 본다</a:t>
            </a:r>
            <a:r>
              <a:rPr lang="en-US" altLang="ko-KR" sz="1600" dirty="0" smtClean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endParaRPr lang="ko-KR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81D7F593-C4D0-8549-A68A-1F2CE24CF50F}"/>
              </a:ext>
            </a:extLst>
          </p:cNvPr>
          <p:cNvGrpSpPr/>
          <p:nvPr/>
        </p:nvGrpSpPr>
        <p:grpSpPr>
          <a:xfrm>
            <a:off x="10800992" y="5868801"/>
            <a:ext cx="11507295" cy="16749905"/>
            <a:chOff x="323179" y="7411309"/>
            <a:chExt cx="21960002" cy="747153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C9E39BB2-F740-7B45-ACA9-6FFA7858E286}"/>
                </a:ext>
              </a:extLst>
            </p:cNvPr>
            <p:cNvSpPr/>
            <p:nvPr/>
          </p:nvSpPr>
          <p:spPr>
            <a:xfrm>
              <a:off x="323179" y="7411309"/>
              <a:ext cx="21960002" cy="2511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3200" dirty="0" smtClean="0">
                  <a:latin typeface="Nanum Gothic" panose="020D0604000000000000" pitchFamily="34" charset="-127"/>
                  <a:ea typeface="Nanum Gothic" panose="020D0604000000000000" pitchFamily="34" charset="-127"/>
                </a:rPr>
                <a:t>Movement sequence explanation</a:t>
              </a:r>
              <a:endParaRPr lang="ko-KR" altLang="en-US" sz="32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595DE91E-5C1F-D646-84BF-447961A4A8BD}"/>
                </a:ext>
              </a:extLst>
            </p:cNvPr>
            <p:cNvSpPr/>
            <p:nvPr/>
          </p:nvSpPr>
          <p:spPr>
            <a:xfrm>
              <a:off x="323179" y="7726406"/>
              <a:ext cx="21960000" cy="7156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4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AA70C139-A1C3-B640-B14F-03E376E46509}"/>
                </a:ext>
              </a:extLst>
            </p:cNvPr>
            <p:cNvSpPr txBox="1"/>
            <p:nvPr/>
          </p:nvSpPr>
          <p:spPr>
            <a:xfrm>
              <a:off x="451160" y="8372300"/>
              <a:ext cx="21781351" cy="297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</p:grp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xmlns="" id="{8580D651-AE73-824F-AB5A-1DB63B033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727209"/>
              </p:ext>
            </p:extLst>
          </p:nvPr>
        </p:nvGraphicFramePr>
        <p:xfrm>
          <a:off x="10964208" y="23729517"/>
          <a:ext cx="11039443" cy="54330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72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5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63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63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63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163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1637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637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63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1637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1637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16378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616378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6102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616378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35459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Schedule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+mn-cs"/>
                        </a:rPr>
                        <a:t>September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b="0" i="0" dirty="0"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October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b="0" i="0" dirty="0"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+mn-cs"/>
                        </a:rPr>
                        <a:t>November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b="0" i="0" dirty="0"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December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b="0" i="0" dirty="0"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459">
                <a:tc vMerge="1">
                  <a:txBody>
                    <a:bodyPr/>
                    <a:lstStyle/>
                    <a:p>
                      <a:pPr algn="l"/>
                      <a:endParaRPr lang="en-US" sz="1200" b="0" i="0" dirty="0"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2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3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4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2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3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4</a:t>
                      </a:r>
                      <a:endParaRPr lang="en-US" altLang="ko-KR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2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3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4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2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9099"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Understanding of HTTP and Socket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9C31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9C31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909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Network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 Connection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및  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Server Client Model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구현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중</a:t>
                      </a:r>
                      <a:endParaRPr lang="en-US" altLang="ko-KR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9C31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9C31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3017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i="0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Noto Sans CJK KR Medium" charset="-127"/>
                        </a:rPr>
                        <a:t>HTTP Request Parser</a:t>
                      </a:r>
                      <a:r>
                        <a:rPr lang="en-US" altLang="ko-KR" sz="1200" b="1" i="0" baseline="0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Noto Sans CJK KR Medium" charset="-127"/>
                        </a:rPr>
                        <a:t> </a:t>
                      </a:r>
                      <a:r>
                        <a:rPr lang="ko-KR" altLang="en-US" sz="1200" b="1" i="0" baseline="0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Noto Sans CJK KR Medium" charset="-127"/>
                        </a:rPr>
                        <a:t>구현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간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9C31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1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종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9C31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90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+mn-cs"/>
                        </a:rPr>
                        <a:t>HTTP</a:t>
                      </a:r>
                      <a:r>
                        <a:rPr lang="en-US" altLang="ko-KR" sz="1200" b="1" i="0" baseline="0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+mn-cs"/>
                        </a:rPr>
                        <a:t> Responder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baseline="0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+mn-cs"/>
                        </a:rPr>
                        <a:t>(Interpreter)</a:t>
                      </a:r>
                      <a:r>
                        <a:rPr lang="ko-KR" altLang="en-US" sz="1200" b="1" i="0" baseline="0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+mn-cs"/>
                        </a:rPr>
                        <a:t>구현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발</a:t>
                      </a:r>
                      <a:endParaRPr lang="en-US" altLang="ko-KR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9C31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12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발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9C31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909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Noto Sans CJK KR Medium" charset="-127"/>
                        </a:rPr>
                        <a:t>Event</a:t>
                      </a: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Noto Sans CJK KR Medium" charset="-127"/>
                        </a:rPr>
                        <a:t>재정의 및</a:t>
                      </a:r>
                      <a:endParaRPr lang="en-US" altLang="ko-KR" sz="1200" b="1" i="0" dirty="0" smtClean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  <a:p>
                      <a:pPr algn="l"/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Noto Sans CJK KR Medium" charset="-127"/>
                        </a:rPr>
                        <a:t>Parser </a:t>
                      </a: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Noto Sans CJK KR Medium" charset="-127"/>
                        </a:rPr>
                        <a:t>수정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표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9C31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1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표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9C31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590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Noto Sans CJK KR Medium" charset="-127"/>
                        </a:rPr>
                        <a:t>Event Loop</a:t>
                      </a:r>
                      <a:r>
                        <a:rPr lang="en-US" altLang="ko-KR" sz="1200" b="1" i="0" baseline="0" dirty="0" smtClean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Noto Sans CJK KR Medium" charset="-127"/>
                        </a:rPr>
                        <a:t> </a:t>
                      </a:r>
                      <a:r>
                        <a:rPr lang="ko-KR" altLang="en-US" sz="1200" b="1" i="0" baseline="0" dirty="0" smtClean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Noto Sans CJK KR Medium" charset="-127"/>
                        </a:rPr>
                        <a:t>및 </a:t>
                      </a:r>
                      <a:r>
                        <a:rPr lang="en-US" altLang="ko-KR" sz="1200" b="1" i="0" baseline="0" dirty="0" smtClean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Noto Sans CJK KR Medium" charset="-127"/>
                        </a:rPr>
                        <a:t>Interpreter</a:t>
                      </a:r>
                      <a:r>
                        <a:rPr lang="ko-KR" altLang="en-US" sz="1200" b="1" i="0" baseline="0" dirty="0" smtClean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Noto Sans CJK KR Medium" charset="-127"/>
                        </a:rPr>
                        <a:t>구현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Noto Sans CJK KR Medium" charset="-127"/>
                        </a:rPr>
                        <a:t>일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9C31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Noto Sans CJK KR Medium" charset="-127"/>
                        </a:rPr>
                        <a:t>일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9C31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590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Noto Sans CJK KR Medium" charset="-127"/>
                        </a:rPr>
                        <a:t>Main</a:t>
                      </a:r>
                      <a:r>
                        <a:rPr lang="en-US" altLang="ko-KR" sz="1200" b="1" i="0" baseline="0" dirty="0" smtClean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Noto Sans CJK KR Medium" charset="-127"/>
                        </a:rPr>
                        <a:t> Server</a:t>
                      </a:r>
                      <a:r>
                        <a:rPr lang="ko-KR" altLang="en-US" sz="1200" b="1" i="0" baseline="0" dirty="0" smtClean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Noto Sans CJK KR Medium" charset="-127"/>
                        </a:rPr>
                        <a:t>구현 및</a:t>
                      </a:r>
                      <a:endParaRPr lang="en-US" altLang="ko-KR" sz="1200" b="1" i="0" baseline="0" dirty="0" smtClean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baseline="0" dirty="0" smtClean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Noto Sans CJK KR Medium" charset="-127"/>
                        </a:rPr>
                        <a:t>Debugging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9C31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9C31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54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Noto Sans CJK KR Medium" charset="-127"/>
                        </a:rPr>
                        <a:t>Cache</a:t>
                      </a: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Noto Sans CJK KR Medium" charset="-127"/>
                        </a:rPr>
                        <a:t>추가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9C31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9C3133"/>
                    </a:solidFill>
                  </a:tcPr>
                </a:tc>
              </a:tr>
              <a:tr h="5590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Noto Sans CJK KR Medium" charset="-127"/>
                        </a:rPr>
                        <a:t>Bench</a:t>
                      </a:r>
                      <a:r>
                        <a:rPr lang="en-US" altLang="ko-KR" sz="1200" b="1" i="0" baseline="0" dirty="0" smtClean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Noto Sans CJK KR Medium" charset="-127"/>
                        </a:rPr>
                        <a:t> mark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baseline="0" dirty="0" smtClean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Noto Sans CJK KR Medium" charset="-127"/>
                        </a:rPr>
                        <a:t>(Apache, Node.js)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9C31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9C3133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45" y="6575195"/>
            <a:ext cx="10384442" cy="7176939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81D7F593-C4D0-8549-A68A-1F2CE24CF50F}"/>
              </a:ext>
            </a:extLst>
          </p:cNvPr>
          <p:cNvGrpSpPr/>
          <p:nvPr/>
        </p:nvGrpSpPr>
        <p:grpSpPr>
          <a:xfrm>
            <a:off x="-845039" y="13848889"/>
            <a:ext cx="21781351" cy="8460831"/>
            <a:chOff x="451160" y="5209843"/>
            <a:chExt cx="21781351" cy="345955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C9E39BB2-F740-7B45-ACA9-6FFA7858E286}"/>
                </a:ext>
              </a:extLst>
            </p:cNvPr>
            <p:cNvSpPr/>
            <p:nvPr/>
          </p:nvSpPr>
          <p:spPr>
            <a:xfrm>
              <a:off x="1612658" y="5209843"/>
              <a:ext cx="10416267" cy="26713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3200" dirty="0" smtClean="0">
                  <a:latin typeface="Nanum Gothic" panose="020D0604000000000000" pitchFamily="34" charset="-127"/>
                  <a:ea typeface="Nanum Gothic" panose="020D0604000000000000" pitchFamily="34" charset="-127"/>
                </a:rPr>
                <a:t>Server spec &amp; Implementation</a:t>
              </a:r>
              <a:endParaRPr lang="ko-KR" altLang="en-US" sz="32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AA70C139-A1C3-B640-B14F-03E376E46509}"/>
                </a:ext>
              </a:extLst>
            </p:cNvPr>
            <p:cNvSpPr txBox="1"/>
            <p:nvPr/>
          </p:nvSpPr>
          <p:spPr>
            <a:xfrm>
              <a:off x="451160" y="8372300"/>
              <a:ext cx="21781351" cy="297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999555"/>
              </p:ext>
            </p:extLst>
          </p:nvPr>
        </p:nvGraphicFramePr>
        <p:xfrm>
          <a:off x="314244" y="14597686"/>
          <a:ext cx="10418482" cy="79708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7121"/>
                <a:gridCol w="3047058"/>
                <a:gridCol w="6174303"/>
              </a:tblGrid>
              <a:tr h="1577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평가항목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세부평가항목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평가기준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85151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event loop</a:t>
                      </a:r>
                      <a:r>
                        <a:rPr lang="ko-KR" altLang="en-US" sz="1300" u="none" strike="noStrike" dirty="0">
                          <a:effectLst/>
                        </a:rPr>
                        <a:t>의 </a:t>
                      </a:r>
                      <a:r>
                        <a:rPr lang="ko-KR" altLang="en-US" sz="1300" u="none" strike="noStrike" dirty="0" smtClean="0">
                          <a:effectLst/>
                        </a:rPr>
                        <a:t>구현</a:t>
                      </a:r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effectLst/>
                        </a:rPr>
                        <a:t>Remote client (Web Browser)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로 부터의 연결을 받아서 기본적인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Network Event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를 처리할 수 있는 </a:t>
                      </a:r>
                      <a:r>
                        <a:rPr lang="ko-KR" altLang="en-US" sz="1300" b="0" u="none" strike="noStrike" dirty="0" err="1">
                          <a:effectLst/>
                        </a:rPr>
                        <a:t>로직의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 구현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 smtClean="0">
                          <a:effectLst/>
                        </a:rPr>
                        <a:t>Remote client</a:t>
                      </a:r>
                      <a:r>
                        <a:rPr lang="ko-KR" altLang="en-US" sz="1300" b="0" u="none" strike="noStrike" dirty="0" smtClean="0">
                          <a:effectLst/>
                        </a:rPr>
                        <a:t>의 연결을 받아들이고 거기에 읽거나</a:t>
                      </a:r>
                      <a:endParaRPr lang="en-US" altLang="ko-KR" sz="1300" b="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300" b="0" u="none" strike="noStrike" dirty="0" smtClean="0">
                          <a:effectLst/>
                        </a:rPr>
                        <a:t> 쓰기 위한 기본적인 구현이 되어있다</a:t>
                      </a:r>
                      <a:r>
                        <a:rPr lang="en-US" altLang="ko-KR" sz="1300" b="0" u="none" strike="noStrike" dirty="0" smtClean="0">
                          <a:effectLst/>
                        </a:rPr>
                        <a:t>.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B4C7E7"/>
                    </a:solidFill>
                  </a:tcPr>
                </a:tc>
              </a:tr>
              <a:tr h="85151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u="none" strike="noStrike">
                          <a:effectLst/>
                        </a:rPr>
                        <a:t>다수의 </a:t>
                      </a:r>
                      <a:r>
                        <a:rPr lang="en-US" altLang="ko-KR" sz="1300" b="0" u="none" strike="noStrike">
                          <a:effectLst/>
                        </a:rPr>
                        <a:t>client</a:t>
                      </a:r>
                      <a:r>
                        <a:rPr lang="ko-KR" altLang="en-US" sz="1300" b="0" u="none" strike="noStrike">
                          <a:effectLst/>
                        </a:rPr>
                        <a:t>로부터의 연결을 동시에 처리하기 위해 필요한 </a:t>
                      </a:r>
                      <a:r>
                        <a:rPr lang="en-US" altLang="ko-KR" sz="1300" b="0" u="none" strike="noStrike">
                          <a:effectLst/>
                        </a:rPr>
                        <a:t>selector</a:t>
                      </a:r>
                      <a:r>
                        <a:rPr lang="ko-KR" altLang="en-US" sz="1300" b="0" u="none" strike="noStrike">
                          <a:effectLst/>
                        </a:rPr>
                        <a:t>와 </a:t>
                      </a:r>
                      <a:r>
                        <a:rPr lang="en-US" altLang="ko-KR" sz="1300" b="0" u="none" strike="noStrike">
                          <a:effectLst/>
                        </a:rPr>
                        <a:t>event loop</a:t>
                      </a:r>
                      <a:r>
                        <a:rPr lang="ko-KR" altLang="en-US" sz="1300" b="0" u="none" strike="noStrike">
                          <a:effectLst/>
                        </a:rPr>
                        <a:t>의 구조 이해 및 구현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effectLst/>
                        </a:rPr>
                        <a:t>selector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를 사용한 </a:t>
                      </a:r>
                      <a:r>
                        <a:rPr lang="en-US" sz="1300" b="0" u="none" strike="noStrike" dirty="0">
                          <a:effectLst/>
                        </a:rPr>
                        <a:t>multiplexing, non-blocking </a:t>
                      </a:r>
                      <a:r>
                        <a:rPr lang="en-US" sz="1300" b="0" u="none" strike="noStrike" dirty="0" err="1">
                          <a:effectLst/>
                        </a:rPr>
                        <a:t>i</a:t>
                      </a:r>
                      <a:r>
                        <a:rPr lang="en-US" sz="1300" b="0" u="none" strike="noStrike" dirty="0">
                          <a:effectLst/>
                        </a:rPr>
                        <a:t>/o, </a:t>
                      </a:r>
                      <a:endParaRPr lang="en-US" sz="1300" b="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sz="1300" b="0" u="none" strike="noStrike" dirty="0" smtClean="0">
                          <a:effectLst/>
                        </a:rPr>
                        <a:t>buffering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대해서 이해하고 이들이 모두 </a:t>
                      </a:r>
                      <a:r>
                        <a:rPr lang="en-US" sz="1300" b="0" u="none" strike="noStrike" dirty="0">
                          <a:effectLst/>
                        </a:rPr>
                        <a:t>event loop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에 구현되어있다</a:t>
                      </a:r>
                      <a:r>
                        <a:rPr lang="en-US" altLang="ko-KR" sz="1300" b="0" u="none" strike="noStrike" dirty="0" smtClean="0">
                          <a:effectLst/>
                        </a:rPr>
                        <a:t>.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B4C7E7"/>
                    </a:solidFill>
                  </a:tcPr>
                </a:tc>
              </a:tr>
              <a:tr h="8408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u="none" strike="noStrike" dirty="0">
                          <a:effectLst/>
                        </a:rPr>
                        <a:t>비정상적인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client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가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web-server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의 동작에 악영향을 미치지 않게 하기 위해 필요한 기법들에 대한 이해 및 구현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u="none" strike="noStrike" dirty="0">
                          <a:effectLst/>
                        </a:rPr>
                        <a:t>비정상적인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client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가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event loop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에 미치는 영향에 대해서 이해하고 </a:t>
                      </a:r>
                      <a:endParaRPr lang="en-US" altLang="ko-KR" sz="1300" b="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300" b="0" u="none" strike="noStrike" dirty="0" smtClean="0">
                          <a:effectLst/>
                        </a:rPr>
                        <a:t>이것으로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인해 전체의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performance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에 영향이 가지 않도록 하기 </a:t>
                      </a:r>
                      <a:r>
                        <a:rPr lang="ko-KR" altLang="en-US" sz="1300" b="0" u="none" strike="noStrike" dirty="0" smtClean="0">
                          <a:effectLst/>
                        </a:rPr>
                        <a:t>위한</a:t>
                      </a:r>
                      <a:endParaRPr lang="en-US" altLang="ko-KR" sz="1300" b="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300" b="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1300" b="0" u="none" strike="noStrike" dirty="0" err="1">
                          <a:effectLst/>
                        </a:rPr>
                        <a:t>몇가지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 기법들에 대해 이해하고 구현한다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.</a:t>
                      </a:r>
                      <a:br>
                        <a:rPr lang="en-US" altLang="ko-KR" sz="1300" b="0" u="none" strike="noStrike" dirty="0">
                          <a:effectLst/>
                        </a:rPr>
                      </a:br>
                      <a:r>
                        <a:rPr lang="en-US" altLang="ko-KR" sz="1300" b="0" u="none" strike="noStrike" dirty="0">
                          <a:effectLst/>
                        </a:rPr>
                        <a:t>(read buffer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확장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, request timeout)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B4C7E7"/>
                    </a:solidFill>
                  </a:tcPr>
                </a:tc>
              </a:tr>
              <a:tr h="119734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http </a:t>
                      </a:r>
                      <a:r>
                        <a:rPr lang="ko-KR" altLang="en-US" sz="1300" u="none" strike="noStrike" dirty="0" err="1" smtClean="0">
                          <a:effectLst/>
                        </a:rPr>
                        <a:t>파싱</a:t>
                      </a:r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effectLst/>
                        </a:rPr>
                        <a:t>Web Browser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가 보낸 </a:t>
                      </a:r>
                      <a:r>
                        <a:rPr lang="en-US" sz="1300" b="0" u="none" strike="noStrike" dirty="0">
                          <a:effectLst/>
                        </a:rPr>
                        <a:t>http request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를 해석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effectLst/>
                        </a:rPr>
                        <a:t>Web Browser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가 보낸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http request header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를 </a:t>
                      </a:r>
                      <a:r>
                        <a:rPr lang="ko-KR" altLang="en-US" sz="1300" b="0" u="none" strike="noStrike" dirty="0" err="1">
                          <a:effectLst/>
                        </a:rPr>
                        <a:t>파싱하고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 </a:t>
                      </a:r>
                      <a:endParaRPr lang="en-US" altLang="ko-KR" sz="1300" b="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300" b="0" u="none" strike="noStrike" dirty="0" smtClean="0">
                          <a:effectLst/>
                        </a:rPr>
                        <a:t>Method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, URI, Protocol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에 대한 정보를 추출하였으며 </a:t>
                      </a:r>
                      <a:endParaRPr lang="en-US" altLang="ko-KR" sz="1300" b="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300" b="0" u="none" strike="noStrike" dirty="0" smtClean="0">
                          <a:effectLst/>
                        </a:rPr>
                        <a:t>'Connection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' header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에 대한 동작을 구현하였다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.</a:t>
                      </a:r>
                      <a:br>
                        <a:rPr lang="en-US" altLang="ko-KR" sz="1300" b="0" u="none" strike="noStrike" dirty="0">
                          <a:effectLst/>
                        </a:rPr>
                      </a:br>
                      <a:r>
                        <a:rPr lang="ko-KR" altLang="en-US" sz="1300" b="0" u="none" strike="noStrike" dirty="0">
                          <a:effectLst/>
                        </a:rPr>
                        <a:t>또한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http request header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의 크기가 사실상 무한히 커질 수 있음을 </a:t>
                      </a:r>
                      <a:r>
                        <a:rPr lang="ko-KR" altLang="en-US" sz="1300" b="0" u="none" strike="noStrike" dirty="0" smtClean="0">
                          <a:effectLst/>
                        </a:rPr>
                        <a:t>이해하고</a:t>
                      </a:r>
                      <a:endParaRPr lang="en-US" altLang="ko-KR" sz="1300" b="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300" b="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이를 적절히 제한하여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Memory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관련 문제를 회피하기 위한 구현을 하였다</a:t>
                      </a:r>
                      <a:r>
                        <a:rPr lang="en-US" altLang="ko-KR" sz="1300" b="0" u="none" strike="noStrike" dirty="0" smtClean="0">
                          <a:effectLst/>
                        </a:rPr>
                        <a:t>.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B4C7E7"/>
                    </a:solidFill>
                  </a:tcPr>
                </a:tc>
              </a:tr>
              <a:tr h="125658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effectLst/>
                        </a:rPr>
                        <a:t>Web Browser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가 해석할 수 있는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http response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를 구성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u="none" strike="noStrike" dirty="0">
                          <a:effectLst/>
                        </a:rPr>
                        <a:t>해석을 마친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http request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에 대해서 올바른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http response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의 </a:t>
                      </a:r>
                      <a:r>
                        <a:rPr lang="ko-KR" altLang="en-US" sz="1300" b="0" u="none" strike="noStrike" dirty="0" smtClean="0">
                          <a:effectLst/>
                        </a:rPr>
                        <a:t>형태가</a:t>
                      </a:r>
                      <a:endParaRPr lang="en-US" altLang="ko-KR" sz="1300" b="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300" b="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무엇인지 이해하고 예외 상황들을 고려하여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Web Browser</a:t>
                      </a:r>
                      <a:r>
                        <a:rPr lang="ko-KR" altLang="en-US" sz="1300" b="0" u="none" strike="noStrike" dirty="0" smtClean="0">
                          <a:effectLst/>
                        </a:rPr>
                        <a:t>가</a:t>
                      </a:r>
                      <a:endParaRPr lang="en-US" altLang="ko-KR" sz="1300" b="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300" b="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해석할 수 있는 응답을 내보낼 수 있다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.</a:t>
                      </a:r>
                      <a:br>
                        <a:rPr lang="en-US" altLang="ko-KR" sz="1300" b="0" u="none" strike="noStrike" dirty="0">
                          <a:effectLst/>
                        </a:rPr>
                      </a:br>
                      <a:r>
                        <a:rPr lang="en-US" altLang="ko-KR" sz="1300" b="0" u="none" strike="noStrike" dirty="0">
                          <a:effectLst/>
                        </a:rPr>
                        <a:t>200 OK, 302 Not modified, 400 Bad request</a:t>
                      </a:r>
                      <a:r>
                        <a:rPr lang="en-US" altLang="ko-KR" sz="1300" b="0" u="none" strike="noStrike" dirty="0" smtClean="0">
                          <a:effectLst/>
                        </a:rPr>
                        <a:t>,</a:t>
                      </a:r>
                    </a:p>
                    <a:p>
                      <a:pPr algn="ctr" fontAlgn="ctr"/>
                      <a:r>
                        <a:rPr lang="en-US" altLang="ko-KR" sz="13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404 Not found, 500 Service unavailable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의 </a:t>
                      </a:r>
                      <a:r>
                        <a:rPr lang="ko-KR" altLang="en-US" sz="1300" b="0" u="none" strike="noStrike" dirty="0" smtClean="0">
                          <a:effectLst/>
                        </a:rPr>
                        <a:t>다섯 가지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응답 </a:t>
                      </a:r>
                      <a:r>
                        <a:rPr lang="ko-KR" altLang="en-US" sz="1300" b="0" u="none" strike="noStrike" dirty="0" smtClean="0">
                          <a:effectLst/>
                        </a:rPr>
                        <a:t>형태를</a:t>
                      </a:r>
                      <a:endParaRPr lang="en-US" altLang="ko-KR" sz="1300" b="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300" b="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올바로 구현했다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.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B4C7E7"/>
                    </a:solidFill>
                  </a:tcPr>
                </a:tc>
              </a:tr>
              <a:tr h="1197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event loop</a:t>
                      </a:r>
                      <a:r>
                        <a:rPr lang="ko-KR" altLang="en-US" sz="1300" u="none" strike="noStrike" dirty="0">
                          <a:effectLst/>
                        </a:rPr>
                        <a:t>와 </a:t>
                      </a:r>
                      <a:r>
                        <a:rPr lang="en-US" sz="1300" u="none" strike="noStrike" dirty="0">
                          <a:effectLst/>
                        </a:rPr>
                        <a:t>thread pool</a:t>
                      </a:r>
                      <a:r>
                        <a:rPr lang="ko-KR" altLang="en-US" sz="1300" u="none" strike="noStrike" dirty="0">
                          <a:effectLst/>
                        </a:rPr>
                        <a:t>간의 통신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effectLst/>
                        </a:rPr>
                        <a:t>event loop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와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thread pool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의 </a:t>
                      </a:r>
                      <a:r>
                        <a:rPr lang="ko-KR" altLang="en-US" sz="1300" b="0" u="none" strike="noStrike" dirty="0" smtClean="0">
                          <a:effectLst/>
                        </a:rPr>
                        <a:t>역할을</a:t>
                      </a:r>
                      <a:endParaRPr lang="en-US" altLang="ko-KR" sz="1300" b="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300" b="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구분하고 필요한 경우에 </a:t>
                      </a:r>
                      <a:r>
                        <a:rPr lang="ko-KR" altLang="en-US" sz="1300" b="0" u="none" strike="noStrike" dirty="0" smtClean="0">
                          <a:effectLst/>
                        </a:rPr>
                        <a:t>양자간에</a:t>
                      </a:r>
                      <a:endParaRPr lang="en-US" altLang="ko-KR" sz="1300" b="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300" b="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통신을 하는 방법에 대해서 </a:t>
                      </a:r>
                      <a:endParaRPr lang="en-US" altLang="ko-KR" sz="1300" b="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300" b="0" u="none" strike="noStrike" dirty="0" smtClean="0">
                          <a:effectLst/>
                        </a:rPr>
                        <a:t>이해하고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구현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effectLst/>
                        </a:rPr>
                        <a:t>event loop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내에서 처리하기에 적절하지 않은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Task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에 대해서 </a:t>
                      </a:r>
                      <a:r>
                        <a:rPr lang="ko-KR" altLang="en-US" sz="1300" b="0" u="none" strike="noStrike" dirty="0" smtClean="0">
                          <a:effectLst/>
                        </a:rPr>
                        <a:t>이해하고</a:t>
                      </a:r>
                      <a:endParaRPr lang="en-US" altLang="ko-KR" sz="1300" b="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300" b="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이를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Thread pool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에 맡겨서 처리하였고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Task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의 결과가 </a:t>
                      </a:r>
                      <a:endParaRPr lang="en-US" altLang="ko-KR" sz="1300" b="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300" b="0" u="none" strike="noStrike" dirty="0" smtClean="0">
                          <a:effectLst/>
                        </a:rPr>
                        <a:t>새로운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event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로 공급되어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event loop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내에서 처리되도록 구현했다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.</a:t>
                      </a:r>
                      <a:br>
                        <a:rPr lang="en-US" altLang="ko-KR" sz="1300" b="0" u="none" strike="noStrike" dirty="0">
                          <a:effectLst/>
                        </a:rPr>
                      </a:br>
                      <a:r>
                        <a:rPr lang="en-US" altLang="ko-KR" sz="1300" b="0" u="none" strike="noStrike" dirty="0">
                          <a:effectLst/>
                        </a:rPr>
                        <a:t>(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양방향 통신</a:t>
                      </a:r>
                      <a:r>
                        <a:rPr lang="en-US" altLang="ko-KR" sz="1300" b="0" u="none" strike="noStrike" dirty="0" smtClean="0"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B4C7E7"/>
                    </a:solidFill>
                  </a:tcPr>
                </a:tc>
              </a:tr>
              <a:tr h="5676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cache</a:t>
                      </a:r>
                      <a:r>
                        <a:rPr lang="ko-KR" altLang="en-US" sz="1300" u="none" strike="noStrike" dirty="0">
                          <a:effectLst/>
                        </a:rPr>
                        <a:t>의 구현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 smtClean="0">
                          <a:effectLst/>
                        </a:rPr>
                        <a:t>Browser</a:t>
                      </a:r>
                      <a:r>
                        <a:rPr lang="ko-KR" altLang="en-US" sz="13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cache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를 구현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u="none" strike="noStrike" dirty="0">
                          <a:effectLst/>
                        </a:rPr>
                        <a:t>한정된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Memory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공간만을 효율적으로 사용하는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File cache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를 </a:t>
                      </a:r>
                      <a:r>
                        <a:rPr lang="ko-KR" altLang="en-US" sz="1300" b="0" u="none" strike="noStrike" dirty="0" smtClean="0">
                          <a:effectLst/>
                        </a:rPr>
                        <a:t>구현했다</a:t>
                      </a:r>
                      <a:r>
                        <a:rPr lang="en-US" altLang="ko-KR" sz="1300" b="0" u="none" strike="noStrike" dirty="0" smtClean="0">
                          <a:effectLst/>
                        </a:rPr>
                        <a:t>.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B4C7E7"/>
                    </a:solidFill>
                  </a:tcPr>
                </a:tc>
              </a:tr>
              <a:tr h="9646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event loop</a:t>
                      </a:r>
                      <a:r>
                        <a:rPr lang="ko-KR" altLang="en-US" sz="1300" u="none" strike="noStrike" dirty="0">
                          <a:effectLst/>
                        </a:rPr>
                        <a:t>를 사용하는 기존 서비스와의 비교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u="none" strike="noStrike" dirty="0" smtClean="0">
                          <a:effectLst/>
                        </a:rPr>
                        <a:t>텍스트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형태의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html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페이지를 </a:t>
                      </a:r>
                      <a:r>
                        <a:rPr lang="en-US" altLang="ko-KR" sz="1300" b="0" u="none" strike="noStrike" dirty="0" err="1">
                          <a:effectLst/>
                        </a:rPr>
                        <a:t>jmeter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를 통하여 반복 호출하는 테스트를 수행하여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node.js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와 성능을 비교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u="none" strike="noStrike" dirty="0">
                          <a:effectLst/>
                        </a:rPr>
                        <a:t>node.js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보다 더 우수하거나 </a:t>
                      </a:r>
                      <a:r>
                        <a:rPr lang="en-US" altLang="ko-KR" sz="1300" b="0" u="none" strike="noStrike" dirty="0">
                          <a:effectLst/>
                        </a:rPr>
                        <a:t>80% </a:t>
                      </a:r>
                      <a:r>
                        <a:rPr lang="ko-KR" altLang="en-US" sz="1300" b="0" u="none" strike="noStrike" dirty="0">
                          <a:effectLst/>
                        </a:rPr>
                        <a:t>이상의 성능을 낸다</a:t>
                      </a:r>
                      <a:r>
                        <a:rPr lang="en-US" altLang="ko-KR" sz="1300" b="0" u="none" strike="noStrike" dirty="0" smtClean="0">
                          <a:effectLst/>
                        </a:rPr>
                        <a:t>.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B4C7E7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868056" y="6666348"/>
            <a:ext cx="11337925" cy="156961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sz="18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en-US" altLang="ko-KR" sz="1800" b="1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MainServer</a:t>
            </a:r>
            <a:r>
              <a:rPr lang="en-US" altLang="ko-KR" sz="18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sz="1600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SocketChannel</a:t>
            </a:r>
            <a:r>
              <a:rPr lang="ko-KR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open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하고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Client</a:t>
            </a: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ko-KR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key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수령한다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sz="1600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HTTPParser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lient request</a:t>
            </a:r>
            <a:r>
              <a:rPr lang="ko-KR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정보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parsing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하여</a:t>
            </a:r>
            <a:r>
              <a:rPr lang="ko-KR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event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생성한다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sz="18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en-US" altLang="ko-KR" sz="1800" b="1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HTTPParser</a:t>
            </a:r>
            <a:endParaRPr lang="en-US" altLang="ko-KR" sz="18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Socket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읽은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request message(Text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형태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First Line, Header, Body 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Parsing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Header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정보를 바탕으로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error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여부를 체크한다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 이는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IO/NON_IO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여부 또한 판별하여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600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error:NON_IO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OK:IO)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위의 정보를 추가한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event</a:t>
            </a: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생성한다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sz="1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en-US" altLang="ko-KR" sz="18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Event:</a:t>
            </a:r>
            <a:endParaRPr lang="ko-KR" altLang="ko-KR" sz="18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Parsing 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된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Request Header</a:t>
            </a:r>
            <a:r>
              <a:rPr lang="ko-KR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정보</a:t>
            </a: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File channel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Error code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Event</a:t>
            </a:r>
            <a:r>
              <a:rPr lang="ko-KR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type </a:t>
            </a:r>
            <a:r>
              <a:rPr lang="ko-KR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 부수적</a:t>
            </a: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</a:t>
            </a:r>
            <a:r>
              <a:rPr lang="ko-KR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정보를</a:t>
            </a:r>
            <a:r>
              <a:rPr lang="ko-KR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담고 있다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Event Type : 1. NON_IO / 2. IO / 3. Continuation / 4. Finished</a:t>
            </a:r>
            <a:endParaRPr lang="en-US" altLang="ko-KR" sz="1600" b="1" kern="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sz="1600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EventQueue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parsing 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된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event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enqueue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sz="1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en-US" altLang="ko-KR" sz="18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Interpreter : Main Thread</a:t>
            </a:r>
            <a:endParaRPr lang="ko-KR" altLang="ko-KR" sz="18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sz="1600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EventQueue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sz="1600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dequeue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된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event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type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따라 </a:t>
            </a:r>
            <a:r>
              <a:rPr lang="ko-KR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처리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</a:t>
            </a:r>
            <a:r>
              <a:rPr lang="ko-KR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모든 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Event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처리가 </a:t>
            </a:r>
            <a:r>
              <a:rPr lang="ko-KR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완료되면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Finished</a:t>
            </a:r>
            <a:r>
              <a:rPr lang="ko-KR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라는 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Type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가지고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6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EventQueue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다시 </a:t>
            </a:r>
            <a:r>
              <a:rPr lang="en-US" altLang="ko-KR" sz="16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enqueue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된다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1600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Dequeue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된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Event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Finished type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이면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연결된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socket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닫는</a:t>
            </a:r>
            <a:r>
              <a:rPr lang="ko-KR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sz="16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4-1 NON_IO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Event type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NON_IO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 경우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request 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과정</a:t>
            </a: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Error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이거나 발생했거나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304 Not Modified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이므로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IO 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과정이 불필요하다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이러한 가벼운 작업은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Interpreter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직접 처리한다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여기서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Error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400, 403, 404, 408. 413, 431, 500, 501, 505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구현하였다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en-US" altLang="ko-KR" sz="16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-2 IO/Continuation</a:t>
            </a:r>
            <a:endParaRPr lang="ko-KR" altLang="ko-KR" sz="16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Event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type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IO 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또는 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Continuation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 경우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I/O 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작업을 요구하는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event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IO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작업은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Main thread</a:t>
            </a:r>
            <a:r>
              <a:rPr lang="ko-KR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처리하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기에 무거우므로</a:t>
            </a:r>
            <a:r>
              <a:rPr lang="ko-KR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I/O 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작업을 처리하는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Thread Pool</a:t>
            </a:r>
            <a:r>
              <a:rPr lang="ko-KR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맡기게 된다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Thread Pool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Worker thread</a:t>
            </a:r>
            <a:r>
              <a:rPr lang="ko-KR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모두 구동 중이라면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event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EventQueue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다시 </a:t>
            </a:r>
            <a:r>
              <a:rPr lang="ko-KR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집어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넣는</a:t>
            </a:r>
            <a:r>
              <a:rPr lang="ko-KR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Thread Pool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ko-KR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비어있는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Worker</a:t>
            </a:r>
            <a:r>
              <a:rPr lang="ko-KR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Thread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있다면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새로운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Thread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에게</a:t>
            </a:r>
            <a:r>
              <a:rPr lang="ko-KR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I/O 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작업을 담당하게 </a:t>
            </a:r>
            <a:r>
              <a:rPr lang="ko-KR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Thread Process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I/O 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또는 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Continuation type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나누어져 있다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en-US" altLang="ko-KR" sz="1600" b="1" kern="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en-US" altLang="ko-KR" sz="16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-2-1 Thread : IO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IO 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작업은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Thread Process</a:t>
            </a: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처음으로 </a:t>
            </a:r>
            <a:r>
              <a:rPr lang="ko-KR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들어온 작업을 </a:t>
            </a:r>
            <a:r>
              <a:rPr lang="ko-KR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지칭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Disk</a:t>
            </a: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파일이 존재하는지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이전에 변경된 적 있는지 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확인하며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파일이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존재하지 않으면 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404 Page Not Found Error, </a:t>
            </a: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변경된 적 없다면 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304 Not Modified</a:t>
            </a: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return </a:t>
            </a: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Parsing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된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Uri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통해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Cache</a:t>
            </a: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Hit 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여부를 확인한다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Cache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에서는 파일 이름과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 변경 시간을 확인한다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동일한 이름의 파일이라도 내용이 변경되었을 수 있기 때문이다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Cache Hit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경우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Cache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Data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return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Cache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LRU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따르며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서버에 위치한다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Cache Miss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정상적인 파일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IO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경우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Socket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Response header 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정보를 적는다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여기서는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200 OK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return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파일의 크기와 서버에서 설정한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Buffer 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크기를 비교한다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File 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크기가 더 작을 경우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추가적인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IO 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작업이 불필요하다고 판단하고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File 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정보 전체를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Buffer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통해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Socket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보내고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</a:t>
            </a:r>
            <a:r>
              <a:rPr lang="en-US" altLang="ko-KR" sz="1600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ByteBuffer</a:t>
            </a: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Cache</a:t>
            </a: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저장한다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이후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완료된 것을 알리기 위해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Finished Event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return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File 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크기가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Buffer 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크기보다 크면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File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일부분만 </a:t>
            </a:r>
            <a:r>
              <a:rPr lang="en-US" altLang="ko-KR" sz="1600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ByteBuffer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Socket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전송하고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600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FileChannel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정보를 담은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Continuation Event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생성한다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Continuation Event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에는 파일의 어느 부분까지를 전송했는지 기록한다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sz="16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4-2-2 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Thread : </a:t>
            </a:r>
            <a:r>
              <a:rPr lang="en-US" altLang="ko-KR" sz="16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Continuation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Response header</a:t>
            </a: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작업은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IO process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이미 실행하였으므로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불필요하다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IO 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작업에서 시행한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File 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크기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Buffer 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크기 비교 작업을 반복한다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File 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크기가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Buffer 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크기보다 작으면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Finished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return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File 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크기가 더 클 경우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IO 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작업처럼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File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600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ByteBuffer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return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600" kern="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en-US" altLang="ko-KR" sz="1600" b="1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-3 Finished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모든 정상적으로 완료된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Event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Finished Type Event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생성한다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Finished Event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Process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정상적으로 완료되었다는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flag 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역할을 수행한다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Interpreter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Finished Event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받으면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Socket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닫는다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Finished Event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다른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Type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달리 추가적인 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Event</a:t>
            </a:r>
            <a:r>
              <a:rPr lang="ko-KR" altLang="en-US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생성하지 않는다</a:t>
            </a:r>
            <a:r>
              <a:rPr lang="en-US" altLang="ko-KR" sz="16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en-US" altLang="ko-KR" sz="16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47" name="차트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040720"/>
              </p:ext>
            </p:extLst>
          </p:nvPr>
        </p:nvGraphicFramePr>
        <p:xfrm>
          <a:off x="772739" y="23833592"/>
          <a:ext cx="4243388" cy="4339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8" name="차트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1351121"/>
              </p:ext>
            </p:extLst>
          </p:nvPr>
        </p:nvGraphicFramePr>
        <p:xfrm>
          <a:off x="5247610" y="23746397"/>
          <a:ext cx="4829176" cy="4340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9" name="차트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559241"/>
              </p:ext>
            </p:extLst>
          </p:nvPr>
        </p:nvGraphicFramePr>
        <p:xfrm>
          <a:off x="5216460" y="28478276"/>
          <a:ext cx="482917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0" name="차트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1059668"/>
              </p:ext>
            </p:extLst>
          </p:nvPr>
        </p:nvGraphicFramePr>
        <p:xfrm>
          <a:off x="581531" y="28478276"/>
          <a:ext cx="424338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2F8E677-2BDC-7045-8374-4A8FE030BB5E}"/>
              </a:ext>
            </a:extLst>
          </p:cNvPr>
          <p:cNvSpPr/>
          <p:nvPr/>
        </p:nvSpPr>
        <p:spPr>
          <a:xfrm>
            <a:off x="331265" y="31689929"/>
            <a:ext cx="10418480" cy="27274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4F710FDA-18C1-D94E-A857-C8B08C0FC047}"/>
              </a:ext>
            </a:extLst>
          </p:cNvPr>
          <p:cNvGrpSpPr/>
          <p:nvPr/>
        </p:nvGrpSpPr>
        <p:grpSpPr>
          <a:xfrm>
            <a:off x="10868056" y="29443435"/>
            <a:ext cx="11475511" cy="4973910"/>
            <a:chOff x="272508" y="9224207"/>
            <a:chExt cx="22010671" cy="1909498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906E891E-1243-2848-BB62-D88C5F945DBE}"/>
                </a:ext>
              </a:extLst>
            </p:cNvPr>
            <p:cNvSpPr/>
            <p:nvPr/>
          </p:nvSpPr>
          <p:spPr>
            <a:xfrm>
              <a:off x="272508" y="9224207"/>
              <a:ext cx="21960002" cy="29944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3200" b="1" dirty="0" smtClean="0">
                  <a:latin typeface="Nanum Gothic" panose="020D0604000000000000" pitchFamily="34" charset="-127"/>
                  <a:ea typeface="Nanum Gothic" panose="020D0604000000000000" pitchFamily="34" charset="-127"/>
                </a:rPr>
                <a:t>Conclusion</a:t>
              </a:r>
              <a:endParaRPr lang="ko-KR" altLang="en-US" sz="3200" b="1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16C10EC0-DA22-6944-99F0-FB5D5377D112}"/>
                </a:ext>
              </a:extLst>
            </p:cNvPr>
            <p:cNvSpPr/>
            <p:nvPr/>
          </p:nvSpPr>
          <p:spPr>
            <a:xfrm>
              <a:off x="323179" y="9547704"/>
              <a:ext cx="21960000" cy="1586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b="1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d</a:t>
              </a:r>
              <a:endPara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42424" y="31786717"/>
            <a:ext cx="10256263" cy="256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Benchmark Tool : </a:t>
            </a:r>
            <a:r>
              <a:rPr lang="en-US" altLang="ko-KR" sz="1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Jmeter</a:t>
            </a:r>
            <a:endParaRPr lang="en-US" altLang="ko-KR" sz="1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Node.js : Event Loop / Apache : COM(Client Oriented Model) / PITT : Event Loop</a:t>
            </a:r>
          </a:p>
          <a:p>
            <a:pPr marL="342900" indent="-3429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Average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 Time,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Error Rate, Throughput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측정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20000"/>
              </a:lnSpc>
            </a:pP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text.txt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개수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10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고정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Client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개수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10, 100, 1000, 10000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실험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Logo.png </a:t>
            </a:r>
          </a:p>
          <a:p>
            <a:pPr marL="342900" indent="-3429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개수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10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고정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Client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개수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10, 100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실험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64208" y="30393679"/>
            <a:ext cx="108062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Domain : ec2-3-17-77-2.us-east-2.compute.amazonaws.com:1111</a:t>
            </a:r>
          </a:p>
          <a:p>
            <a:pPr latinLnBrk="0">
              <a:lnSpc>
                <a:spcPct val="120000"/>
              </a:lnSpc>
            </a:pP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PITT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node.js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비교하여 다음과 같은 벤치마크 결과를 보였다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1. 85%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이상의 유사한 수준의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Average Response Time</a:t>
            </a:r>
          </a:p>
          <a:p>
            <a:pPr marL="342900" indent="-3429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Node.js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낮은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Error Rate.</a:t>
            </a:r>
          </a:p>
          <a:p>
            <a:pPr marL="342900" indent="-3429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3. 85%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이상의 유사한 수준의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Throughput</a:t>
            </a:r>
          </a:p>
          <a:p>
            <a:pPr marL="342900" indent="-3429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PITT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Apache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서버와 비교하여 다음과 같은 벤치마크 결과를 보인다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Concurrency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높아졌을 때 유의미하게 빠른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Average Response Time</a:t>
            </a:r>
          </a:p>
          <a:p>
            <a:pPr marL="342900" indent="-3429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Apache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낮은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Error Rate</a:t>
            </a:r>
          </a:p>
          <a:p>
            <a:pPr marL="342900" indent="-3429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Concurrency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높아졌을 때 유의미하게 빠른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Throughput</a:t>
            </a:r>
          </a:p>
          <a:p>
            <a:pPr marL="342900" indent="-342900" latinLnBrk="0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latinLnBrk="0">
              <a:buFont typeface="Arial" panose="020B0604020202020204" pitchFamily="34" charset="0"/>
              <a:buChar char="•"/>
            </a:pPr>
            <a:endParaRPr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6564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KoPub돋움체 Bold"/>
        <a:cs typeface=""/>
      </a:majorFont>
      <a:minorFont>
        <a:latin typeface="Arial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32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342900" indent="-342900" latinLnBrk="0">
          <a:buFont typeface="Arial" panose="020B0604020202020204" pitchFamily="34" charset="0"/>
          <a:buChar char="•"/>
          <a:defRPr sz="2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2112</TotalTime>
  <Words>1247</Words>
  <Application>Microsoft Office PowerPoint</Application>
  <PresentationFormat>사용자 지정</PresentationFormat>
  <Paragraphs>162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KoPub돋움체 Bold</vt:lpstr>
      <vt:lpstr>KoPub돋움체 Medium</vt:lpstr>
      <vt:lpstr>Nanum Gothic</vt:lpstr>
      <vt:lpstr>Noto Sans CJK KR Medium</vt:lpstr>
      <vt:lpstr>맑은 고딕</vt:lpstr>
      <vt:lpstr>Arial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Youngmin Jo</dc:creator>
  <cp:lastModifiedBy>김 연수</cp:lastModifiedBy>
  <cp:revision>213</cp:revision>
  <dcterms:created xsi:type="dcterms:W3CDTF">2017-05-12T14:21:30Z</dcterms:created>
  <dcterms:modified xsi:type="dcterms:W3CDTF">2018-12-16T14:04:47Z</dcterms:modified>
</cp:coreProperties>
</file>