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7" r:id="rId2"/>
    <p:sldId id="258" r:id="rId3"/>
    <p:sldId id="297" r:id="rId4"/>
    <p:sldId id="287" r:id="rId5"/>
    <p:sldId id="286" r:id="rId6"/>
    <p:sldId id="288" r:id="rId7"/>
    <p:sldId id="294" r:id="rId8"/>
    <p:sldId id="314" r:id="rId9"/>
    <p:sldId id="293" r:id="rId10"/>
    <p:sldId id="305" r:id="rId11"/>
    <p:sldId id="307" r:id="rId12"/>
    <p:sldId id="310" r:id="rId13"/>
    <p:sldId id="315" r:id="rId14"/>
    <p:sldId id="321" r:id="rId15"/>
    <p:sldId id="317" r:id="rId16"/>
    <p:sldId id="320" r:id="rId17"/>
    <p:sldId id="316" r:id="rId18"/>
    <p:sldId id="318" r:id="rId19"/>
    <p:sldId id="322" r:id="rId20"/>
    <p:sldId id="291" r:id="rId21"/>
    <p:sldId id="302" r:id="rId22"/>
    <p:sldId id="323" r:id="rId23"/>
    <p:sldId id="311" r:id="rId24"/>
    <p:sldId id="278" r:id="rId25"/>
  </p:sldIdLst>
  <p:sldSz cx="9144000" cy="6858000" type="screen4x3"/>
  <p:notesSz cx="6805613" cy="9939338"/>
  <p:embeddedFontLst>
    <p:embeddedFont>
      <p:font typeface="나눔스퀘어 Bold" panose="020B0600000101010101" pitchFamily="50" charset="-127"/>
      <p:bold r:id="rId28"/>
    </p:embeddedFont>
    <p:embeddedFont>
      <p:font typeface="휴먼편지체" panose="02030504000101010101" pitchFamily="18" charset="-127"/>
      <p:regular r:id="rId29"/>
    </p:embeddedFont>
    <p:embeddedFont>
      <p:font typeface="나눔고딕" panose="020D0604000000000000" pitchFamily="50" charset="-127"/>
      <p:regular r:id="rId30"/>
      <p:bold r:id="rId31"/>
    </p:embeddedFont>
    <p:embeddedFont>
      <p:font typeface="나눔고딕 ExtraBold" panose="020D0904000000000000" pitchFamily="50" charset="-127"/>
      <p:bold r:id="rId32"/>
    </p:embeddedFont>
    <p:embeddedFont>
      <p:font typeface="HY헤드라인M" panose="020B0600000101010101" charset="-127"/>
      <p:regular r:id="rId33"/>
    </p:embeddedFont>
    <p:embeddedFont>
      <p:font typeface="맑은 고딕" panose="020B0503020000020004" pitchFamily="50" charset="-127"/>
      <p:regular r:id="rId34"/>
      <p:bold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3656"/>
    <a:srgbClr val="3D3C3E"/>
    <a:srgbClr val="08456E"/>
    <a:srgbClr val="DDE6F3"/>
    <a:srgbClr val="1D314E"/>
    <a:srgbClr val="E3EAF5"/>
    <a:srgbClr val="569CF0"/>
    <a:srgbClr val="8DBDF7"/>
    <a:srgbClr val="5DAAFF"/>
    <a:srgbClr val="47B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6364" autoAdjust="0"/>
  </p:normalViewPr>
  <p:slideViewPr>
    <p:cSldViewPr snapToGrid="0">
      <p:cViewPr varScale="1">
        <p:scale>
          <a:sx n="58" d="100"/>
          <a:sy n="58" d="100"/>
        </p:scale>
        <p:origin x="744" y="66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2018-04-27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2018-04-27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6965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1380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4038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5661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3667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149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2990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2630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0231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101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0048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1052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2343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848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185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10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986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6560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488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793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제목을 입력하세요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 smtClean="0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내용을 입력하십시오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0" Type="http://schemas.openxmlformats.org/officeDocument/2006/relationships/image" Target="../media/image12.png"/><Relationship Id="rId4" Type="http://schemas.microsoft.com/office/2007/relationships/hdphoto" Target="../media/hdphoto1.wdp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697785"/>
            <a:ext cx="7772400" cy="1969017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6000" b="1" spc="-250" smtClean="0">
                <a:solidFill>
                  <a:schemeClr val="accent4">
                    <a:lumMod val="50000"/>
                  </a:schemeClr>
                </a:solidFill>
              </a:rPr>
              <a:t>EventLoop</a:t>
            </a:r>
            <a:r>
              <a:rPr lang="ko-KR" altLang="en-US" sz="6000" b="1" spc="-250" smtClean="0">
                <a:solidFill>
                  <a:schemeClr val="accent4">
                    <a:lumMod val="50000"/>
                  </a:schemeClr>
                </a:solidFill>
              </a:rPr>
              <a:t>을 이용한 </a:t>
            </a:r>
            <a:r>
              <a:rPr lang="en-US" altLang="ko-KR" sz="6000" b="1" spc="-250" smtClean="0">
                <a:solidFill>
                  <a:schemeClr val="accent4">
                    <a:lumMod val="50000"/>
                  </a:schemeClr>
                </a:solidFill>
              </a:rPr>
              <a:t>WebServer </a:t>
            </a:r>
            <a:r>
              <a:rPr lang="ko-KR" altLang="en-US" sz="6000" b="1" spc="-250" smtClean="0">
                <a:solidFill>
                  <a:schemeClr val="accent4">
                    <a:lumMod val="50000"/>
                  </a:schemeClr>
                </a:solidFill>
              </a:rPr>
              <a:t>구현</a:t>
            </a:r>
            <a:endParaRPr lang="ko-KR" altLang="en-US" sz="6000" b="1" spc="-2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5616" y="4092520"/>
            <a:ext cx="2573925" cy="2151524"/>
          </a:xfrm>
          <a:ln>
            <a:noFill/>
          </a:ln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600" b="1" spc="-5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2018.04.27 </a:t>
            </a:r>
            <a:endParaRPr lang="en-US" altLang="ko-KR" sz="1600" b="1" spc="-5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600" b="1" spc="-5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19</a:t>
            </a:r>
            <a:r>
              <a:rPr lang="ko-KR" altLang="en-US" sz="1600" b="1" spc="-5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</a:t>
            </a:r>
            <a:r>
              <a:rPr lang="en-US" altLang="ko-KR" sz="1600" b="1" spc="-5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b="1" spc="-5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Tmax</a:t>
            </a:r>
          </a:p>
          <a:p>
            <a:pPr algn="l">
              <a:lnSpc>
                <a:spcPct val="150000"/>
              </a:lnSpc>
            </a:pPr>
            <a:r>
              <a:rPr lang="ko-KR" altLang="en-US" sz="1600" b="1" spc="-5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경영학부 </a:t>
            </a:r>
            <a:r>
              <a:rPr lang="ko-KR" altLang="en-US" sz="1600" b="1" spc="-5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박성우</a:t>
            </a:r>
            <a:endParaRPr lang="en-US" altLang="ko-KR" sz="1600" b="1" spc="-5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600" b="1" spc="-5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컴퓨터공학부 데이비드</a:t>
            </a:r>
            <a:endParaRPr lang="en-US" altLang="ko-KR" sz="1600" b="1" spc="-5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600" b="1" spc="-5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컴퓨터공학부 이승현</a:t>
            </a:r>
            <a:endParaRPr lang="en-US" altLang="ko-KR" sz="1600" b="1" spc="-5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2846854"/>
            <a:ext cx="840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64803" y="4157835"/>
            <a:ext cx="2038763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364803" y="4562784"/>
            <a:ext cx="2038763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364803" y="4967732"/>
            <a:ext cx="2038763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64803" y="5372681"/>
            <a:ext cx="2038763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64803" y="5786843"/>
            <a:ext cx="2038763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64803" y="6191792"/>
            <a:ext cx="2038763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그룹 59"/>
          <p:cNvGrpSpPr/>
          <p:nvPr/>
        </p:nvGrpSpPr>
        <p:grpSpPr>
          <a:xfrm>
            <a:off x="376965" y="1943100"/>
            <a:ext cx="8416649" cy="4589251"/>
            <a:chOff x="3165372" y="2352645"/>
            <a:chExt cx="5622295" cy="3637398"/>
          </a:xfrm>
          <a:solidFill>
            <a:schemeClr val="bg1">
              <a:lumMod val="95000"/>
            </a:schemeClr>
          </a:solidFill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3178004" y="2352645"/>
              <a:ext cx="5609663" cy="363238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3165372" y="2736798"/>
              <a:ext cx="5605928" cy="0"/>
            </a:xfrm>
            <a:prstGeom prst="line">
              <a:avLst/>
            </a:prstGeom>
            <a:grpFill/>
            <a:ln w="6350">
              <a:solidFill>
                <a:schemeClr val="bg1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4551129" y="2352645"/>
              <a:ext cx="0" cy="3632389"/>
            </a:xfrm>
            <a:prstGeom prst="line">
              <a:avLst/>
            </a:pr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H="1">
              <a:off x="5955983" y="2352646"/>
              <a:ext cx="0" cy="3637397"/>
            </a:xfrm>
            <a:prstGeom prst="line">
              <a:avLst/>
            </a:pr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7360838" y="2352645"/>
              <a:ext cx="0" cy="3632389"/>
            </a:xfrm>
            <a:prstGeom prst="line">
              <a:avLst/>
            </a:pr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143490" y="3216613"/>
              <a:ext cx="794833" cy="261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1400" b="1" spc="-3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HTTP Parser</a:t>
              </a:r>
              <a:endParaRPr lang="ko-KR" altLang="en-US" sz="1400" b="1" spc="-3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64" name="직선 연결선 63"/>
            <p:cNvCxnSpPr/>
            <p:nvPr/>
          </p:nvCxnSpPr>
          <p:spPr>
            <a:xfrm>
              <a:off x="4237890" y="3204363"/>
              <a:ext cx="550538" cy="0"/>
            </a:xfrm>
            <a:prstGeom prst="line">
              <a:avLst/>
            </a:prstGeom>
            <a:grpFill/>
            <a:ln w="7620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3346222" y="2977800"/>
              <a:ext cx="891668" cy="0"/>
            </a:xfrm>
            <a:prstGeom prst="line">
              <a:avLst/>
            </a:prstGeom>
            <a:grpFill/>
            <a:ln w="7620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5129951" y="4980866"/>
              <a:ext cx="2644897" cy="0"/>
            </a:xfrm>
            <a:prstGeom prst="line">
              <a:avLst/>
            </a:prstGeom>
            <a:grpFill/>
            <a:ln w="76200" cap="rnd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4687548" y="3518445"/>
              <a:ext cx="587238" cy="0"/>
            </a:xfrm>
            <a:prstGeom prst="line">
              <a:avLst/>
            </a:prstGeom>
            <a:grpFill/>
            <a:ln w="7620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6234398" y="4388144"/>
              <a:ext cx="654972" cy="0"/>
            </a:xfrm>
            <a:prstGeom prst="line">
              <a:avLst/>
            </a:prstGeom>
            <a:grpFill/>
            <a:ln w="76200" cap="rnd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5199655" y="3807477"/>
              <a:ext cx="520663" cy="0"/>
            </a:xfrm>
            <a:prstGeom prst="line">
              <a:avLst/>
            </a:prstGeom>
            <a:grpFill/>
            <a:ln w="7620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5664395" y="4103468"/>
              <a:ext cx="674515" cy="0"/>
            </a:xfrm>
            <a:prstGeom prst="line">
              <a:avLst/>
            </a:prstGeom>
            <a:grpFill/>
            <a:ln w="76200" cap="rnd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6660802" y="4660339"/>
              <a:ext cx="776999" cy="0"/>
            </a:xfrm>
            <a:prstGeom prst="line">
              <a:avLst/>
            </a:prstGeom>
            <a:grpFill/>
            <a:ln w="76200" cap="rnd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7092028" y="5265586"/>
              <a:ext cx="691546" cy="0"/>
            </a:xfrm>
            <a:prstGeom prst="line">
              <a:avLst/>
            </a:prstGeom>
            <a:grpFill/>
            <a:ln w="76200" cap="rnd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3475464" y="2989939"/>
              <a:ext cx="694176" cy="261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1400" b="1" spc="-3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스펙 구체화</a:t>
              </a:r>
              <a:endParaRPr lang="ko-KR" altLang="en-US" sz="1400" b="1" spc="-3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408900" y="3518741"/>
              <a:ext cx="1255495" cy="261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1400" b="1" spc="-3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Socket Connection</a:t>
              </a:r>
              <a:endParaRPr lang="ko-KR" altLang="en-US" sz="1400" b="1" spc="-3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880099" y="3812074"/>
              <a:ext cx="1345595" cy="261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1400" b="1" spc="-3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Request Interpreter</a:t>
              </a:r>
              <a:endParaRPr lang="ko-KR" altLang="en-US" sz="1400" b="1" spc="-3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587141" y="4120968"/>
              <a:ext cx="834469" cy="261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1400" b="1" spc="-3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Event Queue</a:t>
              </a:r>
              <a:endParaRPr lang="ko-KR" altLang="en-US" sz="1400" b="1" spc="-3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195535" y="4389824"/>
              <a:ext cx="1345595" cy="261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1400" b="1" spc="-3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Event Loop</a:t>
              </a:r>
              <a:endParaRPr lang="ko-KR" altLang="en-US" sz="1400" b="1" spc="-3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202119" y="5002690"/>
              <a:ext cx="1345595" cy="261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1400" b="1" spc="-3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Test</a:t>
              </a:r>
              <a:endParaRPr lang="ko-KR" altLang="en-US" sz="1400" b="1" spc="-3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665762" y="4673980"/>
              <a:ext cx="1345595" cy="261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1400" b="1" spc="-3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Thread Pool</a:t>
              </a:r>
              <a:endParaRPr lang="ko-KR" altLang="en-US" sz="1400" b="1" spc="-3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219446" y="5281070"/>
              <a:ext cx="1345595" cy="261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1400" b="1" spc="-3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Cache</a:t>
              </a:r>
              <a:endParaRPr lang="ko-KR" altLang="en-US" sz="1400" b="1" spc="-3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48" name="직선 연결선 47"/>
            <p:cNvCxnSpPr/>
            <p:nvPr/>
          </p:nvCxnSpPr>
          <p:spPr>
            <a:xfrm>
              <a:off x="5129951" y="4979861"/>
              <a:ext cx="739070" cy="0"/>
            </a:xfrm>
            <a:prstGeom prst="line">
              <a:avLst/>
            </a:prstGeom>
            <a:grpFill/>
            <a:ln w="7620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6"/>
            <p:cNvSpPr>
              <a:spLocks noChangeArrowheads="1"/>
            </p:cNvSpPr>
            <p:nvPr/>
          </p:nvSpPr>
          <p:spPr bwMode="auto">
            <a:xfrm>
              <a:off x="4869518" y="2444864"/>
              <a:ext cx="810536" cy="244759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b="1" spc="-3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anose="020B0604020202020204" pitchFamily="34" charset="0"/>
                </a:rPr>
                <a:t>Apr</a:t>
              </a:r>
              <a:endParaRPr lang="ko-KR" altLang="en-US" b="1" spc="-30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6" name="Rectangle 6"/>
            <p:cNvSpPr>
              <a:spLocks noChangeArrowheads="1"/>
            </p:cNvSpPr>
            <p:nvPr/>
          </p:nvSpPr>
          <p:spPr bwMode="auto">
            <a:xfrm>
              <a:off x="6260041" y="2444864"/>
              <a:ext cx="810536" cy="244759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b="1" spc="-3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May</a:t>
              </a:r>
              <a:endParaRPr lang="ko-KR" altLang="en-US" b="1" spc="-3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57" name="Rectangle 6"/>
            <p:cNvSpPr>
              <a:spLocks noChangeArrowheads="1"/>
            </p:cNvSpPr>
            <p:nvPr/>
          </p:nvSpPr>
          <p:spPr bwMode="auto">
            <a:xfrm>
              <a:off x="7685794" y="2444864"/>
              <a:ext cx="810536" cy="244759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b="1" spc="-3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Jun</a:t>
              </a:r>
              <a:endParaRPr lang="ko-KR" altLang="en-US" b="1" spc="-3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63" name="Rectangle 6"/>
            <p:cNvSpPr>
              <a:spLocks noChangeArrowheads="1"/>
            </p:cNvSpPr>
            <p:nvPr/>
          </p:nvSpPr>
          <p:spPr bwMode="auto">
            <a:xfrm>
              <a:off x="3471070" y="2444864"/>
              <a:ext cx="810536" cy="244759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b="1" spc="-3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anose="020B0604020202020204" pitchFamily="34" charset="0"/>
                </a:rPr>
                <a:t>Mar</a:t>
              </a:r>
              <a:endParaRPr lang="ko-KR" altLang="en-US" b="1" spc="-30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endParaRPr>
            </a:p>
          </p:txBody>
        </p:sp>
        <p:cxnSp>
          <p:nvCxnSpPr>
            <p:cNvPr id="65" name="직선 연결선 64"/>
            <p:cNvCxnSpPr/>
            <p:nvPr/>
          </p:nvCxnSpPr>
          <p:spPr>
            <a:xfrm>
              <a:off x="5664395" y="4103468"/>
              <a:ext cx="204626" cy="0"/>
            </a:xfrm>
            <a:prstGeom prst="line">
              <a:avLst/>
            </a:prstGeom>
            <a:grpFill/>
            <a:ln w="7620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263455" y="188690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6. Schedule</a:t>
            </a:r>
            <a:endParaRPr lang="en-US" altLang="ko-KR" sz="10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277411" y="195231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10</a:t>
            </a:fld>
            <a:r>
              <a:rPr lang="en-US" altLang="ko-KR" sz="10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23</a:t>
            </a:r>
            <a:endParaRPr lang="en-US" altLang="ko-KR" sz="10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제목 53"/>
          <p:cNvSpPr>
            <a:spLocks noGrp="1"/>
          </p:cNvSpPr>
          <p:nvPr>
            <p:ph type="title"/>
          </p:nvPr>
        </p:nvSpPr>
        <p:spPr>
          <a:xfrm>
            <a:off x="257174" y="609599"/>
            <a:ext cx="8486775" cy="760413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b="1" spc="-150" smtClean="0">
                <a:solidFill>
                  <a:srgbClr val="1D314E"/>
                </a:solidFill>
              </a:rPr>
              <a:t>Schedule</a:t>
            </a:r>
            <a:endParaRPr lang="ko-KR" altLang="en-US" sz="4000" b="1" spc="-150">
              <a:solidFill>
                <a:srgbClr val="1D314E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2338252" y="1736998"/>
            <a:ext cx="1" cy="703484"/>
          </a:xfrm>
          <a:prstGeom prst="straightConnector1">
            <a:avLst/>
          </a:prstGeom>
          <a:ln w="19050">
            <a:solidFill>
              <a:srgbClr val="1D31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>
            <a:off x="7501631" y="1736998"/>
            <a:ext cx="1" cy="703484"/>
          </a:xfrm>
          <a:prstGeom prst="straightConnector1">
            <a:avLst/>
          </a:prstGeom>
          <a:ln w="19050">
            <a:solidFill>
              <a:srgbClr val="1D31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54788" y="1460690"/>
            <a:ext cx="1567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스펙발표</a:t>
            </a:r>
            <a:endParaRPr lang="ko-KR" altLang="en-US" sz="16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741317" y="1461706"/>
            <a:ext cx="1621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중간발표</a:t>
            </a:r>
            <a:endParaRPr lang="ko-KR" altLang="en-US" sz="16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034513" y="1460690"/>
            <a:ext cx="1540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최종발표</a:t>
            </a:r>
            <a:endParaRPr lang="ko-KR" altLang="en-US" sz="16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6890946" y="6018558"/>
            <a:ext cx="634871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76200" cap="rnd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804263" y="6041525"/>
            <a:ext cx="2014373" cy="32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400" b="1" spc="-3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최종점검</a:t>
            </a:r>
            <a:endParaRPr lang="ko-KR" altLang="en-US" sz="1400" b="1" spc="-3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 flipH="1">
            <a:off x="4190637" y="1736998"/>
            <a:ext cx="1" cy="703484"/>
          </a:xfrm>
          <a:prstGeom prst="straightConnector1">
            <a:avLst/>
          </a:prstGeom>
          <a:ln w="19050">
            <a:solidFill>
              <a:srgbClr val="1D31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26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44783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7. Development Environment</a:t>
            </a:r>
            <a:endParaRPr lang="en-US" altLang="ko-KR" sz="10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smtClean="0">
                <a:solidFill>
                  <a:schemeClr val="accent4">
                    <a:lumMod val="50000"/>
                  </a:schemeClr>
                </a:solidFill>
              </a:rPr>
              <a:t>Development Environment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11</a:t>
            </a:fld>
            <a:r>
              <a:rPr lang="en-US" altLang="ko-KR" sz="10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23</a:t>
            </a:r>
            <a:endParaRPr lang="en-US" altLang="ko-KR" sz="10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282" b="94231" l="0" r="90751">
                        <a14:foregroundMark x1="51445" y1="57692" x2="51445" y2="57692"/>
                        <a14:foregroundMark x1="62717" y1="51282" x2="62717" y2="51282"/>
                        <a14:foregroundMark x1="70231" y1="63462" x2="70231" y2="63462"/>
                        <a14:foregroundMark x1="82081" y1="57051" x2="82081" y2="57051"/>
                        <a14:foregroundMark x1="22543" y1="60897" x2="22543" y2="60897"/>
                        <a14:backgroundMark x1="15029" y1="9615" x2="15029" y2="9615"/>
                        <a14:backgroundMark x1="6647" y1="14103" x2="6647" y2="14103"/>
                        <a14:backgroundMark x1="31503" y1="23718" x2="31503" y2="23718"/>
                        <a14:backgroundMark x1="46821" y1="20513" x2="46821" y2="20513"/>
                        <a14:backgroundMark x1="32948" y1="29487" x2="32948" y2="2948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98787" y="3177576"/>
            <a:ext cx="1564520" cy="70539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76" b="98649" l="1235" r="97531">
                        <a14:foregroundMark x1="75309" y1="54054" x2="75309" y2="54054"/>
                        <a14:foregroundMark x1="68313" y1="56757" x2="68313" y2="56757"/>
                        <a14:foregroundMark x1="55144" y1="56081" x2="55144" y2="56081"/>
                        <a14:foregroundMark x1="27160" y1="31757" x2="27160" y2="31757"/>
                        <a14:foregroundMark x1="27572" y1="15541" x2="27572" y2="15541"/>
                        <a14:foregroundMark x1="19753" y1="58784" x2="19753" y2="58784"/>
                        <a14:foregroundMark x1="28807" y1="68919" x2="28807" y2="68919"/>
                        <a14:foregroundMark x1="25926" y1="80405" x2="25926" y2="80405"/>
                        <a14:foregroundMark x1="44444" y1="59459" x2="44444" y2="59459"/>
                        <a14:foregroundMark x1="36626" y1="85135" x2="36626" y2="85135"/>
                        <a14:foregroundMark x1="42387" y1="89189" x2="42387" y2="89189"/>
                      </a14:backgroundRemoval>
                    </a14:imgEffect>
                  </a14:imgLayer>
                </a14:imgProps>
              </a:ext>
            </a:extLst>
          </a:blip>
          <a:srcRect l="48062"/>
          <a:stretch/>
        </p:blipFill>
        <p:spPr>
          <a:xfrm>
            <a:off x="4075611" y="3215657"/>
            <a:ext cx="1046586" cy="74114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924" b="89313" l="0" r="100000">
                        <a14:foregroundMark x1="25904" y1="56489" x2="25904" y2="56489"/>
                        <a14:foregroundMark x1="25301" y1="32061" x2="25301" y2="32061"/>
                        <a14:foregroundMark x1="33735" y1="42748" x2="33735" y2="42748"/>
                        <a14:foregroundMark x1="50000" y1="47328" x2="50000" y2="47328"/>
                        <a14:foregroundMark x1="77711" y1="51145" x2="77711" y2="51145"/>
                        <a14:foregroundMark x1="89157" y1="48855" x2="89157" y2="4885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40177" y="3390706"/>
            <a:ext cx="1153544" cy="455164"/>
          </a:xfrm>
          <a:prstGeom prst="rect">
            <a:avLst/>
          </a:prstGeom>
        </p:spPr>
      </p:pic>
      <p:graphicFrame>
        <p:nvGraphicFramePr>
          <p:cNvPr id="22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350715" y="2190521"/>
          <a:ext cx="8434176" cy="62933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60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12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1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0606">
                  <a:extLst>
                    <a:ext uri="{9D8B030D-6E8A-4147-A177-3AD203B41FA5}">
                      <a16:colId xmlns:a16="http://schemas.microsoft.com/office/drawing/2014/main" val="3242076695"/>
                    </a:ext>
                  </a:extLst>
                </a:gridCol>
                <a:gridCol w="1796262">
                  <a:extLst>
                    <a:ext uri="{9D8B030D-6E8A-4147-A177-3AD203B41FA5}">
                      <a16:colId xmlns:a16="http://schemas.microsoft.com/office/drawing/2014/main" val="2647478451"/>
                    </a:ext>
                  </a:extLst>
                </a:gridCol>
              </a:tblGrid>
              <a:tr h="6293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800" b="1" spc="-30" smtClean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운영체제</a:t>
                      </a:r>
                      <a:endParaRPr lang="ko-KR" altLang="en-US" sz="1800" b="1" spc="-3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887" marR="92887" marT="46444" marB="46444" anchor="ctr">
                    <a:solidFill>
                      <a:srgbClr val="06365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800" b="1" spc="-30" smtClean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저장소</a:t>
                      </a:r>
                      <a:endParaRPr lang="ko-KR" altLang="en-US" sz="1800" b="1" spc="-3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887" marR="92887" marT="46444" marB="46444" anchor="ctr">
                    <a:solidFill>
                      <a:srgbClr val="06365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800" b="1" spc="-30" smtClean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언어</a:t>
                      </a:r>
                      <a:endParaRPr lang="ko-KR" altLang="en-US" sz="1800" b="1" spc="-3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887" marR="92887" marT="46444" marB="46444" anchor="ctr">
                    <a:solidFill>
                      <a:srgbClr val="06365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800" b="1" spc="-30" smtClean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테스트 툴</a:t>
                      </a:r>
                      <a:endParaRPr lang="ko-KR" altLang="en-US" sz="1800" b="1" spc="-3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887" marR="92887" marT="46444" marB="46444" anchor="ctr">
                    <a:solidFill>
                      <a:srgbClr val="06365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800" b="1" spc="-30" smtClean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오픈소스</a:t>
                      </a:r>
                      <a:endParaRPr lang="en-US" altLang="ko-KR" sz="1800" b="1" spc="-30" smtClean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2887" marR="92887" marT="46444" marB="46444" anchor="ctr">
                    <a:solidFill>
                      <a:srgbClr val="0636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3" name="그림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73376" y="4359644"/>
            <a:ext cx="714334" cy="93674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74582" y="3265892"/>
            <a:ext cx="1511922" cy="49514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49141" y="4416719"/>
            <a:ext cx="1414166" cy="984617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15" y="3432513"/>
            <a:ext cx="1513093" cy="37155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87" y="4494680"/>
            <a:ext cx="1032547" cy="82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18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453704" y="2558362"/>
            <a:ext cx="8317099" cy="410467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51569" y="4493055"/>
            <a:ext cx="8031872" cy="2079432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3455" y="195231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8. Current Status</a:t>
            </a:r>
            <a:endParaRPr lang="en-US" altLang="ko-KR" sz="10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smtClean="0">
                <a:solidFill>
                  <a:schemeClr val="accent4">
                    <a:lumMod val="50000"/>
                  </a:schemeClr>
                </a:solidFill>
              </a:rPr>
              <a:t>Current Status(1)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12</a:t>
            </a:fld>
            <a:r>
              <a:rPr lang="en-US" altLang="ko-KR" sz="10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23</a:t>
            </a:r>
            <a:endParaRPr lang="en-US" altLang="ko-KR" sz="10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883837" y="2200442"/>
            <a:ext cx="1367930" cy="30584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Client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3883837" y="2970855"/>
            <a:ext cx="1367930" cy="30584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Socket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277411" y="2774220"/>
            <a:ext cx="1367930" cy="30584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Server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순서도: 대체 처리 37"/>
          <p:cNvSpPr/>
          <p:nvPr/>
        </p:nvSpPr>
        <p:spPr>
          <a:xfrm>
            <a:off x="4428347" y="4825492"/>
            <a:ext cx="1617318" cy="1480929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827371" y="5493705"/>
            <a:ext cx="1514895" cy="325617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EventLoop</a:t>
            </a:r>
            <a:endParaRPr lang="ko-KR" altLang="en-US" sz="16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574368" y="4654431"/>
            <a:ext cx="1321870" cy="32126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ThreadPool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3" name="내용 개체 틀 2"/>
          <p:cNvSpPr txBox="1">
            <a:spLocks/>
          </p:cNvSpPr>
          <p:nvPr/>
        </p:nvSpPr>
        <p:spPr>
          <a:xfrm>
            <a:off x="332529" y="1421071"/>
            <a:ext cx="8470547" cy="8810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400" b="1">
                <a:latin typeface="맑은 고딕" panose="020B0503020000020004" pitchFamily="50" charset="-127"/>
              </a:rPr>
              <a:t> </a:t>
            </a:r>
            <a:r>
              <a:rPr lang="en-US" altLang="ko-KR" sz="2400" b="1" smtClean="0">
                <a:latin typeface="맑은 고딕" panose="020B0503020000020004" pitchFamily="50" charset="-127"/>
              </a:rPr>
              <a:t>   </a:t>
            </a:r>
            <a:r>
              <a:rPr lang="en-US" altLang="ko-KR" sz="24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Big Picture</a:t>
            </a:r>
            <a:endParaRPr lang="en-US" altLang="ko-KR" sz="200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L 도형 43"/>
          <p:cNvSpPr/>
          <p:nvPr/>
        </p:nvSpPr>
        <p:spPr>
          <a:xfrm rot="19627149">
            <a:off x="470697" y="1671848"/>
            <a:ext cx="242712" cy="134219"/>
          </a:xfrm>
          <a:prstGeom prst="corner">
            <a:avLst>
              <a:gd name="adj1" fmla="val 27501"/>
              <a:gd name="adj2" fmla="val 2346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원통 1"/>
          <p:cNvSpPr/>
          <p:nvPr/>
        </p:nvSpPr>
        <p:spPr>
          <a:xfrm>
            <a:off x="7942744" y="4825492"/>
            <a:ext cx="669933" cy="1480929"/>
          </a:xfrm>
          <a:prstGeom prst="can">
            <a:avLst/>
          </a:prstGeom>
          <a:noFill/>
          <a:ln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Disk</a:t>
            </a:r>
            <a:endParaRPr lang="ko-KR" altLang="en-US" sz="16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5485938" y="2970855"/>
            <a:ext cx="1367930" cy="30584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HTTPParser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574368" y="5137378"/>
            <a:ext cx="393777" cy="36781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5047400" y="5137378"/>
            <a:ext cx="393777" cy="36781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5509141" y="5137378"/>
            <a:ext cx="393777" cy="36781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4574368" y="5635932"/>
            <a:ext cx="393777" cy="36781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047400" y="5635932"/>
            <a:ext cx="393777" cy="36781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5509141" y="5635932"/>
            <a:ext cx="393777" cy="36781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7" name="순서도: 대체 처리 66"/>
          <p:cNvSpPr/>
          <p:nvPr/>
        </p:nvSpPr>
        <p:spPr>
          <a:xfrm>
            <a:off x="6488852" y="4878624"/>
            <a:ext cx="1031409" cy="1125125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헤드라인M" panose="020B0600000101010101" charset="-127"/>
              <a:ea typeface="HY헤드라인M" panose="020B0600000101010101" charset="-127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6571559" y="4669576"/>
            <a:ext cx="860605" cy="28275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Cache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009191"/>
              </p:ext>
            </p:extLst>
          </p:nvPr>
        </p:nvGraphicFramePr>
        <p:xfrm>
          <a:off x="6594779" y="5118104"/>
          <a:ext cx="815349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3">
                  <a:extLst>
                    <a:ext uri="{9D8B030D-6E8A-4147-A177-3AD203B41FA5}">
                      <a16:colId xmlns:a16="http://schemas.microsoft.com/office/drawing/2014/main" val="2939559060"/>
                    </a:ext>
                  </a:extLst>
                </a:gridCol>
                <a:gridCol w="271783">
                  <a:extLst>
                    <a:ext uri="{9D8B030D-6E8A-4147-A177-3AD203B41FA5}">
                      <a16:colId xmlns:a16="http://schemas.microsoft.com/office/drawing/2014/main" val="261439053"/>
                    </a:ext>
                  </a:extLst>
                </a:gridCol>
                <a:gridCol w="271783">
                  <a:extLst>
                    <a:ext uri="{9D8B030D-6E8A-4147-A177-3AD203B41FA5}">
                      <a16:colId xmlns:a16="http://schemas.microsoft.com/office/drawing/2014/main" val="40624143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algn="l" latinLnBrk="1"/>
                      <a:endParaRPr lang="en-US" altLang="ko-KR" sz="70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70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66941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96111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2512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886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0478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4364952"/>
                  </a:ext>
                </a:extLst>
              </a:tr>
            </a:tbl>
          </a:graphicData>
        </a:graphic>
      </p:graphicFrame>
      <p:sp>
        <p:nvSpPr>
          <p:cNvPr id="70" name="모서리가 둥근 직사각형 69"/>
          <p:cNvSpPr/>
          <p:nvPr/>
        </p:nvSpPr>
        <p:spPr>
          <a:xfrm>
            <a:off x="2178762" y="5678133"/>
            <a:ext cx="878764" cy="27072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Event</a:t>
            </a:r>
            <a:endParaRPr lang="ko-KR" altLang="en-US" sz="16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4491602" y="2506288"/>
            <a:ext cx="0" cy="464567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665823" y="2564273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Request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1" name="직선 화살표 연결선 70"/>
          <p:cNvCxnSpPr>
            <a:endCxn id="42" idx="1"/>
          </p:cNvCxnSpPr>
          <p:nvPr/>
        </p:nvCxnSpPr>
        <p:spPr>
          <a:xfrm>
            <a:off x="5244288" y="3123778"/>
            <a:ext cx="241650" cy="0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>
            <a:off x="6163787" y="3276701"/>
            <a:ext cx="0" cy="274404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자유형 14"/>
          <p:cNvSpPr/>
          <p:nvPr/>
        </p:nvSpPr>
        <p:spPr>
          <a:xfrm>
            <a:off x="1990952" y="5157050"/>
            <a:ext cx="656999" cy="529566"/>
          </a:xfrm>
          <a:custGeom>
            <a:avLst/>
            <a:gdLst>
              <a:gd name="connsiteX0" fmla="*/ 542925 w 542925"/>
              <a:gd name="connsiteY0" fmla="*/ 491275 h 491275"/>
              <a:gd name="connsiteX1" fmla="*/ 371475 w 542925"/>
              <a:gd name="connsiteY1" fmla="*/ 5500 h 491275"/>
              <a:gd name="connsiteX2" fmla="*/ 0 w 542925"/>
              <a:gd name="connsiteY2" fmla="*/ 272200 h 491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2925" h="491275">
                <a:moveTo>
                  <a:pt x="542925" y="491275"/>
                </a:moveTo>
                <a:cubicBezTo>
                  <a:pt x="502443" y="266643"/>
                  <a:pt x="461962" y="42012"/>
                  <a:pt x="371475" y="5500"/>
                </a:cubicBezTo>
                <a:cubicBezTo>
                  <a:pt x="280988" y="-31012"/>
                  <a:pt x="140494" y="120594"/>
                  <a:pt x="0" y="272200"/>
                </a:cubicBezTo>
              </a:path>
            </a:pathLst>
          </a:custGeom>
          <a:noFill/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화살표 연결선 74"/>
          <p:cNvCxnSpPr/>
          <p:nvPr/>
        </p:nvCxnSpPr>
        <p:spPr>
          <a:xfrm flipV="1">
            <a:off x="2647951" y="4805536"/>
            <a:ext cx="1926417" cy="871555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028838" y="4890774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Analyze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 rot="20114781">
            <a:off x="2998866" y="4845955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Dispatch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83" name="직선 화살표 연결선 82"/>
          <p:cNvCxnSpPr/>
          <p:nvPr/>
        </p:nvCxnSpPr>
        <p:spPr>
          <a:xfrm flipH="1">
            <a:off x="1784087" y="6103572"/>
            <a:ext cx="2627270" cy="4314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 flipV="1">
            <a:off x="1785677" y="5829892"/>
            <a:ext cx="0" cy="287520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2647951" y="6075714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Callback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1" name="직선 화살표 연결선 90"/>
          <p:cNvCxnSpPr/>
          <p:nvPr/>
        </p:nvCxnSpPr>
        <p:spPr>
          <a:xfrm>
            <a:off x="5953125" y="4717123"/>
            <a:ext cx="568325" cy="0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>
            <a:off x="5953125" y="4794868"/>
            <a:ext cx="568325" cy="0"/>
          </a:xfrm>
          <a:prstGeom prst="straightConnector1">
            <a:avLst/>
          </a:prstGeom>
          <a:ln w="28575">
            <a:solidFill>
              <a:srgbClr val="06365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/>
          <p:nvPr/>
        </p:nvCxnSpPr>
        <p:spPr>
          <a:xfrm>
            <a:off x="6150169" y="6092012"/>
            <a:ext cx="1714107" cy="0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/>
          <p:nvPr/>
        </p:nvCxnSpPr>
        <p:spPr>
          <a:xfrm>
            <a:off x="6137469" y="6172932"/>
            <a:ext cx="1714107" cy="0"/>
          </a:xfrm>
          <a:prstGeom prst="straightConnector1">
            <a:avLst/>
          </a:prstGeom>
          <a:ln w="28575">
            <a:solidFill>
              <a:srgbClr val="06365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6008359" y="4478819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Hit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668267" y="6127433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Miss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000032" y="4969509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Dequeue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163787" y="3256150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Message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19070" y="3493120"/>
            <a:ext cx="3634433" cy="138090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434341"/>
              </p:ext>
            </p:extLst>
          </p:nvPr>
        </p:nvGraphicFramePr>
        <p:xfrm>
          <a:off x="908070" y="4356302"/>
          <a:ext cx="3215105" cy="415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282">
                  <a:extLst>
                    <a:ext uri="{9D8B030D-6E8A-4147-A177-3AD203B41FA5}">
                      <a16:colId xmlns:a16="http://schemas.microsoft.com/office/drawing/2014/main" val="4062414305"/>
                    </a:ext>
                  </a:extLst>
                </a:gridCol>
                <a:gridCol w="292283">
                  <a:extLst>
                    <a:ext uri="{9D8B030D-6E8A-4147-A177-3AD203B41FA5}">
                      <a16:colId xmlns:a16="http://schemas.microsoft.com/office/drawing/2014/main" val="3091974591"/>
                    </a:ext>
                  </a:extLst>
                </a:gridCol>
                <a:gridCol w="292282">
                  <a:extLst>
                    <a:ext uri="{9D8B030D-6E8A-4147-A177-3AD203B41FA5}">
                      <a16:colId xmlns:a16="http://schemas.microsoft.com/office/drawing/2014/main" val="262679238"/>
                    </a:ext>
                  </a:extLst>
                </a:gridCol>
                <a:gridCol w="292282">
                  <a:extLst>
                    <a:ext uri="{9D8B030D-6E8A-4147-A177-3AD203B41FA5}">
                      <a16:colId xmlns:a16="http://schemas.microsoft.com/office/drawing/2014/main" val="2468960179"/>
                    </a:ext>
                  </a:extLst>
                </a:gridCol>
                <a:gridCol w="292282">
                  <a:extLst>
                    <a:ext uri="{9D8B030D-6E8A-4147-A177-3AD203B41FA5}">
                      <a16:colId xmlns:a16="http://schemas.microsoft.com/office/drawing/2014/main" val="3377643588"/>
                    </a:ext>
                  </a:extLst>
                </a:gridCol>
                <a:gridCol w="292283">
                  <a:extLst>
                    <a:ext uri="{9D8B030D-6E8A-4147-A177-3AD203B41FA5}">
                      <a16:colId xmlns:a16="http://schemas.microsoft.com/office/drawing/2014/main" val="957881832"/>
                    </a:ext>
                  </a:extLst>
                </a:gridCol>
                <a:gridCol w="292282">
                  <a:extLst>
                    <a:ext uri="{9D8B030D-6E8A-4147-A177-3AD203B41FA5}">
                      <a16:colId xmlns:a16="http://schemas.microsoft.com/office/drawing/2014/main" val="4086171645"/>
                    </a:ext>
                  </a:extLst>
                </a:gridCol>
                <a:gridCol w="292282">
                  <a:extLst>
                    <a:ext uri="{9D8B030D-6E8A-4147-A177-3AD203B41FA5}">
                      <a16:colId xmlns:a16="http://schemas.microsoft.com/office/drawing/2014/main" val="2098923655"/>
                    </a:ext>
                  </a:extLst>
                </a:gridCol>
                <a:gridCol w="292282">
                  <a:extLst>
                    <a:ext uri="{9D8B030D-6E8A-4147-A177-3AD203B41FA5}">
                      <a16:colId xmlns:a16="http://schemas.microsoft.com/office/drawing/2014/main" val="1830558703"/>
                    </a:ext>
                  </a:extLst>
                </a:gridCol>
                <a:gridCol w="292283">
                  <a:extLst>
                    <a:ext uri="{9D8B030D-6E8A-4147-A177-3AD203B41FA5}">
                      <a16:colId xmlns:a16="http://schemas.microsoft.com/office/drawing/2014/main" val="2362474241"/>
                    </a:ext>
                  </a:extLst>
                </a:gridCol>
                <a:gridCol w="292282">
                  <a:extLst>
                    <a:ext uri="{9D8B030D-6E8A-4147-A177-3AD203B41FA5}">
                      <a16:colId xmlns:a16="http://schemas.microsoft.com/office/drawing/2014/main" val="3333960757"/>
                    </a:ext>
                  </a:extLst>
                </a:gridCol>
              </a:tblGrid>
              <a:tr h="41501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6694131"/>
                  </a:ext>
                </a:extLst>
              </a:tr>
            </a:tbl>
          </a:graphicData>
        </a:graphic>
      </p:graphicFrame>
      <p:sp>
        <p:nvSpPr>
          <p:cNvPr id="32" name="모서리가 둥근 직사각형 31"/>
          <p:cNvSpPr/>
          <p:nvPr/>
        </p:nvSpPr>
        <p:spPr>
          <a:xfrm>
            <a:off x="1617894" y="4236840"/>
            <a:ext cx="1795455" cy="23892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EventQueue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314700" y="3889918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Enqueue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4" name="직선 화살표 연결선 73"/>
          <p:cNvCxnSpPr/>
          <p:nvPr/>
        </p:nvCxnSpPr>
        <p:spPr>
          <a:xfrm flipH="1">
            <a:off x="1055543" y="4670901"/>
            <a:ext cx="1112" cy="826677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 flipH="1">
            <a:off x="3314700" y="3850938"/>
            <a:ext cx="1112" cy="385902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3057527" y="3551105"/>
            <a:ext cx="3796342" cy="29983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Request Interpreter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16" name="직선 화살표 연결선 115"/>
          <p:cNvCxnSpPr/>
          <p:nvPr/>
        </p:nvCxnSpPr>
        <p:spPr>
          <a:xfrm flipV="1">
            <a:off x="4654805" y="2487976"/>
            <a:ext cx="0" cy="464567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4627914" y="2589282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Response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453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8. Current Status</a:t>
            </a:r>
            <a:endParaRPr lang="en-US" altLang="ko-KR" sz="10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smtClean="0">
                <a:solidFill>
                  <a:schemeClr val="accent4">
                    <a:lumMod val="50000"/>
                  </a:schemeClr>
                </a:solidFill>
              </a:rPr>
              <a:t>Current Status(2)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13</a:t>
            </a:fld>
            <a:r>
              <a:rPr lang="en-US" altLang="ko-KR" sz="10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23</a:t>
            </a:r>
            <a:endParaRPr lang="en-US" altLang="ko-KR" sz="10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3" name="내용 개체 틀 2"/>
          <p:cNvSpPr txBox="1">
            <a:spLocks/>
          </p:cNvSpPr>
          <p:nvPr/>
        </p:nvSpPr>
        <p:spPr>
          <a:xfrm>
            <a:off x="332529" y="1421071"/>
            <a:ext cx="8470547" cy="8810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400" b="1">
                <a:latin typeface="맑은 고딕" panose="020B0503020000020004" pitchFamily="50" charset="-127"/>
              </a:rPr>
              <a:t> </a:t>
            </a:r>
            <a:r>
              <a:rPr lang="en-US" altLang="ko-KR" sz="2400" b="1" smtClean="0">
                <a:latin typeface="맑은 고딕" panose="020B0503020000020004" pitchFamily="50" charset="-127"/>
              </a:rPr>
              <a:t>   </a:t>
            </a:r>
            <a:r>
              <a:rPr lang="en-US" altLang="ko-KR" sz="24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Socket Binding</a:t>
            </a:r>
            <a:endParaRPr lang="en-US" altLang="ko-KR" sz="200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L 도형 43"/>
          <p:cNvSpPr/>
          <p:nvPr/>
        </p:nvSpPr>
        <p:spPr>
          <a:xfrm rot="19627149">
            <a:off x="470697" y="1671848"/>
            <a:ext cx="242712" cy="134219"/>
          </a:xfrm>
          <a:prstGeom prst="corner">
            <a:avLst>
              <a:gd name="adj1" fmla="val 27501"/>
              <a:gd name="adj2" fmla="val 2346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453704" y="2558362"/>
            <a:ext cx="8317099" cy="410467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1569" y="4493055"/>
            <a:ext cx="8031872" cy="2079432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3883837" y="2200442"/>
            <a:ext cx="1367930" cy="30584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Client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7277411" y="2774220"/>
            <a:ext cx="1367930" cy="30584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Server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4428347" y="4825492"/>
            <a:ext cx="1617318" cy="1480929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827371" y="5493705"/>
            <a:ext cx="1514895" cy="325617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EventLoop</a:t>
            </a:r>
            <a:endParaRPr lang="ko-KR" altLang="en-US" sz="16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4574368" y="4654431"/>
            <a:ext cx="1321870" cy="32126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ThreadPool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0" name="원통 59"/>
          <p:cNvSpPr/>
          <p:nvPr/>
        </p:nvSpPr>
        <p:spPr>
          <a:xfrm>
            <a:off x="7942744" y="4825492"/>
            <a:ext cx="669933" cy="1480929"/>
          </a:xfrm>
          <a:prstGeom prst="can">
            <a:avLst/>
          </a:prstGeom>
          <a:noFill/>
          <a:ln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Disk</a:t>
            </a:r>
            <a:endParaRPr lang="ko-KR" altLang="en-US" sz="16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5485938" y="2970855"/>
            <a:ext cx="1367930" cy="30584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HTTPParser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4574368" y="5137378"/>
            <a:ext cx="393777" cy="36781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5047400" y="5137378"/>
            <a:ext cx="393777" cy="36781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5509141" y="5137378"/>
            <a:ext cx="393777" cy="36781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4574368" y="5635932"/>
            <a:ext cx="393777" cy="36781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5047400" y="5635932"/>
            <a:ext cx="393777" cy="36781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5509141" y="5635932"/>
            <a:ext cx="393777" cy="36781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1" name="순서도: 대체 처리 70"/>
          <p:cNvSpPr/>
          <p:nvPr/>
        </p:nvSpPr>
        <p:spPr>
          <a:xfrm>
            <a:off x="6488852" y="4878624"/>
            <a:ext cx="1031409" cy="1125125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헤드라인M" panose="020B0600000101010101" charset="-127"/>
              <a:ea typeface="HY헤드라인M" panose="020B0600000101010101" charset="-127"/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6571559" y="4669576"/>
            <a:ext cx="860605" cy="28275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Cache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73" name="표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334294"/>
              </p:ext>
            </p:extLst>
          </p:nvPr>
        </p:nvGraphicFramePr>
        <p:xfrm>
          <a:off x="6594779" y="5118104"/>
          <a:ext cx="815349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3">
                  <a:extLst>
                    <a:ext uri="{9D8B030D-6E8A-4147-A177-3AD203B41FA5}">
                      <a16:colId xmlns:a16="http://schemas.microsoft.com/office/drawing/2014/main" val="2939559060"/>
                    </a:ext>
                  </a:extLst>
                </a:gridCol>
                <a:gridCol w="271783">
                  <a:extLst>
                    <a:ext uri="{9D8B030D-6E8A-4147-A177-3AD203B41FA5}">
                      <a16:colId xmlns:a16="http://schemas.microsoft.com/office/drawing/2014/main" val="261439053"/>
                    </a:ext>
                  </a:extLst>
                </a:gridCol>
                <a:gridCol w="271783">
                  <a:extLst>
                    <a:ext uri="{9D8B030D-6E8A-4147-A177-3AD203B41FA5}">
                      <a16:colId xmlns:a16="http://schemas.microsoft.com/office/drawing/2014/main" val="40624143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algn="l" latinLnBrk="1"/>
                      <a:endParaRPr lang="en-US" altLang="ko-KR" sz="70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70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66941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96111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2512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886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0478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4364952"/>
                  </a:ext>
                </a:extLst>
              </a:tr>
            </a:tbl>
          </a:graphicData>
        </a:graphic>
      </p:graphicFrame>
      <p:sp>
        <p:nvSpPr>
          <p:cNvPr id="74" name="모서리가 둥근 직사각형 73"/>
          <p:cNvSpPr/>
          <p:nvPr/>
        </p:nvSpPr>
        <p:spPr>
          <a:xfrm>
            <a:off x="2178762" y="5678133"/>
            <a:ext cx="878764" cy="27072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Event</a:t>
            </a:r>
            <a:endParaRPr lang="ko-KR" altLang="en-US" sz="16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5" name="직선 화살표 연결선 74"/>
          <p:cNvCxnSpPr>
            <a:stCxn id="54" idx="2"/>
          </p:cNvCxnSpPr>
          <p:nvPr/>
        </p:nvCxnSpPr>
        <p:spPr>
          <a:xfrm>
            <a:off x="4567802" y="2506288"/>
            <a:ext cx="0" cy="464567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567802" y="2578219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Request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7" name="직선 화살표 연결선 76"/>
          <p:cNvCxnSpPr>
            <a:endCxn id="61" idx="1"/>
          </p:cNvCxnSpPr>
          <p:nvPr/>
        </p:nvCxnSpPr>
        <p:spPr>
          <a:xfrm>
            <a:off x="5244288" y="3123778"/>
            <a:ext cx="241650" cy="0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6163787" y="3276701"/>
            <a:ext cx="0" cy="274404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자유형 78"/>
          <p:cNvSpPr/>
          <p:nvPr/>
        </p:nvSpPr>
        <p:spPr>
          <a:xfrm>
            <a:off x="1990952" y="5157050"/>
            <a:ext cx="656999" cy="529566"/>
          </a:xfrm>
          <a:custGeom>
            <a:avLst/>
            <a:gdLst>
              <a:gd name="connsiteX0" fmla="*/ 542925 w 542925"/>
              <a:gd name="connsiteY0" fmla="*/ 491275 h 491275"/>
              <a:gd name="connsiteX1" fmla="*/ 371475 w 542925"/>
              <a:gd name="connsiteY1" fmla="*/ 5500 h 491275"/>
              <a:gd name="connsiteX2" fmla="*/ 0 w 542925"/>
              <a:gd name="connsiteY2" fmla="*/ 272200 h 491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2925" h="491275">
                <a:moveTo>
                  <a:pt x="542925" y="491275"/>
                </a:moveTo>
                <a:cubicBezTo>
                  <a:pt x="502443" y="266643"/>
                  <a:pt x="461962" y="42012"/>
                  <a:pt x="371475" y="5500"/>
                </a:cubicBezTo>
                <a:cubicBezTo>
                  <a:pt x="280988" y="-31012"/>
                  <a:pt x="140494" y="120594"/>
                  <a:pt x="0" y="272200"/>
                </a:cubicBezTo>
              </a:path>
            </a:pathLst>
          </a:custGeom>
          <a:noFill/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화살표 연결선 79"/>
          <p:cNvCxnSpPr/>
          <p:nvPr/>
        </p:nvCxnSpPr>
        <p:spPr>
          <a:xfrm flipV="1">
            <a:off x="2647951" y="4805536"/>
            <a:ext cx="1926417" cy="871555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028838" y="4890774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Analyze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 rot="20114781">
            <a:off x="2998866" y="4845955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Analyze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83" name="직선 화살표 연결선 82"/>
          <p:cNvCxnSpPr/>
          <p:nvPr/>
        </p:nvCxnSpPr>
        <p:spPr>
          <a:xfrm flipH="1">
            <a:off x="1784087" y="6103572"/>
            <a:ext cx="2627270" cy="4314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>
          <a:xfrm flipV="1">
            <a:off x="1798377" y="5829892"/>
            <a:ext cx="0" cy="287520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2647951" y="6075714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Callback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86" name="직선 화살표 연결선 85"/>
          <p:cNvCxnSpPr/>
          <p:nvPr/>
        </p:nvCxnSpPr>
        <p:spPr>
          <a:xfrm>
            <a:off x="5953125" y="4717123"/>
            <a:ext cx="568325" cy="0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/>
          <p:nvPr/>
        </p:nvCxnSpPr>
        <p:spPr>
          <a:xfrm>
            <a:off x="5953125" y="4794868"/>
            <a:ext cx="568325" cy="0"/>
          </a:xfrm>
          <a:prstGeom prst="straightConnector1">
            <a:avLst/>
          </a:prstGeom>
          <a:ln w="28575">
            <a:solidFill>
              <a:srgbClr val="06365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/>
          <p:nvPr/>
        </p:nvCxnSpPr>
        <p:spPr>
          <a:xfrm>
            <a:off x="6150169" y="6092012"/>
            <a:ext cx="1714107" cy="0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>
            <a:off x="6137469" y="6172932"/>
            <a:ext cx="1714107" cy="0"/>
          </a:xfrm>
          <a:prstGeom prst="straightConnector1">
            <a:avLst/>
          </a:prstGeom>
          <a:ln w="28575">
            <a:solidFill>
              <a:srgbClr val="06365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008359" y="4478819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Hit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668267" y="6127433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Miss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000032" y="4969509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Dequeue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163787" y="3256150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Message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606104" y="3491897"/>
            <a:ext cx="3634433" cy="138090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95" name="표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883340"/>
              </p:ext>
            </p:extLst>
          </p:nvPr>
        </p:nvGraphicFramePr>
        <p:xfrm>
          <a:off x="908070" y="4356302"/>
          <a:ext cx="3215105" cy="415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282">
                  <a:extLst>
                    <a:ext uri="{9D8B030D-6E8A-4147-A177-3AD203B41FA5}">
                      <a16:colId xmlns:a16="http://schemas.microsoft.com/office/drawing/2014/main" val="4062414305"/>
                    </a:ext>
                  </a:extLst>
                </a:gridCol>
                <a:gridCol w="292283">
                  <a:extLst>
                    <a:ext uri="{9D8B030D-6E8A-4147-A177-3AD203B41FA5}">
                      <a16:colId xmlns:a16="http://schemas.microsoft.com/office/drawing/2014/main" val="3091974591"/>
                    </a:ext>
                  </a:extLst>
                </a:gridCol>
                <a:gridCol w="292282">
                  <a:extLst>
                    <a:ext uri="{9D8B030D-6E8A-4147-A177-3AD203B41FA5}">
                      <a16:colId xmlns:a16="http://schemas.microsoft.com/office/drawing/2014/main" val="262679238"/>
                    </a:ext>
                  </a:extLst>
                </a:gridCol>
                <a:gridCol w="292282">
                  <a:extLst>
                    <a:ext uri="{9D8B030D-6E8A-4147-A177-3AD203B41FA5}">
                      <a16:colId xmlns:a16="http://schemas.microsoft.com/office/drawing/2014/main" val="2468960179"/>
                    </a:ext>
                  </a:extLst>
                </a:gridCol>
                <a:gridCol w="292282">
                  <a:extLst>
                    <a:ext uri="{9D8B030D-6E8A-4147-A177-3AD203B41FA5}">
                      <a16:colId xmlns:a16="http://schemas.microsoft.com/office/drawing/2014/main" val="3377643588"/>
                    </a:ext>
                  </a:extLst>
                </a:gridCol>
                <a:gridCol w="292283">
                  <a:extLst>
                    <a:ext uri="{9D8B030D-6E8A-4147-A177-3AD203B41FA5}">
                      <a16:colId xmlns:a16="http://schemas.microsoft.com/office/drawing/2014/main" val="957881832"/>
                    </a:ext>
                  </a:extLst>
                </a:gridCol>
                <a:gridCol w="292282">
                  <a:extLst>
                    <a:ext uri="{9D8B030D-6E8A-4147-A177-3AD203B41FA5}">
                      <a16:colId xmlns:a16="http://schemas.microsoft.com/office/drawing/2014/main" val="4086171645"/>
                    </a:ext>
                  </a:extLst>
                </a:gridCol>
                <a:gridCol w="292282">
                  <a:extLst>
                    <a:ext uri="{9D8B030D-6E8A-4147-A177-3AD203B41FA5}">
                      <a16:colId xmlns:a16="http://schemas.microsoft.com/office/drawing/2014/main" val="2098923655"/>
                    </a:ext>
                  </a:extLst>
                </a:gridCol>
                <a:gridCol w="292282">
                  <a:extLst>
                    <a:ext uri="{9D8B030D-6E8A-4147-A177-3AD203B41FA5}">
                      <a16:colId xmlns:a16="http://schemas.microsoft.com/office/drawing/2014/main" val="1830558703"/>
                    </a:ext>
                  </a:extLst>
                </a:gridCol>
                <a:gridCol w="292283">
                  <a:extLst>
                    <a:ext uri="{9D8B030D-6E8A-4147-A177-3AD203B41FA5}">
                      <a16:colId xmlns:a16="http://schemas.microsoft.com/office/drawing/2014/main" val="2362474241"/>
                    </a:ext>
                  </a:extLst>
                </a:gridCol>
                <a:gridCol w="292282">
                  <a:extLst>
                    <a:ext uri="{9D8B030D-6E8A-4147-A177-3AD203B41FA5}">
                      <a16:colId xmlns:a16="http://schemas.microsoft.com/office/drawing/2014/main" val="3333960757"/>
                    </a:ext>
                  </a:extLst>
                </a:gridCol>
              </a:tblGrid>
              <a:tr h="41501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6694131"/>
                  </a:ext>
                </a:extLst>
              </a:tr>
            </a:tbl>
          </a:graphicData>
        </a:graphic>
      </p:graphicFrame>
      <p:sp>
        <p:nvSpPr>
          <p:cNvPr id="96" name="모서리가 둥근 직사각형 95"/>
          <p:cNvSpPr/>
          <p:nvPr/>
        </p:nvSpPr>
        <p:spPr>
          <a:xfrm>
            <a:off x="1617894" y="4236840"/>
            <a:ext cx="1795455" cy="23892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EventQueue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314700" y="3889918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Enqueue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8" name="직선 화살표 연결선 97"/>
          <p:cNvCxnSpPr/>
          <p:nvPr/>
        </p:nvCxnSpPr>
        <p:spPr>
          <a:xfrm flipH="1">
            <a:off x="1055543" y="4670901"/>
            <a:ext cx="1112" cy="826677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/>
          <p:nvPr/>
        </p:nvCxnSpPr>
        <p:spPr>
          <a:xfrm flipH="1">
            <a:off x="3314700" y="3850938"/>
            <a:ext cx="1112" cy="385902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모서리가 둥근 직사각형 99"/>
          <p:cNvSpPr/>
          <p:nvPr/>
        </p:nvSpPr>
        <p:spPr>
          <a:xfrm>
            <a:off x="3057527" y="3551105"/>
            <a:ext cx="3796342" cy="29983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Request Interpreter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63861" y="2112679"/>
            <a:ext cx="8496784" cy="4675369"/>
          </a:xfrm>
          <a:prstGeom prst="rect">
            <a:avLst/>
          </a:prstGeom>
          <a:solidFill>
            <a:schemeClr val="tx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886282" y="2972388"/>
            <a:ext cx="1367930" cy="305846"/>
          </a:xfrm>
          <a:prstGeom prst="roundRect">
            <a:avLst/>
          </a:prstGeom>
          <a:solidFill>
            <a:srgbClr val="FFFF00"/>
          </a:solidFill>
          <a:ln w="28575"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Socket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1" name="내용 개체 틀 2"/>
          <p:cNvSpPr txBox="1">
            <a:spLocks/>
          </p:cNvSpPr>
          <p:nvPr/>
        </p:nvSpPr>
        <p:spPr>
          <a:xfrm>
            <a:off x="3347144" y="3294827"/>
            <a:ext cx="4666838" cy="12754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en-US" altLang="ko-KR" sz="2000" smtClean="0">
                <a:solidFill>
                  <a:schemeClr val="bg1"/>
                </a:solidFill>
                <a:latin typeface="맑은 고딕" panose="020B0503020000020004" pitchFamily="50" charset="-127"/>
              </a:rPr>
              <a:t>• 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import</a:t>
            </a:r>
            <a:r>
              <a:rPr lang="en-US" altLang="ko-KR" sz="2000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java.net.ServerSocket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>
                <a:solidFill>
                  <a:schemeClr val="bg1"/>
                </a:solidFill>
                <a:latin typeface="맑은 고딕" panose="020B0503020000020004" pitchFamily="50" charset="-127"/>
              </a:rPr>
              <a:t>• 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import</a:t>
            </a:r>
            <a:r>
              <a:rPr lang="en-US" altLang="ko-KR" sz="2000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java.net.Socket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>
                <a:solidFill>
                  <a:schemeClr val="bg1"/>
                </a:solidFill>
                <a:latin typeface="맑은 고딕" panose="020B0503020000020004" pitchFamily="50" charset="-127"/>
              </a:rPr>
              <a:t>• </a:t>
            </a:r>
            <a:r>
              <a:rPr lang="en-US" altLang="ko-KR" sz="2000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accept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(), </a:t>
            </a:r>
            <a:r>
              <a:rPr lang="en-US" altLang="ko-KR" sz="2000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bind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(), </a:t>
            </a:r>
            <a:r>
              <a:rPr lang="en-US" altLang="ko-KR" sz="2000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listen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(), …</a:t>
            </a:r>
            <a:endParaRPr lang="en-US" altLang="ko-KR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휴먼편지체"/>
            </a:endParaRPr>
          </a:p>
        </p:txBody>
      </p:sp>
    </p:spTree>
    <p:extLst>
      <p:ext uri="{BB962C8B-B14F-4D97-AF65-F5344CB8AC3E}">
        <p14:creationId xmlns:p14="http://schemas.microsoft.com/office/powerpoint/2010/main" val="366312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8. Current Status</a:t>
            </a:r>
            <a:endParaRPr lang="en-US" altLang="ko-KR" sz="10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smtClean="0">
                <a:solidFill>
                  <a:schemeClr val="accent4">
                    <a:lumMod val="50000"/>
                  </a:schemeClr>
                </a:solidFill>
              </a:rPr>
              <a:t>Current Status(3)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14</a:t>
            </a:fld>
            <a:r>
              <a:rPr lang="en-US" altLang="ko-KR" sz="10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23</a:t>
            </a:r>
            <a:endParaRPr lang="en-US" altLang="ko-KR" sz="10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3" name="내용 개체 틀 2"/>
          <p:cNvSpPr txBox="1">
            <a:spLocks/>
          </p:cNvSpPr>
          <p:nvPr/>
        </p:nvSpPr>
        <p:spPr>
          <a:xfrm>
            <a:off x="332529" y="1421071"/>
            <a:ext cx="8470547" cy="8810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400" b="1">
                <a:latin typeface="맑은 고딕" panose="020B0503020000020004" pitchFamily="50" charset="-127"/>
              </a:rPr>
              <a:t> </a:t>
            </a:r>
            <a:r>
              <a:rPr lang="en-US" altLang="ko-KR" sz="2400" b="1" smtClean="0">
                <a:latin typeface="맑은 고딕" panose="020B0503020000020004" pitchFamily="50" charset="-127"/>
              </a:rPr>
              <a:t>   </a:t>
            </a:r>
            <a:r>
              <a:rPr lang="en-US" altLang="ko-KR" sz="24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Socket Binding</a:t>
            </a:r>
            <a:endParaRPr lang="en-US" altLang="ko-KR" sz="200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L 도형 43"/>
          <p:cNvSpPr/>
          <p:nvPr/>
        </p:nvSpPr>
        <p:spPr>
          <a:xfrm rot="19627149">
            <a:off x="470697" y="1671848"/>
            <a:ext cx="242712" cy="134219"/>
          </a:xfrm>
          <a:prstGeom prst="corner">
            <a:avLst>
              <a:gd name="adj1" fmla="val 27501"/>
              <a:gd name="adj2" fmla="val 2346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453704" y="2558362"/>
            <a:ext cx="8317099" cy="410467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1569" y="4493055"/>
            <a:ext cx="8031872" cy="2079432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3883837" y="2200442"/>
            <a:ext cx="1367930" cy="30584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Client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7277411" y="2774220"/>
            <a:ext cx="1367930" cy="30584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Server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4428347" y="4825492"/>
            <a:ext cx="1617318" cy="1480929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827371" y="5493705"/>
            <a:ext cx="1514895" cy="325617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EventLoop</a:t>
            </a:r>
            <a:endParaRPr lang="ko-KR" altLang="en-US" sz="16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4574368" y="4654431"/>
            <a:ext cx="1321870" cy="32126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ThreadPool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0" name="원통 59"/>
          <p:cNvSpPr/>
          <p:nvPr/>
        </p:nvSpPr>
        <p:spPr>
          <a:xfrm>
            <a:off x="7942744" y="4825492"/>
            <a:ext cx="669933" cy="1480929"/>
          </a:xfrm>
          <a:prstGeom prst="can">
            <a:avLst/>
          </a:prstGeom>
          <a:noFill/>
          <a:ln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Disk</a:t>
            </a:r>
            <a:endParaRPr lang="ko-KR" altLang="en-US" sz="16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5485938" y="2970855"/>
            <a:ext cx="1367930" cy="30584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HTTPParser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4574368" y="5137378"/>
            <a:ext cx="393777" cy="36781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5047400" y="5137378"/>
            <a:ext cx="393777" cy="36781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5509141" y="5137378"/>
            <a:ext cx="393777" cy="36781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4574368" y="5635932"/>
            <a:ext cx="393777" cy="36781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5047400" y="5635932"/>
            <a:ext cx="393777" cy="36781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5509141" y="5635932"/>
            <a:ext cx="393777" cy="36781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1" name="순서도: 대체 처리 70"/>
          <p:cNvSpPr/>
          <p:nvPr/>
        </p:nvSpPr>
        <p:spPr>
          <a:xfrm>
            <a:off x="6488852" y="4878624"/>
            <a:ext cx="1031409" cy="1125125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헤드라인M" panose="020B0600000101010101" charset="-127"/>
              <a:ea typeface="HY헤드라인M" panose="020B0600000101010101" charset="-127"/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6571559" y="4669576"/>
            <a:ext cx="860605" cy="28275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Cache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73" name="표 72"/>
          <p:cNvGraphicFramePr>
            <a:graphicFrameLocks noGrp="1"/>
          </p:cNvGraphicFramePr>
          <p:nvPr>
            <p:extLst/>
          </p:nvPr>
        </p:nvGraphicFramePr>
        <p:xfrm>
          <a:off x="6594779" y="5118104"/>
          <a:ext cx="815349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3">
                  <a:extLst>
                    <a:ext uri="{9D8B030D-6E8A-4147-A177-3AD203B41FA5}">
                      <a16:colId xmlns:a16="http://schemas.microsoft.com/office/drawing/2014/main" val="2939559060"/>
                    </a:ext>
                  </a:extLst>
                </a:gridCol>
                <a:gridCol w="271783">
                  <a:extLst>
                    <a:ext uri="{9D8B030D-6E8A-4147-A177-3AD203B41FA5}">
                      <a16:colId xmlns:a16="http://schemas.microsoft.com/office/drawing/2014/main" val="261439053"/>
                    </a:ext>
                  </a:extLst>
                </a:gridCol>
                <a:gridCol w="271783">
                  <a:extLst>
                    <a:ext uri="{9D8B030D-6E8A-4147-A177-3AD203B41FA5}">
                      <a16:colId xmlns:a16="http://schemas.microsoft.com/office/drawing/2014/main" val="40624143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algn="l" latinLnBrk="1"/>
                      <a:endParaRPr lang="en-US" altLang="ko-KR" sz="70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70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66941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96111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2512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886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0478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4364952"/>
                  </a:ext>
                </a:extLst>
              </a:tr>
            </a:tbl>
          </a:graphicData>
        </a:graphic>
      </p:graphicFrame>
      <p:sp>
        <p:nvSpPr>
          <p:cNvPr id="74" name="모서리가 둥근 직사각형 73"/>
          <p:cNvSpPr/>
          <p:nvPr/>
        </p:nvSpPr>
        <p:spPr>
          <a:xfrm>
            <a:off x="2178762" y="5678133"/>
            <a:ext cx="878764" cy="27072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Event</a:t>
            </a:r>
            <a:endParaRPr lang="ko-KR" altLang="en-US" sz="16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5" name="직선 화살표 연결선 74"/>
          <p:cNvCxnSpPr>
            <a:stCxn id="54" idx="2"/>
          </p:cNvCxnSpPr>
          <p:nvPr/>
        </p:nvCxnSpPr>
        <p:spPr>
          <a:xfrm>
            <a:off x="4567802" y="2506288"/>
            <a:ext cx="0" cy="464567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567802" y="2578219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Request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7" name="직선 화살표 연결선 76"/>
          <p:cNvCxnSpPr>
            <a:endCxn id="61" idx="1"/>
          </p:cNvCxnSpPr>
          <p:nvPr/>
        </p:nvCxnSpPr>
        <p:spPr>
          <a:xfrm>
            <a:off x="5244288" y="3123778"/>
            <a:ext cx="241650" cy="0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6163787" y="3276701"/>
            <a:ext cx="0" cy="274404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자유형 78"/>
          <p:cNvSpPr/>
          <p:nvPr/>
        </p:nvSpPr>
        <p:spPr>
          <a:xfrm>
            <a:off x="1990952" y="5157050"/>
            <a:ext cx="656999" cy="529566"/>
          </a:xfrm>
          <a:custGeom>
            <a:avLst/>
            <a:gdLst>
              <a:gd name="connsiteX0" fmla="*/ 542925 w 542925"/>
              <a:gd name="connsiteY0" fmla="*/ 491275 h 491275"/>
              <a:gd name="connsiteX1" fmla="*/ 371475 w 542925"/>
              <a:gd name="connsiteY1" fmla="*/ 5500 h 491275"/>
              <a:gd name="connsiteX2" fmla="*/ 0 w 542925"/>
              <a:gd name="connsiteY2" fmla="*/ 272200 h 491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2925" h="491275">
                <a:moveTo>
                  <a:pt x="542925" y="491275"/>
                </a:moveTo>
                <a:cubicBezTo>
                  <a:pt x="502443" y="266643"/>
                  <a:pt x="461962" y="42012"/>
                  <a:pt x="371475" y="5500"/>
                </a:cubicBezTo>
                <a:cubicBezTo>
                  <a:pt x="280988" y="-31012"/>
                  <a:pt x="140494" y="120594"/>
                  <a:pt x="0" y="272200"/>
                </a:cubicBezTo>
              </a:path>
            </a:pathLst>
          </a:custGeom>
          <a:noFill/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화살표 연결선 79"/>
          <p:cNvCxnSpPr/>
          <p:nvPr/>
        </p:nvCxnSpPr>
        <p:spPr>
          <a:xfrm flipV="1">
            <a:off x="2647951" y="4805536"/>
            <a:ext cx="1926417" cy="871555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028838" y="4890774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Analyze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 rot="20114781">
            <a:off x="2998866" y="4845955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Analyze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83" name="직선 화살표 연결선 82"/>
          <p:cNvCxnSpPr/>
          <p:nvPr/>
        </p:nvCxnSpPr>
        <p:spPr>
          <a:xfrm flipH="1">
            <a:off x="1784087" y="6103572"/>
            <a:ext cx="2627270" cy="4314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>
          <a:xfrm flipV="1">
            <a:off x="1798377" y="5829892"/>
            <a:ext cx="0" cy="287520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2647951" y="6075714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Callback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86" name="직선 화살표 연결선 85"/>
          <p:cNvCxnSpPr/>
          <p:nvPr/>
        </p:nvCxnSpPr>
        <p:spPr>
          <a:xfrm>
            <a:off x="5953125" y="4717123"/>
            <a:ext cx="568325" cy="0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/>
          <p:nvPr/>
        </p:nvCxnSpPr>
        <p:spPr>
          <a:xfrm>
            <a:off x="5953125" y="4794868"/>
            <a:ext cx="568325" cy="0"/>
          </a:xfrm>
          <a:prstGeom prst="straightConnector1">
            <a:avLst/>
          </a:prstGeom>
          <a:ln w="28575">
            <a:solidFill>
              <a:srgbClr val="06365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/>
          <p:nvPr/>
        </p:nvCxnSpPr>
        <p:spPr>
          <a:xfrm>
            <a:off x="6150169" y="6092012"/>
            <a:ext cx="1714107" cy="0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>
            <a:off x="6137469" y="6172932"/>
            <a:ext cx="1714107" cy="0"/>
          </a:xfrm>
          <a:prstGeom prst="straightConnector1">
            <a:avLst/>
          </a:prstGeom>
          <a:ln w="28575">
            <a:solidFill>
              <a:srgbClr val="06365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008359" y="4478819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Hit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668267" y="6127433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Miss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000032" y="4969509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Dequeue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163787" y="3256150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Message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606104" y="3491897"/>
            <a:ext cx="3634433" cy="138090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95" name="표 94"/>
          <p:cNvGraphicFramePr>
            <a:graphicFrameLocks noGrp="1"/>
          </p:cNvGraphicFramePr>
          <p:nvPr>
            <p:extLst/>
          </p:nvPr>
        </p:nvGraphicFramePr>
        <p:xfrm>
          <a:off x="908070" y="4356302"/>
          <a:ext cx="3215105" cy="415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282">
                  <a:extLst>
                    <a:ext uri="{9D8B030D-6E8A-4147-A177-3AD203B41FA5}">
                      <a16:colId xmlns:a16="http://schemas.microsoft.com/office/drawing/2014/main" val="4062414305"/>
                    </a:ext>
                  </a:extLst>
                </a:gridCol>
                <a:gridCol w="292283">
                  <a:extLst>
                    <a:ext uri="{9D8B030D-6E8A-4147-A177-3AD203B41FA5}">
                      <a16:colId xmlns:a16="http://schemas.microsoft.com/office/drawing/2014/main" val="3091974591"/>
                    </a:ext>
                  </a:extLst>
                </a:gridCol>
                <a:gridCol w="292282">
                  <a:extLst>
                    <a:ext uri="{9D8B030D-6E8A-4147-A177-3AD203B41FA5}">
                      <a16:colId xmlns:a16="http://schemas.microsoft.com/office/drawing/2014/main" val="262679238"/>
                    </a:ext>
                  </a:extLst>
                </a:gridCol>
                <a:gridCol w="292282">
                  <a:extLst>
                    <a:ext uri="{9D8B030D-6E8A-4147-A177-3AD203B41FA5}">
                      <a16:colId xmlns:a16="http://schemas.microsoft.com/office/drawing/2014/main" val="2468960179"/>
                    </a:ext>
                  </a:extLst>
                </a:gridCol>
                <a:gridCol w="292282">
                  <a:extLst>
                    <a:ext uri="{9D8B030D-6E8A-4147-A177-3AD203B41FA5}">
                      <a16:colId xmlns:a16="http://schemas.microsoft.com/office/drawing/2014/main" val="3377643588"/>
                    </a:ext>
                  </a:extLst>
                </a:gridCol>
                <a:gridCol w="292283">
                  <a:extLst>
                    <a:ext uri="{9D8B030D-6E8A-4147-A177-3AD203B41FA5}">
                      <a16:colId xmlns:a16="http://schemas.microsoft.com/office/drawing/2014/main" val="957881832"/>
                    </a:ext>
                  </a:extLst>
                </a:gridCol>
                <a:gridCol w="292282">
                  <a:extLst>
                    <a:ext uri="{9D8B030D-6E8A-4147-A177-3AD203B41FA5}">
                      <a16:colId xmlns:a16="http://schemas.microsoft.com/office/drawing/2014/main" val="4086171645"/>
                    </a:ext>
                  </a:extLst>
                </a:gridCol>
                <a:gridCol w="292282">
                  <a:extLst>
                    <a:ext uri="{9D8B030D-6E8A-4147-A177-3AD203B41FA5}">
                      <a16:colId xmlns:a16="http://schemas.microsoft.com/office/drawing/2014/main" val="2098923655"/>
                    </a:ext>
                  </a:extLst>
                </a:gridCol>
                <a:gridCol w="292282">
                  <a:extLst>
                    <a:ext uri="{9D8B030D-6E8A-4147-A177-3AD203B41FA5}">
                      <a16:colId xmlns:a16="http://schemas.microsoft.com/office/drawing/2014/main" val="1830558703"/>
                    </a:ext>
                  </a:extLst>
                </a:gridCol>
                <a:gridCol w="292283">
                  <a:extLst>
                    <a:ext uri="{9D8B030D-6E8A-4147-A177-3AD203B41FA5}">
                      <a16:colId xmlns:a16="http://schemas.microsoft.com/office/drawing/2014/main" val="2362474241"/>
                    </a:ext>
                  </a:extLst>
                </a:gridCol>
                <a:gridCol w="292282">
                  <a:extLst>
                    <a:ext uri="{9D8B030D-6E8A-4147-A177-3AD203B41FA5}">
                      <a16:colId xmlns:a16="http://schemas.microsoft.com/office/drawing/2014/main" val="3333960757"/>
                    </a:ext>
                  </a:extLst>
                </a:gridCol>
              </a:tblGrid>
              <a:tr h="41501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6694131"/>
                  </a:ext>
                </a:extLst>
              </a:tr>
            </a:tbl>
          </a:graphicData>
        </a:graphic>
      </p:graphicFrame>
      <p:sp>
        <p:nvSpPr>
          <p:cNvPr id="96" name="모서리가 둥근 직사각형 95"/>
          <p:cNvSpPr/>
          <p:nvPr/>
        </p:nvSpPr>
        <p:spPr>
          <a:xfrm>
            <a:off x="1617894" y="4236840"/>
            <a:ext cx="1795455" cy="23892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EventQueue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314700" y="3889918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Enqueue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8" name="직선 화살표 연결선 97"/>
          <p:cNvCxnSpPr/>
          <p:nvPr/>
        </p:nvCxnSpPr>
        <p:spPr>
          <a:xfrm flipH="1">
            <a:off x="1055543" y="4670901"/>
            <a:ext cx="1112" cy="826677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/>
          <p:nvPr/>
        </p:nvCxnSpPr>
        <p:spPr>
          <a:xfrm flipH="1">
            <a:off x="3314700" y="3850938"/>
            <a:ext cx="1112" cy="385902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모서리가 둥근 직사각형 99"/>
          <p:cNvSpPr/>
          <p:nvPr/>
        </p:nvSpPr>
        <p:spPr>
          <a:xfrm>
            <a:off x="3057527" y="3551105"/>
            <a:ext cx="3796342" cy="29983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Request Interpreter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63861" y="2112679"/>
            <a:ext cx="8496784" cy="4675369"/>
          </a:xfrm>
          <a:prstGeom prst="rect">
            <a:avLst/>
          </a:prstGeom>
          <a:solidFill>
            <a:schemeClr val="tx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886282" y="2972388"/>
            <a:ext cx="1367930" cy="305846"/>
          </a:xfrm>
          <a:prstGeom prst="roundRect">
            <a:avLst/>
          </a:prstGeom>
          <a:solidFill>
            <a:srgbClr val="FFFF00"/>
          </a:solidFill>
          <a:ln w="28575"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Socket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24" y="3781993"/>
            <a:ext cx="4296465" cy="73051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564" y="4654003"/>
            <a:ext cx="4301402" cy="863821"/>
          </a:xfrm>
          <a:prstGeom prst="rect">
            <a:avLst/>
          </a:prstGeom>
        </p:spPr>
      </p:pic>
      <p:sp>
        <p:nvSpPr>
          <p:cNvPr id="67" name="모서리가 둥근 직사각형 66"/>
          <p:cNvSpPr/>
          <p:nvPr/>
        </p:nvSpPr>
        <p:spPr>
          <a:xfrm>
            <a:off x="5064937" y="3635542"/>
            <a:ext cx="1367930" cy="305846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Server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5226406" y="4064299"/>
            <a:ext cx="1044991" cy="305846"/>
          </a:xfrm>
          <a:prstGeom prst="roundRect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</a:t>
            </a:r>
            <a:r>
              <a:rPr lang="en-US" altLang="ko-KR" sz="16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ocket</a:t>
            </a:r>
            <a:endParaRPr lang="ko-KR" altLang="en-US" sz="1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03" name="직선 화살표 연결선 102"/>
          <p:cNvCxnSpPr>
            <a:stCxn id="108" idx="1"/>
          </p:cNvCxnSpPr>
          <p:nvPr/>
        </p:nvCxnSpPr>
        <p:spPr>
          <a:xfrm flipH="1">
            <a:off x="6271397" y="4991499"/>
            <a:ext cx="1035648" cy="418687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모서리가 둥근 직사각형 104"/>
          <p:cNvSpPr/>
          <p:nvPr/>
        </p:nvSpPr>
        <p:spPr>
          <a:xfrm>
            <a:off x="7153790" y="3635542"/>
            <a:ext cx="1367930" cy="305846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Client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5226406" y="4635376"/>
            <a:ext cx="1044991" cy="305846"/>
          </a:xfrm>
          <a:prstGeom prst="roundRect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bind</a:t>
            </a:r>
            <a:endParaRPr lang="ko-KR" altLang="en-US" sz="1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5226406" y="5218708"/>
            <a:ext cx="1044991" cy="305846"/>
          </a:xfrm>
          <a:prstGeom prst="roundRect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accept</a:t>
            </a:r>
            <a:endParaRPr lang="ko-KR" altLang="en-US" sz="1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7307045" y="4838576"/>
            <a:ext cx="1044991" cy="305846"/>
          </a:xfrm>
          <a:prstGeom prst="roundRect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connect</a:t>
            </a:r>
            <a:endParaRPr lang="ko-KR" altLang="en-US" sz="1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5226406" y="5765612"/>
            <a:ext cx="1044991" cy="305846"/>
          </a:xfrm>
          <a:prstGeom prst="roundRect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send</a:t>
            </a:r>
            <a:endParaRPr lang="ko-KR" altLang="en-US" sz="1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7310115" y="5740212"/>
            <a:ext cx="1044991" cy="305846"/>
          </a:xfrm>
          <a:prstGeom prst="roundRect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receive</a:t>
            </a:r>
            <a:endParaRPr lang="ko-KR" altLang="en-US" sz="1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11" name="직선 화살표 연결선 110"/>
          <p:cNvCxnSpPr/>
          <p:nvPr/>
        </p:nvCxnSpPr>
        <p:spPr>
          <a:xfrm>
            <a:off x="6302729" y="5887096"/>
            <a:ext cx="1007386" cy="6039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>
            <a:stCxn id="106" idx="2"/>
            <a:endCxn id="107" idx="0"/>
          </p:cNvCxnSpPr>
          <p:nvPr/>
        </p:nvCxnSpPr>
        <p:spPr>
          <a:xfrm>
            <a:off x="5748902" y="4941222"/>
            <a:ext cx="0" cy="277486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>
            <a:stCxn id="68" idx="2"/>
            <a:endCxn id="106" idx="0"/>
          </p:cNvCxnSpPr>
          <p:nvPr/>
        </p:nvCxnSpPr>
        <p:spPr>
          <a:xfrm>
            <a:off x="5748902" y="4370145"/>
            <a:ext cx="0" cy="265231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endCxn id="109" idx="0"/>
          </p:cNvCxnSpPr>
          <p:nvPr/>
        </p:nvCxnSpPr>
        <p:spPr>
          <a:xfrm>
            <a:off x="5748902" y="5525298"/>
            <a:ext cx="0" cy="240314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모서리가 둥근 직사각형 114"/>
          <p:cNvSpPr/>
          <p:nvPr/>
        </p:nvSpPr>
        <p:spPr>
          <a:xfrm>
            <a:off x="7311332" y="4064299"/>
            <a:ext cx="1044991" cy="305846"/>
          </a:xfrm>
          <a:prstGeom prst="roundRect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</a:t>
            </a:r>
            <a:r>
              <a:rPr lang="en-US" altLang="ko-KR" sz="16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ocket</a:t>
            </a:r>
            <a:endParaRPr lang="ko-KR" altLang="en-US" sz="1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16" name="직선 화살표 연결선 115"/>
          <p:cNvCxnSpPr>
            <a:endCxn id="108" idx="0"/>
          </p:cNvCxnSpPr>
          <p:nvPr/>
        </p:nvCxnSpPr>
        <p:spPr>
          <a:xfrm flipH="1">
            <a:off x="7829541" y="4356898"/>
            <a:ext cx="4287" cy="481678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61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8. Current Status</a:t>
            </a:r>
            <a:endParaRPr lang="en-US" altLang="ko-KR" sz="10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smtClean="0">
                <a:solidFill>
                  <a:schemeClr val="accent4">
                    <a:lumMod val="50000"/>
                  </a:schemeClr>
                </a:solidFill>
              </a:rPr>
              <a:t>Current Status(4)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15</a:t>
            </a:fld>
            <a:r>
              <a:rPr lang="en-US" altLang="ko-KR" sz="10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23</a:t>
            </a:r>
            <a:endParaRPr lang="en-US" altLang="ko-KR" sz="10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3" name="내용 개체 틀 2"/>
          <p:cNvSpPr txBox="1">
            <a:spLocks/>
          </p:cNvSpPr>
          <p:nvPr/>
        </p:nvSpPr>
        <p:spPr>
          <a:xfrm>
            <a:off x="332529" y="1421071"/>
            <a:ext cx="8470547" cy="8810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400" b="1">
                <a:latin typeface="맑은 고딕" panose="020B0503020000020004" pitchFamily="50" charset="-127"/>
              </a:rPr>
              <a:t> </a:t>
            </a:r>
            <a:r>
              <a:rPr lang="en-US" altLang="ko-KR" sz="2400" b="1" smtClean="0">
                <a:latin typeface="맑은 고딕" panose="020B0503020000020004" pitchFamily="50" charset="-127"/>
              </a:rPr>
              <a:t>   </a:t>
            </a:r>
            <a:r>
              <a:rPr lang="en-US" altLang="ko-KR" sz="24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Parser</a:t>
            </a:r>
            <a:endParaRPr lang="en-US" altLang="ko-KR" sz="200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L 도형 43"/>
          <p:cNvSpPr/>
          <p:nvPr/>
        </p:nvSpPr>
        <p:spPr>
          <a:xfrm rot="19627149">
            <a:off x="470697" y="1671848"/>
            <a:ext cx="242712" cy="134219"/>
          </a:xfrm>
          <a:prstGeom prst="corner">
            <a:avLst>
              <a:gd name="adj1" fmla="val 27501"/>
              <a:gd name="adj2" fmla="val 2346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453704" y="2558362"/>
            <a:ext cx="8317099" cy="410467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1569" y="4493055"/>
            <a:ext cx="8031872" cy="2079432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3883837" y="2200442"/>
            <a:ext cx="1367930" cy="30584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Client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7277411" y="2774220"/>
            <a:ext cx="1367930" cy="30584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Server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4428347" y="4825492"/>
            <a:ext cx="1617318" cy="1480929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827371" y="5493705"/>
            <a:ext cx="1514895" cy="325617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EventLoop</a:t>
            </a:r>
            <a:endParaRPr lang="ko-KR" altLang="en-US" sz="16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4574368" y="4654431"/>
            <a:ext cx="1321870" cy="32126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ThreadPool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0" name="원통 59"/>
          <p:cNvSpPr/>
          <p:nvPr/>
        </p:nvSpPr>
        <p:spPr>
          <a:xfrm>
            <a:off x="7942744" y="4825492"/>
            <a:ext cx="669933" cy="1480929"/>
          </a:xfrm>
          <a:prstGeom prst="can">
            <a:avLst/>
          </a:prstGeom>
          <a:noFill/>
          <a:ln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Disk</a:t>
            </a:r>
            <a:endParaRPr lang="ko-KR" altLang="en-US" sz="16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4574368" y="5137378"/>
            <a:ext cx="393777" cy="36781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5047400" y="5137378"/>
            <a:ext cx="393777" cy="36781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5509141" y="5137378"/>
            <a:ext cx="393777" cy="36781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4574368" y="5635932"/>
            <a:ext cx="393777" cy="36781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5047400" y="5635932"/>
            <a:ext cx="393777" cy="36781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5509141" y="5635932"/>
            <a:ext cx="393777" cy="36781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1" name="순서도: 대체 처리 70"/>
          <p:cNvSpPr/>
          <p:nvPr/>
        </p:nvSpPr>
        <p:spPr>
          <a:xfrm>
            <a:off x="6488852" y="4878624"/>
            <a:ext cx="1031409" cy="1125125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헤드라인M" panose="020B0600000101010101" charset="-127"/>
              <a:ea typeface="HY헤드라인M" panose="020B0600000101010101" charset="-127"/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6571559" y="4669576"/>
            <a:ext cx="860605" cy="28275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Cache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73" name="표 72"/>
          <p:cNvGraphicFramePr>
            <a:graphicFrameLocks noGrp="1"/>
          </p:cNvGraphicFramePr>
          <p:nvPr>
            <p:extLst/>
          </p:nvPr>
        </p:nvGraphicFramePr>
        <p:xfrm>
          <a:off x="6594779" y="5118104"/>
          <a:ext cx="815349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3">
                  <a:extLst>
                    <a:ext uri="{9D8B030D-6E8A-4147-A177-3AD203B41FA5}">
                      <a16:colId xmlns:a16="http://schemas.microsoft.com/office/drawing/2014/main" val="2939559060"/>
                    </a:ext>
                  </a:extLst>
                </a:gridCol>
                <a:gridCol w="271783">
                  <a:extLst>
                    <a:ext uri="{9D8B030D-6E8A-4147-A177-3AD203B41FA5}">
                      <a16:colId xmlns:a16="http://schemas.microsoft.com/office/drawing/2014/main" val="261439053"/>
                    </a:ext>
                  </a:extLst>
                </a:gridCol>
                <a:gridCol w="271783">
                  <a:extLst>
                    <a:ext uri="{9D8B030D-6E8A-4147-A177-3AD203B41FA5}">
                      <a16:colId xmlns:a16="http://schemas.microsoft.com/office/drawing/2014/main" val="40624143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algn="l" latinLnBrk="1"/>
                      <a:endParaRPr lang="en-US" altLang="ko-KR" sz="70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70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66941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96111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2512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886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0478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4364952"/>
                  </a:ext>
                </a:extLst>
              </a:tr>
            </a:tbl>
          </a:graphicData>
        </a:graphic>
      </p:graphicFrame>
      <p:sp>
        <p:nvSpPr>
          <p:cNvPr id="74" name="모서리가 둥근 직사각형 73"/>
          <p:cNvSpPr/>
          <p:nvPr/>
        </p:nvSpPr>
        <p:spPr>
          <a:xfrm>
            <a:off x="2178762" y="5678133"/>
            <a:ext cx="878764" cy="27072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Event</a:t>
            </a:r>
            <a:endParaRPr lang="ko-KR" altLang="en-US" sz="16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5" name="직선 화살표 연결선 74"/>
          <p:cNvCxnSpPr>
            <a:stCxn id="54" idx="2"/>
          </p:cNvCxnSpPr>
          <p:nvPr/>
        </p:nvCxnSpPr>
        <p:spPr>
          <a:xfrm>
            <a:off x="4567802" y="2506288"/>
            <a:ext cx="0" cy="464567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567802" y="2578219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Request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7" name="직선 화살표 연결선 76"/>
          <p:cNvCxnSpPr>
            <a:endCxn id="61" idx="1"/>
          </p:cNvCxnSpPr>
          <p:nvPr/>
        </p:nvCxnSpPr>
        <p:spPr>
          <a:xfrm>
            <a:off x="5244288" y="3123778"/>
            <a:ext cx="241650" cy="0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6163787" y="3276701"/>
            <a:ext cx="0" cy="274404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자유형 78"/>
          <p:cNvSpPr/>
          <p:nvPr/>
        </p:nvSpPr>
        <p:spPr>
          <a:xfrm>
            <a:off x="1990952" y="5157050"/>
            <a:ext cx="656999" cy="529566"/>
          </a:xfrm>
          <a:custGeom>
            <a:avLst/>
            <a:gdLst>
              <a:gd name="connsiteX0" fmla="*/ 542925 w 542925"/>
              <a:gd name="connsiteY0" fmla="*/ 491275 h 491275"/>
              <a:gd name="connsiteX1" fmla="*/ 371475 w 542925"/>
              <a:gd name="connsiteY1" fmla="*/ 5500 h 491275"/>
              <a:gd name="connsiteX2" fmla="*/ 0 w 542925"/>
              <a:gd name="connsiteY2" fmla="*/ 272200 h 491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2925" h="491275">
                <a:moveTo>
                  <a:pt x="542925" y="491275"/>
                </a:moveTo>
                <a:cubicBezTo>
                  <a:pt x="502443" y="266643"/>
                  <a:pt x="461962" y="42012"/>
                  <a:pt x="371475" y="5500"/>
                </a:cubicBezTo>
                <a:cubicBezTo>
                  <a:pt x="280988" y="-31012"/>
                  <a:pt x="140494" y="120594"/>
                  <a:pt x="0" y="272200"/>
                </a:cubicBezTo>
              </a:path>
            </a:pathLst>
          </a:custGeom>
          <a:noFill/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화살표 연결선 79"/>
          <p:cNvCxnSpPr/>
          <p:nvPr/>
        </p:nvCxnSpPr>
        <p:spPr>
          <a:xfrm flipV="1">
            <a:off x="2647951" y="4805536"/>
            <a:ext cx="1926417" cy="871555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028838" y="4890774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Analyze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 rot="20114781">
            <a:off x="2998866" y="4845955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Analyze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83" name="직선 화살표 연결선 82"/>
          <p:cNvCxnSpPr/>
          <p:nvPr/>
        </p:nvCxnSpPr>
        <p:spPr>
          <a:xfrm flipH="1">
            <a:off x="1784087" y="6103572"/>
            <a:ext cx="2627270" cy="4314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>
          <a:xfrm flipV="1">
            <a:off x="1798377" y="5829892"/>
            <a:ext cx="0" cy="287520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2647951" y="6075714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Callback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86" name="직선 화살표 연결선 85"/>
          <p:cNvCxnSpPr/>
          <p:nvPr/>
        </p:nvCxnSpPr>
        <p:spPr>
          <a:xfrm>
            <a:off x="5953125" y="4717123"/>
            <a:ext cx="568325" cy="0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/>
          <p:nvPr/>
        </p:nvCxnSpPr>
        <p:spPr>
          <a:xfrm>
            <a:off x="5953125" y="4794868"/>
            <a:ext cx="568325" cy="0"/>
          </a:xfrm>
          <a:prstGeom prst="straightConnector1">
            <a:avLst/>
          </a:prstGeom>
          <a:ln w="28575">
            <a:solidFill>
              <a:srgbClr val="06365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/>
          <p:nvPr/>
        </p:nvCxnSpPr>
        <p:spPr>
          <a:xfrm>
            <a:off x="6150169" y="6092012"/>
            <a:ext cx="1714107" cy="0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>
            <a:off x="6137469" y="6172932"/>
            <a:ext cx="1714107" cy="0"/>
          </a:xfrm>
          <a:prstGeom prst="straightConnector1">
            <a:avLst/>
          </a:prstGeom>
          <a:ln w="28575">
            <a:solidFill>
              <a:srgbClr val="06365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008359" y="4478819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Hit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3886282" y="2972388"/>
            <a:ext cx="1367930" cy="30584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Socket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668267" y="6127433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Miss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000032" y="4969509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Dequeue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163787" y="3256150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Message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606104" y="3491897"/>
            <a:ext cx="3634433" cy="138090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95" name="표 94"/>
          <p:cNvGraphicFramePr>
            <a:graphicFrameLocks noGrp="1"/>
          </p:cNvGraphicFramePr>
          <p:nvPr>
            <p:extLst/>
          </p:nvPr>
        </p:nvGraphicFramePr>
        <p:xfrm>
          <a:off x="908070" y="4356302"/>
          <a:ext cx="3215105" cy="415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282">
                  <a:extLst>
                    <a:ext uri="{9D8B030D-6E8A-4147-A177-3AD203B41FA5}">
                      <a16:colId xmlns:a16="http://schemas.microsoft.com/office/drawing/2014/main" val="4062414305"/>
                    </a:ext>
                  </a:extLst>
                </a:gridCol>
                <a:gridCol w="292283">
                  <a:extLst>
                    <a:ext uri="{9D8B030D-6E8A-4147-A177-3AD203B41FA5}">
                      <a16:colId xmlns:a16="http://schemas.microsoft.com/office/drawing/2014/main" val="3091974591"/>
                    </a:ext>
                  </a:extLst>
                </a:gridCol>
                <a:gridCol w="292282">
                  <a:extLst>
                    <a:ext uri="{9D8B030D-6E8A-4147-A177-3AD203B41FA5}">
                      <a16:colId xmlns:a16="http://schemas.microsoft.com/office/drawing/2014/main" val="262679238"/>
                    </a:ext>
                  </a:extLst>
                </a:gridCol>
                <a:gridCol w="292282">
                  <a:extLst>
                    <a:ext uri="{9D8B030D-6E8A-4147-A177-3AD203B41FA5}">
                      <a16:colId xmlns:a16="http://schemas.microsoft.com/office/drawing/2014/main" val="2468960179"/>
                    </a:ext>
                  </a:extLst>
                </a:gridCol>
                <a:gridCol w="292282">
                  <a:extLst>
                    <a:ext uri="{9D8B030D-6E8A-4147-A177-3AD203B41FA5}">
                      <a16:colId xmlns:a16="http://schemas.microsoft.com/office/drawing/2014/main" val="3377643588"/>
                    </a:ext>
                  </a:extLst>
                </a:gridCol>
                <a:gridCol w="292283">
                  <a:extLst>
                    <a:ext uri="{9D8B030D-6E8A-4147-A177-3AD203B41FA5}">
                      <a16:colId xmlns:a16="http://schemas.microsoft.com/office/drawing/2014/main" val="957881832"/>
                    </a:ext>
                  </a:extLst>
                </a:gridCol>
                <a:gridCol w="292282">
                  <a:extLst>
                    <a:ext uri="{9D8B030D-6E8A-4147-A177-3AD203B41FA5}">
                      <a16:colId xmlns:a16="http://schemas.microsoft.com/office/drawing/2014/main" val="4086171645"/>
                    </a:ext>
                  </a:extLst>
                </a:gridCol>
                <a:gridCol w="292282">
                  <a:extLst>
                    <a:ext uri="{9D8B030D-6E8A-4147-A177-3AD203B41FA5}">
                      <a16:colId xmlns:a16="http://schemas.microsoft.com/office/drawing/2014/main" val="2098923655"/>
                    </a:ext>
                  </a:extLst>
                </a:gridCol>
                <a:gridCol w="292282">
                  <a:extLst>
                    <a:ext uri="{9D8B030D-6E8A-4147-A177-3AD203B41FA5}">
                      <a16:colId xmlns:a16="http://schemas.microsoft.com/office/drawing/2014/main" val="1830558703"/>
                    </a:ext>
                  </a:extLst>
                </a:gridCol>
                <a:gridCol w="292283">
                  <a:extLst>
                    <a:ext uri="{9D8B030D-6E8A-4147-A177-3AD203B41FA5}">
                      <a16:colId xmlns:a16="http://schemas.microsoft.com/office/drawing/2014/main" val="2362474241"/>
                    </a:ext>
                  </a:extLst>
                </a:gridCol>
                <a:gridCol w="292282">
                  <a:extLst>
                    <a:ext uri="{9D8B030D-6E8A-4147-A177-3AD203B41FA5}">
                      <a16:colId xmlns:a16="http://schemas.microsoft.com/office/drawing/2014/main" val="3333960757"/>
                    </a:ext>
                  </a:extLst>
                </a:gridCol>
              </a:tblGrid>
              <a:tr h="41501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6694131"/>
                  </a:ext>
                </a:extLst>
              </a:tr>
            </a:tbl>
          </a:graphicData>
        </a:graphic>
      </p:graphicFrame>
      <p:sp>
        <p:nvSpPr>
          <p:cNvPr id="96" name="모서리가 둥근 직사각형 95"/>
          <p:cNvSpPr/>
          <p:nvPr/>
        </p:nvSpPr>
        <p:spPr>
          <a:xfrm>
            <a:off x="1617894" y="4236840"/>
            <a:ext cx="1795455" cy="23892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EventQueue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314700" y="3889918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Enqueue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8" name="직선 화살표 연결선 97"/>
          <p:cNvCxnSpPr/>
          <p:nvPr/>
        </p:nvCxnSpPr>
        <p:spPr>
          <a:xfrm flipH="1">
            <a:off x="1055543" y="4670901"/>
            <a:ext cx="1112" cy="826677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/>
          <p:nvPr/>
        </p:nvCxnSpPr>
        <p:spPr>
          <a:xfrm flipH="1">
            <a:off x="3314700" y="3850938"/>
            <a:ext cx="1112" cy="385902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모서리가 둥근 직사각형 99"/>
          <p:cNvSpPr/>
          <p:nvPr/>
        </p:nvSpPr>
        <p:spPr>
          <a:xfrm>
            <a:off x="3057527" y="3551105"/>
            <a:ext cx="3796342" cy="29983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Request Interpreter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63861" y="2112679"/>
            <a:ext cx="8496784" cy="4675369"/>
          </a:xfrm>
          <a:prstGeom prst="rect">
            <a:avLst/>
          </a:prstGeom>
          <a:solidFill>
            <a:schemeClr val="tx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내용 개체 틀 2"/>
          <p:cNvSpPr txBox="1">
            <a:spLocks/>
          </p:cNvSpPr>
          <p:nvPr/>
        </p:nvSpPr>
        <p:spPr>
          <a:xfrm>
            <a:off x="3918524" y="3256066"/>
            <a:ext cx="5469562" cy="30776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en-US" altLang="ko-KR" sz="2000" smtClean="0">
                <a:solidFill>
                  <a:schemeClr val="bg1"/>
                </a:solidFill>
                <a:latin typeface="맑은 고딕" panose="020B0503020000020004" pitchFamily="50" charset="-127"/>
              </a:rPr>
              <a:t>• </a:t>
            </a:r>
            <a:r>
              <a:rPr lang="en-US" altLang="ko-KR" sz="2000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Event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parse(Request)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>
                <a:solidFill>
                  <a:schemeClr val="bg1"/>
                </a:solidFill>
                <a:latin typeface="맑은 고딕" panose="020B0503020000020004" pitchFamily="50" charset="-127"/>
              </a:rPr>
              <a:t>• </a:t>
            </a:r>
            <a:r>
              <a:rPr lang="en-US" altLang="ko-KR" sz="2000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String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makeResponse(respType, Event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20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휴먼편지체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smtClean="0">
                <a:solidFill>
                  <a:schemeClr val="bg1"/>
                </a:solidFill>
                <a:latin typeface="맑은 고딕" panose="020B0503020000020004" pitchFamily="50" charset="-127"/>
              </a:rPr>
              <a:t>• </a:t>
            </a:r>
            <a:r>
              <a:rPr lang="en-US" altLang="ko-KR" sz="2000" i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respType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{supported response type}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smtClean="0">
                <a:solidFill>
                  <a:schemeClr val="bg1"/>
                </a:solidFill>
                <a:latin typeface="맑은 고딕" panose="020B0503020000020004" pitchFamily="50" charset="-127"/>
              </a:rPr>
              <a:t>• </a:t>
            </a:r>
            <a:r>
              <a:rPr lang="en-US" altLang="ko-KR" sz="2000" i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Event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{method, uri, connection, io}</a:t>
            </a:r>
            <a:endParaRPr lang="en-US" altLang="ko-KR" sz="20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휴먼편지체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000" spc="21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휴먼편지체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5485938" y="2970855"/>
            <a:ext cx="1367930" cy="305846"/>
          </a:xfrm>
          <a:prstGeom prst="roundRect">
            <a:avLst/>
          </a:prstGeom>
          <a:solidFill>
            <a:srgbClr val="FFFF00"/>
          </a:solidFill>
          <a:ln w="28575"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HTTPParser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227816" y="3010508"/>
            <a:ext cx="2330920" cy="2876210"/>
            <a:chOff x="910111" y="2996139"/>
            <a:chExt cx="2330920" cy="2876210"/>
          </a:xfrm>
        </p:grpSpPr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5905" y="4644624"/>
              <a:ext cx="2226929" cy="1227725"/>
            </a:xfrm>
            <a:prstGeom prst="rect">
              <a:avLst/>
            </a:prstGeom>
          </p:spPr>
        </p:pic>
        <p:pic>
          <p:nvPicPr>
            <p:cNvPr id="103" name="그림 10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6840" y="3324276"/>
              <a:ext cx="2324191" cy="904778"/>
            </a:xfrm>
            <a:prstGeom prst="rect">
              <a:avLst/>
            </a:prstGeom>
          </p:spPr>
        </p:pic>
        <p:pic>
          <p:nvPicPr>
            <p:cNvPr id="104" name="그림 103"/>
            <p:cNvPicPr>
              <a:picLocks noChangeAspect="1"/>
            </p:cNvPicPr>
            <p:nvPr/>
          </p:nvPicPr>
          <p:blipFill rotWithShape="1">
            <a:blip r:embed="rId5"/>
            <a:srcRect b="7018"/>
            <a:stretch/>
          </p:blipFill>
          <p:spPr>
            <a:xfrm>
              <a:off x="915548" y="2996139"/>
              <a:ext cx="836297" cy="298269"/>
            </a:xfrm>
            <a:prstGeom prst="rect">
              <a:avLst/>
            </a:prstGeom>
          </p:spPr>
        </p:pic>
        <p:pic>
          <p:nvPicPr>
            <p:cNvPr id="105" name="그림 104"/>
            <p:cNvPicPr>
              <a:picLocks noChangeAspect="1"/>
            </p:cNvPicPr>
            <p:nvPr/>
          </p:nvPicPr>
          <p:blipFill rotWithShape="1">
            <a:blip r:embed="rId6"/>
            <a:srcRect l="5989" t="1" r="3556" b="2545"/>
            <a:stretch/>
          </p:blipFill>
          <p:spPr>
            <a:xfrm>
              <a:off x="910111" y="4295566"/>
              <a:ext cx="873976" cy="3064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191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8. Current Status</a:t>
            </a:r>
            <a:endParaRPr lang="en-US" altLang="ko-KR" sz="10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smtClean="0">
                <a:solidFill>
                  <a:schemeClr val="accent4">
                    <a:lumMod val="50000"/>
                  </a:schemeClr>
                </a:solidFill>
              </a:rPr>
              <a:t>Current Status(5)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16</a:t>
            </a:fld>
            <a:r>
              <a:rPr lang="en-US" altLang="ko-KR" sz="10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23</a:t>
            </a:r>
            <a:endParaRPr lang="en-US" altLang="ko-KR" sz="10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3" name="내용 개체 틀 2"/>
          <p:cNvSpPr txBox="1">
            <a:spLocks/>
          </p:cNvSpPr>
          <p:nvPr/>
        </p:nvSpPr>
        <p:spPr>
          <a:xfrm>
            <a:off x="332529" y="1421071"/>
            <a:ext cx="8470547" cy="8810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400" b="1">
                <a:latin typeface="맑은 고딕" panose="020B0503020000020004" pitchFamily="50" charset="-127"/>
              </a:rPr>
              <a:t> </a:t>
            </a:r>
            <a:r>
              <a:rPr lang="en-US" altLang="ko-KR" sz="2400" b="1" smtClean="0">
                <a:latin typeface="맑은 고딕" panose="020B0503020000020004" pitchFamily="50" charset="-127"/>
              </a:rPr>
              <a:t>   </a:t>
            </a:r>
            <a:r>
              <a:rPr lang="en-US" altLang="ko-KR" sz="24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Parser</a:t>
            </a:r>
            <a:endParaRPr lang="en-US" altLang="ko-KR" sz="200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L 도형 43"/>
          <p:cNvSpPr/>
          <p:nvPr/>
        </p:nvSpPr>
        <p:spPr>
          <a:xfrm rot="19627149">
            <a:off x="470697" y="1671848"/>
            <a:ext cx="242712" cy="134219"/>
          </a:xfrm>
          <a:prstGeom prst="corner">
            <a:avLst>
              <a:gd name="adj1" fmla="val 27501"/>
              <a:gd name="adj2" fmla="val 2346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453704" y="2558362"/>
            <a:ext cx="8317099" cy="410467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1569" y="4493055"/>
            <a:ext cx="8031872" cy="2079432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3883837" y="2200442"/>
            <a:ext cx="1367930" cy="30584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Client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7277411" y="2774220"/>
            <a:ext cx="1367930" cy="30584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Server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4428347" y="4825492"/>
            <a:ext cx="1617318" cy="1480929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827371" y="5493705"/>
            <a:ext cx="1514895" cy="325617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EventLoop</a:t>
            </a:r>
            <a:endParaRPr lang="ko-KR" altLang="en-US" sz="16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4574368" y="4654431"/>
            <a:ext cx="1321870" cy="32126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ThreadPool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0" name="원통 59"/>
          <p:cNvSpPr/>
          <p:nvPr/>
        </p:nvSpPr>
        <p:spPr>
          <a:xfrm>
            <a:off x="7942744" y="4825492"/>
            <a:ext cx="669933" cy="1480929"/>
          </a:xfrm>
          <a:prstGeom prst="can">
            <a:avLst/>
          </a:prstGeom>
          <a:noFill/>
          <a:ln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Disk</a:t>
            </a:r>
            <a:endParaRPr lang="ko-KR" altLang="en-US" sz="16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4574368" y="5137378"/>
            <a:ext cx="393777" cy="36781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5047400" y="5137378"/>
            <a:ext cx="393777" cy="36781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5509141" y="5137378"/>
            <a:ext cx="393777" cy="36781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4574368" y="5635932"/>
            <a:ext cx="393777" cy="36781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5047400" y="5635932"/>
            <a:ext cx="393777" cy="36781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5509141" y="5635932"/>
            <a:ext cx="393777" cy="36781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1" name="순서도: 대체 처리 70"/>
          <p:cNvSpPr/>
          <p:nvPr/>
        </p:nvSpPr>
        <p:spPr>
          <a:xfrm>
            <a:off x="6488852" y="4878624"/>
            <a:ext cx="1031409" cy="1125125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헤드라인M" panose="020B0600000101010101" charset="-127"/>
              <a:ea typeface="HY헤드라인M" panose="020B0600000101010101" charset="-127"/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6571559" y="4669576"/>
            <a:ext cx="860605" cy="28275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Cache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73" name="표 72"/>
          <p:cNvGraphicFramePr>
            <a:graphicFrameLocks noGrp="1"/>
          </p:cNvGraphicFramePr>
          <p:nvPr>
            <p:extLst/>
          </p:nvPr>
        </p:nvGraphicFramePr>
        <p:xfrm>
          <a:off x="6594779" y="5118104"/>
          <a:ext cx="815349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3">
                  <a:extLst>
                    <a:ext uri="{9D8B030D-6E8A-4147-A177-3AD203B41FA5}">
                      <a16:colId xmlns:a16="http://schemas.microsoft.com/office/drawing/2014/main" val="2939559060"/>
                    </a:ext>
                  </a:extLst>
                </a:gridCol>
                <a:gridCol w="271783">
                  <a:extLst>
                    <a:ext uri="{9D8B030D-6E8A-4147-A177-3AD203B41FA5}">
                      <a16:colId xmlns:a16="http://schemas.microsoft.com/office/drawing/2014/main" val="261439053"/>
                    </a:ext>
                  </a:extLst>
                </a:gridCol>
                <a:gridCol w="271783">
                  <a:extLst>
                    <a:ext uri="{9D8B030D-6E8A-4147-A177-3AD203B41FA5}">
                      <a16:colId xmlns:a16="http://schemas.microsoft.com/office/drawing/2014/main" val="40624143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algn="l" latinLnBrk="1"/>
                      <a:endParaRPr lang="en-US" altLang="ko-KR" sz="70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70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66941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96111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2512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886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0478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4364952"/>
                  </a:ext>
                </a:extLst>
              </a:tr>
            </a:tbl>
          </a:graphicData>
        </a:graphic>
      </p:graphicFrame>
      <p:sp>
        <p:nvSpPr>
          <p:cNvPr id="74" name="모서리가 둥근 직사각형 73"/>
          <p:cNvSpPr/>
          <p:nvPr/>
        </p:nvSpPr>
        <p:spPr>
          <a:xfrm>
            <a:off x="2178762" y="5678133"/>
            <a:ext cx="878764" cy="27072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Event</a:t>
            </a:r>
            <a:endParaRPr lang="ko-KR" altLang="en-US" sz="16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5" name="직선 화살표 연결선 74"/>
          <p:cNvCxnSpPr>
            <a:stCxn id="54" idx="2"/>
          </p:cNvCxnSpPr>
          <p:nvPr/>
        </p:nvCxnSpPr>
        <p:spPr>
          <a:xfrm>
            <a:off x="4567802" y="2506288"/>
            <a:ext cx="0" cy="464567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567802" y="2578219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Request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7" name="직선 화살표 연결선 76"/>
          <p:cNvCxnSpPr>
            <a:endCxn id="61" idx="1"/>
          </p:cNvCxnSpPr>
          <p:nvPr/>
        </p:nvCxnSpPr>
        <p:spPr>
          <a:xfrm>
            <a:off x="5244288" y="3123778"/>
            <a:ext cx="241650" cy="0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6163787" y="3276701"/>
            <a:ext cx="0" cy="274404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자유형 78"/>
          <p:cNvSpPr/>
          <p:nvPr/>
        </p:nvSpPr>
        <p:spPr>
          <a:xfrm>
            <a:off x="1990952" y="5157050"/>
            <a:ext cx="656999" cy="529566"/>
          </a:xfrm>
          <a:custGeom>
            <a:avLst/>
            <a:gdLst>
              <a:gd name="connsiteX0" fmla="*/ 542925 w 542925"/>
              <a:gd name="connsiteY0" fmla="*/ 491275 h 491275"/>
              <a:gd name="connsiteX1" fmla="*/ 371475 w 542925"/>
              <a:gd name="connsiteY1" fmla="*/ 5500 h 491275"/>
              <a:gd name="connsiteX2" fmla="*/ 0 w 542925"/>
              <a:gd name="connsiteY2" fmla="*/ 272200 h 491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2925" h="491275">
                <a:moveTo>
                  <a:pt x="542925" y="491275"/>
                </a:moveTo>
                <a:cubicBezTo>
                  <a:pt x="502443" y="266643"/>
                  <a:pt x="461962" y="42012"/>
                  <a:pt x="371475" y="5500"/>
                </a:cubicBezTo>
                <a:cubicBezTo>
                  <a:pt x="280988" y="-31012"/>
                  <a:pt x="140494" y="120594"/>
                  <a:pt x="0" y="272200"/>
                </a:cubicBezTo>
              </a:path>
            </a:pathLst>
          </a:custGeom>
          <a:noFill/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화살표 연결선 79"/>
          <p:cNvCxnSpPr/>
          <p:nvPr/>
        </p:nvCxnSpPr>
        <p:spPr>
          <a:xfrm flipV="1">
            <a:off x="2647951" y="4805536"/>
            <a:ext cx="1926417" cy="871555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028838" y="4890774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Analyze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 rot="20114781">
            <a:off x="2998866" y="4845955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Analyze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83" name="직선 화살표 연결선 82"/>
          <p:cNvCxnSpPr/>
          <p:nvPr/>
        </p:nvCxnSpPr>
        <p:spPr>
          <a:xfrm flipH="1">
            <a:off x="1784087" y="6103572"/>
            <a:ext cx="2627270" cy="4314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>
          <a:xfrm flipV="1">
            <a:off x="1798377" y="5829892"/>
            <a:ext cx="0" cy="287520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2647951" y="6075714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Callback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86" name="직선 화살표 연결선 85"/>
          <p:cNvCxnSpPr/>
          <p:nvPr/>
        </p:nvCxnSpPr>
        <p:spPr>
          <a:xfrm>
            <a:off x="5953125" y="4717123"/>
            <a:ext cx="568325" cy="0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/>
          <p:nvPr/>
        </p:nvCxnSpPr>
        <p:spPr>
          <a:xfrm>
            <a:off x="5953125" y="4794868"/>
            <a:ext cx="568325" cy="0"/>
          </a:xfrm>
          <a:prstGeom prst="straightConnector1">
            <a:avLst/>
          </a:prstGeom>
          <a:ln w="28575">
            <a:solidFill>
              <a:srgbClr val="06365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/>
          <p:nvPr/>
        </p:nvCxnSpPr>
        <p:spPr>
          <a:xfrm>
            <a:off x="6150169" y="6092012"/>
            <a:ext cx="1714107" cy="0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>
            <a:off x="6137469" y="6172932"/>
            <a:ext cx="1714107" cy="0"/>
          </a:xfrm>
          <a:prstGeom prst="straightConnector1">
            <a:avLst/>
          </a:prstGeom>
          <a:ln w="28575">
            <a:solidFill>
              <a:srgbClr val="06365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008359" y="4478819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Hit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3886282" y="2972388"/>
            <a:ext cx="1367930" cy="30584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Socket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668267" y="6127433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Miss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000032" y="4969509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Dequeue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163787" y="3256150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Message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606104" y="3491897"/>
            <a:ext cx="3634433" cy="138090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95" name="표 94"/>
          <p:cNvGraphicFramePr>
            <a:graphicFrameLocks noGrp="1"/>
          </p:cNvGraphicFramePr>
          <p:nvPr>
            <p:extLst/>
          </p:nvPr>
        </p:nvGraphicFramePr>
        <p:xfrm>
          <a:off x="908070" y="4356302"/>
          <a:ext cx="3215105" cy="415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282">
                  <a:extLst>
                    <a:ext uri="{9D8B030D-6E8A-4147-A177-3AD203B41FA5}">
                      <a16:colId xmlns:a16="http://schemas.microsoft.com/office/drawing/2014/main" val="4062414305"/>
                    </a:ext>
                  </a:extLst>
                </a:gridCol>
                <a:gridCol w="292283">
                  <a:extLst>
                    <a:ext uri="{9D8B030D-6E8A-4147-A177-3AD203B41FA5}">
                      <a16:colId xmlns:a16="http://schemas.microsoft.com/office/drawing/2014/main" val="3091974591"/>
                    </a:ext>
                  </a:extLst>
                </a:gridCol>
                <a:gridCol w="292282">
                  <a:extLst>
                    <a:ext uri="{9D8B030D-6E8A-4147-A177-3AD203B41FA5}">
                      <a16:colId xmlns:a16="http://schemas.microsoft.com/office/drawing/2014/main" val="262679238"/>
                    </a:ext>
                  </a:extLst>
                </a:gridCol>
                <a:gridCol w="292282">
                  <a:extLst>
                    <a:ext uri="{9D8B030D-6E8A-4147-A177-3AD203B41FA5}">
                      <a16:colId xmlns:a16="http://schemas.microsoft.com/office/drawing/2014/main" val="2468960179"/>
                    </a:ext>
                  </a:extLst>
                </a:gridCol>
                <a:gridCol w="292282">
                  <a:extLst>
                    <a:ext uri="{9D8B030D-6E8A-4147-A177-3AD203B41FA5}">
                      <a16:colId xmlns:a16="http://schemas.microsoft.com/office/drawing/2014/main" val="3377643588"/>
                    </a:ext>
                  </a:extLst>
                </a:gridCol>
                <a:gridCol w="292283">
                  <a:extLst>
                    <a:ext uri="{9D8B030D-6E8A-4147-A177-3AD203B41FA5}">
                      <a16:colId xmlns:a16="http://schemas.microsoft.com/office/drawing/2014/main" val="957881832"/>
                    </a:ext>
                  </a:extLst>
                </a:gridCol>
                <a:gridCol w="292282">
                  <a:extLst>
                    <a:ext uri="{9D8B030D-6E8A-4147-A177-3AD203B41FA5}">
                      <a16:colId xmlns:a16="http://schemas.microsoft.com/office/drawing/2014/main" val="4086171645"/>
                    </a:ext>
                  </a:extLst>
                </a:gridCol>
                <a:gridCol w="292282">
                  <a:extLst>
                    <a:ext uri="{9D8B030D-6E8A-4147-A177-3AD203B41FA5}">
                      <a16:colId xmlns:a16="http://schemas.microsoft.com/office/drawing/2014/main" val="2098923655"/>
                    </a:ext>
                  </a:extLst>
                </a:gridCol>
                <a:gridCol w="292282">
                  <a:extLst>
                    <a:ext uri="{9D8B030D-6E8A-4147-A177-3AD203B41FA5}">
                      <a16:colId xmlns:a16="http://schemas.microsoft.com/office/drawing/2014/main" val="1830558703"/>
                    </a:ext>
                  </a:extLst>
                </a:gridCol>
                <a:gridCol w="292283">
                  <a:extLst>
                    <a:ext uri="{9D8B030D-6E8A-4147-A177-3AD203B41FA5}">
                      <a16:colId xmlns:a16="http://schemas.microsoft.com/office/drawing/2014/main" val="2362474241"/>
                    </a:ext>
                  </a:extLst>
                </a:gridCol>
                <a:gridCol w="292282">
                  <a:extLst>
                    <a:ext uri="{9D8B030D-6E8A-4147-A177-3AD203B41FA5}">
                      <a16:colId xmlns:a16="http://schemas.microsoft.com/office/drawing/2014/main" val="3333960757"/>
                    </a:ext>
                  </a:extLst>
                </a:gridCol>
              </a:tblGrid>
              <a:tr h="41501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6694131"/>
                  </a:ext>
                </a:extLst>
              </a:tr>
            </a:tbl>
          </a:graphicData>
        </a:graphic>
      </p:graphicFrame>
      <p:sp>
        <p:nvSpPr>
          <p:cNvPr id="96" name="모서리가 둥근 직사각형 95"/>
          <p:cNvSpPr/>
          <p:nvPr/>
        </p:nvSpPr>
        <p:spPr>
          <a:xfrm>
            <a:off x="1617894" y="4236840"/>
            <a:ext cx="1795455" cy="23892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EventQueue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314700" y="3889918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Enqueue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8" name="직선 화살표 연결선 97"/>
          <p:cNvCxnSpPr/>
          <p:nvPr/>
        </p:nvCxnSpPr>
        <p:spPr>
          <a:xfrm flipH="1">
            <a:off x="1055543" y="4670901"/>
            <a:ext cx="1112" cy="826677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/>
          <p:nvPr/>
        </p:nvCxnSpPr>
        <p:spPr>
          <a:xfrm flipH="1">
            <a:off x="3314700" y="3850938"/>
            <a:ext cx="1112" cy="385902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모서리가 둥근 직사각형 99"/>
          <p:cNvSpPr/>
          <p:nvPr/>
        </p:nvSpPr>
        <p:spPr>
          <a:xfrm>
            <a:off x="3057527" y="3551105"/>
            <a:ext cx="3796342" cy="29983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Request Interpreter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63861" y="2112679"/>
            <a:ext cx="8496784" cy="4675369"/>
          </a:xfrm>
          <a:prstGeom prst="rect">
            <a:avLst/>
          </a:prstGeom>
          <a:solidFill>
            <a:schemeClr val="tx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내용 개체 틀 2"/>
          <p:cNvSpPr txBox="1">
            <a:spLocks/>
          </p:cNvSpPr>
          <p:nvPr/>
        </p:nvSpPr>
        <p:spPr>
          <a:xfrm>
            <a:off x="2694467" y="3266283"/>
            <a:ext cx="6243251" cy="30776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50000"/>
              </a:lnSpc>
              <a:buFont typeface="Arial" pitchFamily="34" charset="0"/>
              <a:buNone/>
            </a:pPr>
            <a:r>
              <a:rPr lang="en-US" altLang="ko-KR" sz="2000" smtClean="0">
                <a:solidFill>
                  <a:schemeClr val="bg1"/>
                </a:solidFill>
                <a:latin typeface="맑은 고딕" panose="020B0503020000020004" pitchFamily="50" charset="-127"/>
              </a:rPr>
              <a:t>• 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Supported version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휴먼편지체"/>
              </a:rPr>
              <a:t> : 1.0 </a:t>
            </a:r>
            <a:r>
              <a:rPr lang="en-US" altLang="ko-KR" sz="200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휴먼편지체"/>
              </a:rPr>
              <a:t>/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휴먼편지체"/>
              </a:rPr>
              <a:t> 1.1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en-US" altLang="ko-KR" sz="2000" smtClean="0">
                <a:solidFill>
                  <a:schemeClr val="bg1"/>
                </a:solidFill>
                <a:latin typeface="맑은 고딕" panose="020B0503020000020004" pitchFamily="50" charset="-127"/>
              </a:rPr>
              <a:t>• </a:t>
            </a: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Supported 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response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휴먼편지체"/>
              </a:rPr>
              <a:t> :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en-US" altLang="ko-KR" sz="2000" smtClean="0">
                <a:solidFill>
                  <a:schemeClr val="bg1"/>
                </a:solidFill>
                <a:latin typeface="맑은 고딕" panose="020B0503020000020004" pitchFamily="50" charset="-127"/>
              </a:rPr>
              <a:t>• 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Connection header : “keep-alive” stay connected</a:t>
            </a:r>
            <a:endParaRPr lang="en-US" altLang="ko-KR" sz="2000" spc="21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휴먼편지체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5485938" y="2970855"/>
            <a:ext cx="1367930" cy="305846"/>
          </a:xfrm>
          <a:prstGeom prst="roundRect">
            <a:avLst/>
          </a:prstGeom>
          <a:solidFill>
            <a:srgbClr val="FFFF00"/>
          </a:solidFill>
          <a:ln w="28575"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HTTPParser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8" name="그림 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308" y="4721969"/>
            <a:ext cx="1816355" cy="1409319"/>
          </a:xfrm>
          <a:prstGeom prst="rect">
            <a:avLst/>
          </a:prstGeom>
        </p:spPr>
      </p:pic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4"/>
          <a:srcRect b="18560"/>
          <a:stretch/>
        </p:blipFill>
        <p:spPr>
          <a:xfrm>
            <a:off x="787051" y="3161928"/>
            <a:ext cx="1808965" cy="1464741"/>
          </a:xfrm>
          <a:prstGeom prst="rect">
            <a:avLst/>
          </a:prstGeom>
        </p:spPr>
      </p:pic>
      <p:sp>
        <p:nvSpPr>
          <p:cNvPr id="102" name="직사각형 101"/>
          <p:cNvSpPr/>
          <p:nvPr/>
        </p:nvSpPr>
        <p:spPr>
          <a:xfrm>
            <a:off x="5521231" y="3787987"/>
            <a:ext cx="3253988" cy="17148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200(</a:t>
            </a:r>
            <a:r>
              <a:rPr lang="en-US" altLang="ko-KR" sz="1400" b="1" i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OK </a:t>
            </a:r>
            <a:r>
              <a:rPr lang="en-US" altLang="ko-KR" sz="1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), </a:t>
            </a:r>
            <a:r>
              <a:rPr lang="en-US" altLang="ko-KR" sz="1400" b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304 </a:t>
            </a:r>
            <a:r>
              <a:rPr lang="en-US" altLang="ko-KR"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1400" b="1" i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Not Modified </a:t>
            </a:r>
            <a:r>
              <a:rPr lang="en-US" altLang="ko-KR" sz="1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1400" b="1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b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400 </a:t>
            </a:r>
            <a:r>
              <a:rPr lang="en-US" altLang="ko-KR"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1400" b="1" i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Bad Request </a:t>
            </a:r>
            <a:r>
              <a:rPr lang="en-US" altLang="ko-KR" sz="1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en-US" altLang="ko-KR" sz="1400" b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, 404 </a:t>
            </a:r>
            <a:r>
              <a:rPr lang="en-US" altLang="ko-KR"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1400" b="1" i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Not Found </a:t>
            </a:r>
            <a:r>
              <a:rPr lang="en-US" altLang="ko-KR" sz="1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1400" b="1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b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405 </a:t>
            </a:r>
            <a:r>
              <a:rPr lang="en-US" altLang="ko-KR"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1400" b="1" i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Method Not Allowed </a:t>
            </a:r>
            <a:r>
              <a:rPr lang="en-US" altLang="ko-KR" sz="1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1400" b="1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b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500 </a:t>
            </a:r>
            <a:r>
              <a:rPr lang="en-US" altLang="ko-KR"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1400" b="1" i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Service Unavailable </a:t>
            </a:r>
            <a:r>
              <a:rPr lang="en-US" altLang="ko-KR"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1400" b="1" i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694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8. Current Status</a:t>
            </a:r>
            <a:endParaRPr lang="en-US" altLang="ko-KR" sz="10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smtClean="0">
                <a:solidFill>
                  <a:schemeClr val="accent4">
                    <a:lumMod val="50000"/>
                  </a:schemeClr>
                </a:solidFill>
              </a:rPr>
              <a:t>Current Status(6)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17</a:t>
            </a:fld>
            <a:r>
              <a:rPr lang="en-US" altLang="ko-KR" sz="10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23</a:t>
            </a:r>
            <a:endParaRPr lang="en-US" altLang="ko-KR" sz="10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3" name="내용 개체 틀 2"/>
          <p:cNvSpPr txBox="1">
            <a:spLocks/>
          </p:cNvSpPr>
          <p:nvPr/>
        </p:nvSpPr>
        <p:spPr>
          <a:xfrm>
            <a:off x="332529" y="1421071"/>
            <a:ext cx="8470547" cy="8810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400" b="1">
                <a:latin typeface="맑은 고딕" panose="020B0503020000020004" pitchFamily="50" charset="-127"/>
              </a:rPr>
              <a:t> </a:t>
            </a:r>
            <a:r>
              <a:rPr lang="en-US" altLang="ko-KR" sz="2400" b="1" smtClean="0">
                <a:latin typeface="맑은 고딕" panose="020B0503020000020004" pitchFamily="50" charset="-127"/>
              </a:rPr>
              <a:t>   </a:t>
            </a:r>
            <a:r>
              <a:rPr lang="en-US" altLang="ko-KR" sz="24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Interpreter</a:t>
            </a:r>
            <a:endParaRPr lang="en-US" altLang="ko-KR" sz="200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L 도형 43"/>
          <p:cNvSpPr/>
          <p:nvPr/>
        </p:nvSpPr>
        <p:spPr>
          <a:xfrm rot="19627149">
            <a:off x="470697" y="1671848"/>
            <a:ext cx="242712" cy="134219"/>
          </a:xfrm>
          <a:prstGeom prst="corner">
            <a:avLst>
              <a:gd name="adj1" fmla="val 27501"/>
              <a:gd name="adj2" fmla="val 2346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453704" y="2558362"/>
            <a:ext cx="8317099" cy="410467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1569" y="4493055"/>
            <a:ext cx="8031872" cy="2079432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3883837" y="2200442"/>
            <a:ext cx="1367930" cy="30584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Client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7277411" y="2774220"/>
            <a:ext cx="1367930" cy="30584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Server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4428347" y="4825492"/>
            <a:ext cx="1617318" cy="1480929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827371" y="5493705"/>
            <a:ext cx="1514895" cy="325617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EventLoop</a:t>
            </a:r>
            <a:endParaRPr lang="ko-KR" altLang="en-US" sz="16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4574368" y="4654431"/>
            <a:ext cx="1321870" cy="32126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ThreadPool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0" name="원통 59"/>
          <p:cNvSpPr/>
          <p:nvPr/>
        </p:nvSpPr>
        <p:spPr>
          <a:xfrm>
            <a:off x="7942744" y="4825492"/>
            <a:ext cx="669933" cy="1480929"/>
          </a:xfrm>
          <a:prstGeom prst="can">
            <a:avLst/>
          </a:prstGeom>
          <a:noFill/>
          <a:ln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Disk</a:t>
            </a:r>
            <a:endParaRPr lang="ko-KR" altLang="en-US" sz="16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4574368" y="5137378"/>
            <a:ext cx="393777" cy="36781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5047400" y="5137378"/>
            <a:ext cx="393777" cy="36781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5509141" y="5137378"/>
            <a:ext cx="393777" cy="36781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4574368" y="5635932"/>
            <a:ext cx="393777" cy="36781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5047400" y="5635932"/>
            <a:ext cx="393777" cy="36781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5509141" y="5635932"/>
            <a:ext cx="393777" cy="36781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1" name="순서도: 대체 처리 70"/>
          <p:cNvSpPr/>
          <p:nvPr/>
        </p:nvSpPr>
        <p:spPr>
          <a:xfrm>
            <a:off x="6488852" y="4878624"/>
            <a:ext cx="1031409" cy="1125125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헤드라인M" panose="020B0600000101010101" charset="-127"/>
              <a:ea typeface="HY헤드라인M" panose="020B0600000101010101" charset="-127"/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6571559" y="4669576"/>
            <a:ext cx="860605" cy="28275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Cache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73" name="표 72"/>
          <p:cNvGraphicFramePr>
            <a:graphicFrameLocks noGrp="1"/>
          </p:cNvGraphicFramePr>
          <p:nvPr>
            <p:extLst/>
          </p:nvPr>
        </p:nvGraphicFramePr>
        <p:xfrm>
          <a:off x="6594779" y="5118104"/>
          <a:ext cx="815349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3">
                  <a:extLst>
                    <a:ext uri="{9D8B030D-6E8A-4147-A177-3AD203B41FA5}">
                      <a16:colId xmlns:a16="http://schemas.microsoft.com/office/drawing/2014/main" val="2939559060"/>
                    </a:ext>
                  </a:extLst>
                </a:gridCol>
                <a:gridCol w="271783">
                  <a:extLst>
                    <a:ext uri="{9D8B030D-6E8A-4147-A177-3AD203B41FA5}">
                      <a16:colId xmlns:a16="http://schemas.microsoft.com/office/drawing/2014/main" val="261439053"/>
                    </a:ext>
                  </a:extLst>
                </a:gridCol>
                <a:gridCol w="271783">
                  <a:extLst>
                    <a:ext uri="{9D8B030D-6E8A-4147-A177-3AD203B41FA5}">
                      <a16:colId xmlns:a16="http://schemas.microsoft.com/office/drawing/2014/main" val="40624143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algn="l" latinLnBrk="1"/>
                      <a:endParaRPr lang="en-US" altLang="ko-KR" sz="70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70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66941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96111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2512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886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0478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4364952"/>
                  </a:ext>
                </a:extLst>
              </a:tr>
            </a:tbl>
          </a:graphicData>
        </a:graphic>
      </p:graphicFrame>
      <p:cxnSp>
        <p:nvCxnSpPr>
          <p:cNvPr id="75" name="직선 화살표 연결선 74"/>
          <p:cNvCxnSpPr>
            <a:stCxn id="54" idx="2"/>
          </p:cNvCxnSpPr>
          <p:nvPr/>
        </p:nvCxnSpPr>
        <p:spPr>
          <a:xfrm>
            <a:off x="4567802" y="2506288"/>
            <a:ext cx="0" cy="464567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567802" y="2578219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Request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7" name="직선 화살표 연결선 76"/>
          <p:cNvCxnSpPr>
            <a:endCxn id="61" idx="1"/>
          </p:cNvCxnSpPr>
          <p:nvPr/>
        </p:nvCxnSpPr>
        <p:spPr>
          <a:xfrm>
            <a:off x="5244288" y="3123778"/>
            <a:ext cx="241650" cy="0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6163787" y="3276701"/>
            <a:ext cx="0" cy="274404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자유형 78"/>
          <p:cNvSpPr/>
          <p:nvPr/>
        </p:nvSpPr>
        <p:spPr>
          <a:xfrm>
            <a:off x="1990952" y="5157050"/>
            <a:ext cx="656999" cy="529566"/>
          </a:xfrm>
          <a:custGeom>
            <a:avLst/>
            <a:gdLst>
              <a:gd name="connsiteX0" fmla="*/ 542925 w 542925"/>
              <a:gd name="connsiteY0" fmla="*/ 491275 h 491275"/>
              <a:gd name="connsiteX1" fmla="*/ 371475 w 542925"/>
              <a:gd name="connsiteY1" fmla="*/ 5500 h 491275"/>
              <a:gd name="connsiteX2" fmla="*/ 0 w 542925"/>
              <a:gd name="connsiteY2" fmla="*/ 272200 h 491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2925" h="491275">
                <a:moveTo>
                  <a:pt x="542925" y="491275"/>
                </a:moveTo>
                <a:cubicBezTo>
                  <a:pt x="502443" y="266643"/>
                  <a:pt x="461962" y="42012"/>
                  <a:pt x="371475" y="5500"/>
                </a:cubicBezTo>
                <a:cubicBezTo>
                  <a:pt x="280988" y="-31012"/>
                  <a:pt x="140494" y="120594"/>
                  <a:pt x="0" y="272200"/>
                </a:cubicBezTo>
              </a:path>
            </a:pathLst>
          </a:custGeom>
          <a:noFill/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화살표 연결선 79"/>
          <p:cNvCxnSpPr/>
          <p:nvPr/>
        </p:nvCxnSpPr>
        <p:spPr>
          <a:xfrm flipV="1">
            <a:off x="2647951" y="4805536"/>
            <a:ext cx="1926417" cy="871555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028838" y="4890774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Analyze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 rot="20114781">
            <a:off x="2998866" y="4845955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Analyze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83" name="직선 화살표 연결선 82"/>
          <p:cNvCxnSpPr/>
          <p:nvPr/>
        </p:nvCxnSpPr>
        <p:spPr>
          <a:xfrm flipH="1">
            <a:off x="1784087" y="6103572"/>
            <a:ext cx="2627270" cy="4314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>
          <a:xfrm flipV="1">
            <a:off x="1798377" y="5829892"/>
            <a:ext cx="0" cy="287520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2647951" y="6075714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Callback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86" name="직선 화살표 연결선 85"/>
          <p:cNvCxnSpPr/>
          <p:nvPr/>
        </p:nvCxnSpPr>
        <p:spPr>
          <a:xfrm>
            <a:off x="5953125" y="4717123"/>
            <a:ext cx="568325" cy="0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/>
          <p:nvPr/>
        </p:nvCxnSpPr>
        <p:spPr>
          <a:xfrm>
            <a:off x="5953125" y="4794868"/>
            <a:ext cx="568325" cy="0"/>
          </a:xfrm>
          <a:prstGeom prst="straightConnector1">
            <a:avLst/>
          </a:prstGeom>
          <a:ln w="28575">
            <a:solidFill>
              <a:srgbClr val="06365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/>
          <p:nvPr/>
        </p:nvCxnSpPr>
        <p:spPr>
          <a:xfrm>
            <a:off x="6150169" y="6092012"/>
            <a:ext cx="1714107" cy="0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>
            <a:off x="6137469" y="6172932"/>
            <a:ext cx="1714107" cy="0"/>
          </a:xfrm>
          <a:prstGeom prst="straightConnector1">
            <a:avLst/>
          </a:prstGeom>
          <a:ln w="28575">
            <a:solidFill>
              <a:srgbClr val="06365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008359" y="4478819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Hit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3886282" y="2972388"/>
            <a:ext cx="1367930" cy="30584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Socket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668267" y="6127433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Miss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000032" y="4969509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Dequeue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163787" y="3256150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Message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606104" y="3491897"/>
            <a:ext cx="3634433" cy="138090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95" name="표 94"/>
          <p:cNvGraphicFramePr>
            <a:graphicFrameLocks noGrp="1"/>
          </p:cNvGraphicFramePr>
          <p:nvPr>
            <p:extLst/>
          </p:nvPr>
        </p:nvGraphicFramePr>
        <p:xfrm>
          <a:off x="908070" y="4356302"/>
          <a:ext cx="3215105" cy="415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282">
                  <a:extLst>
                    <a:ext uri="{9D8B030D-6E8A-4147-A177-3AD203B41FA5}">
                      <a16:colId xmlns:a16="http://schemas.microsoft.com/office/drawing/2014/main" val="4062414305"/>
                    </a:ext>
                  </a:extLst>
                </a:gridCol>
                <a:gridCol w="292283">
                  <a:extLst>
                    <a:ext uri="{9D8B030D-6E8A-4147-A177-3AD203B41FA5}">
                      <a16:colId xmlns:a16="http://schemas.microsoft.com/office/drawing/2014/main" val="3091974591"/>
                    </a:ext>
                  </a:extLst>
                </a:gridCol>
                <a:gridCol w="292282">
                  <a:extLst>
                    <a:ext uri="{9D8B030D-6E8A-4147-A177-3AD203B41FA5}">
                      <a16:colId xmlns:a16="http://schemas.microsoft.com/office/drawing/2014/main" val="262679238"/>
                    </a:ext>
                  </a:extLst>
                </a:gridCol>
                <a:gridCol w="292282">
                  <a:extLst>
                    <a:ext uri="{9D8B030D-6E8A-4147-A177-3AD203B41FA5}">
                      <a16:colId xmlns:a16="http://schemas.microsoft.com/office/drawing/2014/main" val="2468960179"/>
                    </a:ext>
                  </a:extLst>
                </a:gridCol>
                <a:gridCol w="292282">
                  <a:extLst>
                    <a:ext uri="{9D8B030D-6E8A-4147-A177-3AD203B41FA5}">
                      <a16:colId xmlns:a16="http://schemas.microsoft.com/office/drawing/2014/main" val="3377643588"/>
                    </a:ext>
                  </a:extLst>
                </a:gridCol>
                <a:gridCol w="292283">
                  <a:extLst>
                    <a:ext uri="{9D8B030D-6E8A-4147-A177-3AD203B41FA5}">
                      <a16:colId xmlns:a16="http://schemas.microsoft.com/office/drawing/2014/main" val="957881832"/>
                    </a:ext>
                  </a:extLst>
                </a:gridCol>
                <a:gridCol w="292282">
                  <a:extLst>
                    <a:ext uri="{9D8B030D-6E8A-4147-A177-3AD203B41FA5}">
                      <a16:colId xmlns:a16="http://schemas.microsoft.com/office/drawing/2014/main" val="4086171645"/>
                    </a:ext>
                  </a:extLst>
                </a:gridCol>
                <a:gridCol w="292282">
                  <a:extLst>
                    <a:ext uri="{9D8B030D-6E8A-4147-A177-3AD203B41FA5}">
                      <a16:colId xmlns:a16="http://schemas.microsoft.com/office/drawing/2014/main" val="2098923655"/>
                    </a:ext>
                  </a:extLst>
                </a:gridCol>
                <a:gridCol w="292282">
                  <a:extLst>
                    <a:ext uri="{9D8B030D-6E8A-4147-A177-3AD203B41FA5}">
                      <a16:colId xmlns:a16="http://schemas.microsoft.com/office/drawing/2014/main" val="1830558703"/>
                    </a:ext>
                  </a:extLst>
                </a:gridCol>
                <a:gridCol w="292283">
                  <a:extLst>
                    <a:ext uri="{9D8B030D-6E8A-4147-A177-3AD203B41FA5}">
                      <a16:colId xmlns:a16="http://schemas.microsoft.com/office/drawing/2014/main" val="2362474241"/>
                    </a:ext>
                  </a:extLst>
                </a:gridCol>
                <a:gridCol w="292282">
                  <a:extLst>
                    <a:ext uri="{9D8B030D-6E8A-4147-A177-3AD203B41FA5}">
                      <a16:colId xmlns:a16="http://schemas.microsoft.com/office/drawing/2014/main" val="3333960757"/>
                    </a:ext>
                  </a:extLst>
                </a:gridCol>
              </a:tblGrid>
              <a:tr h="41501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6694131"/>
                  </a:ext>
                </a:extLst>
              </a:tr>
            </a:tbl>
          </a:graphicData>
        </a:graphic>
      </p:graphicFrame>
      <p:sp>
        <p:nvSpPr>
          <p:cNvPr id="96" name="모서리가 둥근 직사각형 95"/>
          <p:cNvSpPr/>
          <p:nvPr/>
        </p:nvSpPr>
        <p:spPr>
          <a:xfrm>
            <a:off x="1617894" y="4236840"/>
            <a:ext cx="1795455" cy="23892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EventQueue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314700" y="3889918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Enqueue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8" name="직선 화살표 연결선 97"/>
          <p:cNvCxnSpPr/>
          <p:nvPr/>
        </p:nvCxnSpPr>
        <p:spPr>
          <a:xfrm flipH="1">
            <a:off x="1055543" y="4670901"/>
            <a:ext cx="1112" cy="826677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/>
          <p:nvPr/>
        </p:nvCxnSpPr>
        <p:spPr>
          <a:xfrm flipH="1">
            <a:off x="3314700" y="3850938"/>
            <a:ext cx="1112" cy="385902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모서리가 둥근 직사각형 60"/>
          <p:cNvSpPr/>
          <p:nvPr/>
        </p:nvSpPr>
        <p:spPr>
          <a:xfrm>
            <a:off x="5485938" y="2970855"/>
            <a:ext cx="1367930" cy="30584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HTTPParser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363861" y="2112679"/>
            <a:ext cx="8496784" cy="4675369"/>
          </a:xfrm>
          <a:prstGeom prst="rect">
            <a:avLst/>
          </a:prstGeom>
          <a:solidFill>
            <a:schemeClr val="tx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내용 개체 틀 2"/>
          <p:cNvSpPr txBox="1">
            <a:spLocks/>
          </p:cNvSpPr>
          <p:nvPr/>
        </p:nvSpPr>
        <p:spPr>
          <a:xfrm>
            <a:off x="3115999" y="4987109"/>
            <a:ext cx="5529342" cy="12754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en-US" altLang="ko-KR" sz="2000" smtClean="0">
                <a:solidFill>
                  <a:schemeClr val="bg1"/>
                </a:solidFill>
                <a:latin typeface="맑은 고딕" panose="020B0503020000020004" pitchFamily="50" charset="-127"/>
              </a:rPr>
              <a:t>• 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Job classification into 6 jobs</a:t>
            </a:r>
            <a:endParaRPr lang="en-US" altLang="ko-KR" sz="20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휴먼편지체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smtClean="0">
                <a:solidFill>
                  <a:schemeClr val="bg1"/>
                </a:solidFill>
                <a:latin typeface="맑은 고딕" panose="020B0503020000020004" pitchFamily="50" charset="-127"/>
              </a:rPr>
              <a:t>• 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 non blocking jobs + 1 blocking job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smtClean="0">
                <a:solidFill>
                  <a:schemeClr val="bg1"/>
                </a:solidFill>
                <a:latin typeface="맑은 고딕" panose="020B0503020000020004" pitchFamily="50" charset="-127"/>
              </a:rPr>
              <a:t>•</a:t>
            </a:r>
            <a:r>
              <a:rPr lang="en-US" altLang="ko-KR" sz="2000">
                <a:solidFill>
                  <a:schemeClr val="bg1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휴먼편지체"/>
              </a:rPr>
              <a:t>Huge file access via DMA</a:t>
            </a:r>
            <a:endParaRPr lang="en-US" altLang="ko-KR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휴먼편지체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000" spc="21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휴먼편지체"/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3057527" y="3551105"/>
            <a:ext cx="3796342" cy="299833"/>
          </a:xfrm>
          <a:prstGeom prst="roundRect">
            <a:avLst/>
          </a:prstGeom>
          <a:solidFill>
            <a:srgbClr val="FFFF00"/>
          </a:solidFill>
          <a:ln w="28575"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Request Interpreter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2178762" y="5678133"/>
            <a:ext cx="878764" cy="270728"/>
          </a:xfrm>
          <a:prstGeom prst="roundRect">
            <a:avLst/>
          </a:prstGeom>
          <a:solidFill>
            <a:srgbClr val="FFFF00"/>
          </a:solidFill>
          <a:ln w="28575"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Event</a:t>
            </a:r>
            <a:endParaRPr lang="ko-KR" altLang="en-US" sz="16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942573" y="4055529"/>
            <a:ext cx="1042879" cy="8451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altLang="ko-KR" sz="14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Read</a:t>
            </a:r>
          </a:p>
          <a:p>
            <a:pPr algn="ctr"/>
            <a:r>
              <a:rPr lang="en-US" altLang="ko-KR" sz="14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Request</a:t>
            </a:r>
            <a:endParaRPr lang="ko-KR" altLang="en-US" sz="1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2220322" y="4055529"/>
            <a:ext cx="1063889" cy="8451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altLang="ko-KR" sz="14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Parse</a:t>
            </a:r>
          </a:p>
          <a:p>
            <a:pPr algn="ctr"/>
            <a:r>
              <a:rPr lang="en-US" altLang="ko-KR" sz="14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Request</a:t>
            </a:r>
            <a:endParaRPr lang="ko-KR" altLang="en-US" sz="1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3525068" y="4055529"/>
            <a:ext cx="1063889" cy="8451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altLang="ko-KR" sz="14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Find</a:t>
            </a:r>
          </a:p>
          <a:p>
            <a:pPr algn="ctr"/>
            <a:r>
              <a:rPr lang="en-US" altLang="ko-KR" sz="14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Resource</a:t>
            </a:r>
            <a:endParaRPr lang="ko-KR" altLang="en-US" sz="1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4829814" y="4055529"/>
            <a:ext cx="1063889" cy="84512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altLang="ko-KR" sz="14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File</a:t>
            </a:r>
          </a:p>
          <a:p>
            <a:pPr algn="ctr"/>
            <a:r>
              <a:rPr lang="en-US" altLang="ko-KR" sz="14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Access</a:t>
            </a:r>
            <a:endParaRPr lang="ko-KR" altLang="en-US" sz="1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6134560" y="4055529"/>
            <a:ext cx="1063889" cy="8451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altLang="ko-KR" sz="14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Make</a:t>
            </a:r>
          </a:p>
          <a:p>
            <a:pPr algn="ctr"/>
            <a:r>
              <a:rPr lang="en-US" altLang="ko-KR" sz="14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Response</a:t>
            </a:r>
            <a:endParaRPr lang="ko-KR" altLang="en-US" sz="1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7439306" y="4055529"/>
            <a:ext cx="1063889" cy="8451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altLang="ko-KR" sz="14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Socket Write</a:t>
            </a:r>
            <a:endParaRPr lang="ko-KR" altLang="en-US" sz="1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822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8. Current Status</a:t>
            </a:r>
            <a:endParaRPr lang="en-US" altLang="ko-KR" sz="10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smtClean="0">
                <a:solidFill>
                  <a:schemeClr val="accent4">
                    <a:lumMod val="50000"/>
                  </a:schemeClr>
                </a:solidFill>
              </a:rPr>
              <a:t>Current Status(7)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18</a:t>
            </a:fld>
            <a:r>
              <a:rPr lang="en-US" altLang="ko-KR" sz="10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23</a:t>
            </a:r>
            <a:endParaRPr lang="en-US" altLang="ko-KR" sz="10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3" name="내용 개체 틀 2"/>
          <p:cNvSpPr txBox="1">
            <a:spLocks/>
          </p:cNvSpPr>
          <p:nvPr/>
        </p:nvSpPr>
        <p:spPr>
          <a:xfrm>
            <a:off x="332529" y="1421071"/>
            <a:ext cx="8470547" cy="8810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400" b="1">
                <a:latin typeface="맑은 고딕" panose="020B0503020000020004" pitchFamily="50" charset="-127"/>
              </a:rPr>
              <a:t> </a:t>
            </a:r>
            <a:r>
              <a:rPr lang="en-US" altLang="ko-KR" sz="2400" b="1" smtClean="0">
                <a:latin typeface="맑은 고딕" panose="020B0503020000020004" pitchFamily="50" charset="-127"/>
              </a:rPr>
              <a:t>   </a:t>
            </a:r>
            <a:r>
              <a:rPr lang="en-US" altLang="ko-KR" sz="24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EventQueue</a:t>
            </a:r>
            <a:endParaRPr lang="en-US" altLang="ko-KR" sz="200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L 도형 43"/>
          <p:cNvSpPr/>
          <p:nvPr/>
        </p:nvSpPr>
        <p:spPr>
          <a:xfrm rot="19627149">
            <a:off x="470697" y="1671848"/>
            <a:ext cx="242712" cy="134219"/>
          </a:xfrm>
          <a:prstGeom prst="corner">
            <a:avLst>
              <a:gd name="adj1" fmla="val 27501"/>
              <a:gd name="adj2" fmla="val 2346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453704" y="2558362"/>
            <a:ext cx="8317099" cy="410467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1569" y="4493055"/>
            <a:ext cx="8031872" cy="2079432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3883837" y="2200442"/>
            <a:ext cx="1367930" cy="30584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Client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7277411" y="2774220"/>
            <a:ext cx="1367930" cy="30584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Server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4428347" y="4825492"/>
            <a:ext cx="1617318" cy="1480929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827371" y="5493705"/>
            <a:ext cx="1514895" cy="325617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EventLoop</a:t>
            </a:r>
            <a:endParaRPr lang="ko-KR" altLang="en-US" sz="16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4574368" y="4654431"/>
            <a:ext cx="1321870" cy="32126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ThreadPool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0" name="원통 59"/>
          <p:cNvSpPr/>
          <p:nvPr/>
        </p:nvSpPr>
        <p:spPr>
          <a:xfrm>
            <a:off x="7942744" y="4825492"/>
            <a:ext cx="669933" cy="1480929"/>
          </a:xfrm>
          <a:prstGeom prst="can">
            <a:avLst/>
          </a:prstGeom>
          <a:noFill/>
          <a:ln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Disk</a:t>
            </a:r>
            <a:endParaRPr lang="ko-KR" altLang="en-US" sz="16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4574368" y="5137378"/>
            <a:ext cx="393777" cy="36781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5047400" y="5137378"/>
            <a:ext cx="393777" cy="36781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5509141" y="5137378"/>
            <a:ext cx="393777" cy="36781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4574368" y="5635932"/>
            <a:ext cx="393777" cy="36781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5047400" y="5635932"/>
            <a:ext cx="393777" cy="36781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5509141" y="5635932"/>
            <a:ext cx="393777" cy="36781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1" name="순서도: 대체 처리 70"/>
          <p:cNvSpPr/>
          <p:nvPr/>
        </p:nvSpPr>
        <p:spPr>
          <a:xfrm>
            <a:off x="6488852" y="4878624"/>
            <a:ext cx="1031409" cy="1125125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헤드라인M" panose="020B0600000101010101" charset="-127"/>
              <a:ea typeface="HY헤드라인M" panose="020B0600000101010101" charset="-127"/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6571559" y="4669576"/>
            <a:ext cx="860605" cy="28275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Cache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73" name="표 72"/>
          <p:cNvGraphicFramePr>
            <a:graphicFrameLocks noGrp="1"/>
          </p:cNvGraphicFramePr>
          <p:nvPr>
            <p:extLst/>
          </p:nvPr>
        </p:nvGraphicFramePr>
        <p:xfrm>
          <a:off x="6594779" y="5118104"/>
          <a:ext cx="815349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3">
                  <a:extLst>
                    <a:ext uri="{9D8B030D-6E8A-4147-A177-3AD203B41FA5}">
                      <a16:colId xmlns:a16="http://schemas.microsoft.com/office/drawing/2014/main" val="2939559060"/>
                    </a:ext>
                  </a:extLst>
                </a:gridCol>
                <a:gridCol w="271783">
                  <a:extLst>
                    <a:ext uri="{9D8B030D-6E8A-4147-A177-3AD203B41FA5}">
                      <a16:colId xmlns:a16="http://schemas.microsoft.com/office/drawing/2014/main" val="261439053"/>
                    </a:ext>
                  </a:extLst>
                </a:gridCol>
                <a:gridCol w="271783">
                  <a:extLst>
                    <a:ext uri="{9D8B030D-6E8A-4147-A177-3AD203B41FA5}">
                      <a16:colId xmlns:a16="http://schemas.microsoft.com/office/drawing/2014/main" val="40624143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algn="l" latinLnBrk="1"/>
                      <a:endParaRPr lang="en-US" altLang="ko-KR" sz="70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70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66941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96111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2512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886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0478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4364952"/>
                  </a:ext>
                </a:extLst>
              </a:tr>
            </a:tbl>
          </a:graphicData>
        </a:graphic>
      </p:graphicFrame>
      <p:sp>
        <p:nvSpPr>
          <p:cNvPr id="74" name="모서리가 둥근 직사각형 73"/>
          <p:cNvSpPr/>
          <p:nvPr/>
        </p:nvSpPr>
        <p:spPr>
          <a:xfrm>
            <a:off x="2178762" y="5678133"/>
            <a:ext cx="878764" cy="27072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Event</a:t>
            </a:r>
            <a:endParaRPr lang="ko-KR" altLang="en-US" sz="16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5" name="직선 화살표 연결선 74"/>
          <p:cNvCxnSpPr>
            <a:stCxn id="54" idx="2"/>
          </p:cNvCxnSpPr>
          <p:nvPr/>
        </p:nvCxnSpPr>
        <p:spPr>
          <a:xfrm>
            <a:off x="4567802" y="2506288"/>
            <a:ext cx="0" cy="464567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567802" y="2578219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Request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7" name="직선 화살표 연결선 76"/>
          <p:cNvCxnSpPr>
            <a:endCxn id="61" idx="1"/>
          </p:cNvCxnSpPr>
          <p:nvPr/>
        </p:nvCxnSpPr>
        <p:spPr>
          <a:xfrm>
            <a:off x="5244288" y="3123778"/>
            <a:ext cx="241650" cy="0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6163787" y="3276701"/>
            <a:ext cx="0" cy="274404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자유형 78"/>
          <p:cNvSpPr/>
          <p:nvPr/>
        </p:nvSpPr>
        <p:spPr>
          <a:xfrm>
            <a:off x="1990952" y="5157050"/>
            <a:ext cx="656999" cy="529566"/>
          </a:xfrm>
          <a:custGeom>
            <a:avLst/>
            <a:gdLst>
              <a:gd name="connsiteX0" fmla="*/ 542925 w 542925"/>
              <a:gd name="connsiteY0" fmla="*/ 491275 h 491275"/>
              <a:gd name="connsiteX1" fmla="*/ 371475 w 542925"/>
              <a:gd name="connsiteY1" fmla="*/ 5500 h 491275"/>
              <a:gd name="connsiteX2" fmla="*/ 0 w 542925"/>
              <a:gd name="connsiteY2" fmla="*/ 272200 h 491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2925" h="491275">
                <a:moveTo>
                  <a:pt x="542925" y="491275"/>
                </a:moveTo>
                <a:cubicBezTo>
                  <a:pt x="502443" y="266643"/>
                  <a:pt x="461962" y="42012"/>
                  <a:pt x="371475" y="5500"/>
                </a:cubicBezTo>
                <a:cubicBezTo>
                  <a:pt x="280988" y="-31012"/>
                  <a:pt x="140494" y="120594"/>
                  <a:pt x="0" y="272200"/>
                </a:cubicBezTo>
              </a:path>
            </a:pathLst>
          </a:custGeom>
          <a:noFill/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화살표 연결선 79"/>
          <p:cNvCxnSpPr/>
          <p:nvPr/>
        </p:nvCxnSpPr>
        <p:spPr>
          <a:xfrm flipV="1">
            <a:off x="2647951" y="4805536"/>
            <a:ext cx="1926417" cy="871555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028838" y="4890774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Analyze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 rot="20114781">
            <a:off x="2998866" y="4845955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Analyze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83" name="직선 화살표 연결선 82"/>
          <p:cNvCxnSpPr/>
          <p:nvPr/>
        </p:nvCxnSpPr>
        <p:spPr>
          <a:xfrm flipH="1">
            <a:off x="1784087" y="6103572"/>
            <a:ext cx="2627270" cy="4314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>
          <a:xfrm flipV="1">
            <a:off x="1798377" y="5829892"/>
            <a:ext cx="0" cy="287520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2647951" y="6075714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Callback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86" name="직선 화살표 연결선 85"/>
          <p:cNvCxnSpPr/>
          <p:nvPr/>
        </p:nvCxnSpPr>
        <p:spPr>
          <a:xfrm>
            <a:off x="5953125" y="4717123"/>
            <a:ext cx="568325" cy="0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/>
          <p:nvPr/>
        </p:nvCxnSpPr>
        <p:spPr>
          <a:xfrm>
            <a:off x="5953125" y="4794868"/>
            <a:ext cx="568325" cy="0"/>
          </a:xfrm>
          <a:prstGeom prst="straightConnector1">
            <a:avLst/>
          </a:prstGeom>
          <a:ln w="28575">
            <a:solidFill>
              <a:srgbClr val="06365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/>
          <p:nvPr/>
        </p:nvCxnSpPr>
        <p:spPr>
          <a:xfrm>
            <a:off x="6150169" y="6092012"/>
            <a:ext cx="1714107" cy="0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>
            <a:off x="6137469" y="6172932"/>
            <a:ext cx="1714107" cy="0"/>
          </a:xfrm>
          <a:prstGeom prst="straightConnector1">
            <a:avLst/>
          </a:prstGeom>
          <a:ln w="28575">
            <a:solidFill>
              <a:srgbClr val="06365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008359" y="4478819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Hit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3886282" y="2972388"/>
            <a:ext cx="1367930" cy="30584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Socket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668267" y="6127433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Miss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000032" y="4969509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Dequeue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163787" y="3256150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Message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606104" y="3491897"/>
            <a:ext cx="3634433" cy="138090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314700" y="3889918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Enqueue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8" name="직선 화살표 연결선 97"/>
          <p:cNvCxnSpPr/>
          <p:nvPr/>
        </p:nvCxnSpPr>
        <p:spPr>
          <a:xfrm flipH="1">
            <a:off x="1055543" y="4670901"/>
            <a:ext cx="1112" cy="826677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/>
          <p:nvPr/>
        </p:nvCxnSpPr>
        <p:spPr>
          <a:xfrm flipH="1">
            <a:off x="3314700" y="3850938"/>
            <a:ext cx="1112" cy="385902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모서리가 둥근 직사각형 99"/>
          <p:cNvSpPr/>
          <p:nvPr/>
        </p:nvSpPr>
        <p:spPr>
          <a:xfrm>
            <a:off x="3057527" y="3551105"/>
            <a:ext cx="3796342" cy="29983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Request Interpreter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5485938" y="2970855"/>
            <a:ext cx="1367930" cy="30584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HTTPParser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376561" y="2112679"/>
            <a:ext cx="8496784" cy="4675369"/>
          </a:xfrm>
          <a:prstGeom prst="rect">
            <a:avLst/>
          </a:prstGeom>
          <a:solidFill>
            <a:schemeClr val="tx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내용 개체 틀 2"/>
          <p:cNvSpPr txBox="1">
            <a:spLocks/>
          </p:cNvSpPr>
          <p:nvPr/>
        </p:nvSpPr>
        <p:spPr>
          <a:xfrm>
            <a:off x="4240980" y="3409074"/>
            <a:ext cx="4785208" cy="3130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en-US" altLang="ko-KR" sz="2000" smtClean="0">
                <a:solidFill>
                  <a:schemeClr val="bg1"/>
                </a:solidFill>
                <a:latin typeface="맑은 고딕" panose="020B0503020000020004" pitchFamily="50" charset="-127"/>
              </a:rPr>
              <a:t>• </a:t>
            </a:r>
            <a:r>
              <a:rPr lang="en-US" altLang="ko-KR" sz="2000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void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enqueue(Event)</a:t>
            </a:r>
            <a:endParaRPr lang="en-US" altLang="ko-KR" sz="20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휴먼편지체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smtClean="0">
                <a:solidFill>
                  <a:schemeClr val="bg1"/>
                </a:solidFill>
                <a:latin typeface="맑은 고딕" panose="020B0503020000020004" pitchFamily="50" charset="-127"/>
              </a:rPr>
              <a:t>• </a:t>
            </a:r>
            <a:r>
              <a:rPr lang="en-US" altLang="ko-KR" sz="2000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Event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dequeue()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>
                <a:solidFill>
                  <a:schemeClr val="bg1"/>
                </a:solidFill>
                <a:latin typeface="맑은 고딕" panose="020B0503020000020004" pitchFamily="50" charset="-127"/>
              </a:rPr>
              <a:t>• </a:t>
            </a:r>
            <a:r>
              <a:rPr lang="en-US" altLang="ko-KR" sz="2000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  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numTask(Event</a:t>
            </a: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휴먼편지체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>
                <a:solidFill>
                  <a:schemeClr val="bg1"/>
                </a:solidFill>
                <a:latin typeface="맑은 고딕" panose="020B0503020000020004" pitchFamily="50" charset="-127"/>
              </a:rPr>
              <a:t>• </a:t>
            </a:r>
            <a:r>
              <a:rPr lang="en-US" altLang="ko-KR" sz="2000" spc="-15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boolean</a:t>
            </a:r>
            <a:r>
              <a:rPr lang="en-US" altLang="ko-KR" sz="20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taskFinished(Event)</a:t>
            </a:r>
            <a:endParaRPr lang="en-US" altLang="ko-KR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00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휴먼편지체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000" spc="21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휴먼편지체"/>
            </a:endParaRPr>
          </a:p>
        </p:txBody>
      </p:sp>
      <p:graphicFrame>
        <p:nvGraphicFramePr>
          <p:cNvPr id="95" name="표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408294"/>
              </p:ext>
            </p:extLst>
          </p:nvPr>
        </p:nvGraphicFramePr>
        <p:xfrm>
          <a:off x="908070" y="4356302"/>
          <a:ext cx="3215105" cy="415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282">
                  <a:extLst>
                    <a:ext uri="{9D8B030D-6E8A-4147-A177-3AD203B41FA5}">
                      <a16:colId xmlns:a16="http://schemas.microsoft.com/office/drawing/2014/main" val="4062414305"/>
                    </a:ext>
                  </a:extLst>
                </a:gridCol>
                <a:gridCol w="292283">
                  <a:extLst>
                    <a:ext uri="{9D8B030D-6E8A-4147-A177-3AD203B41FA5}">
                      <a16:colId xmlns:a16="http://schemas.microsoft.com/office/drawing/2014/main" val="3091974591"/>
                    </a:ext>
                  </a:extLst>
                </a:gridCol>
                <a:gridCol w="292282">
                  <a:extLst>
                    <a:ext uri="{9D8B030D-6E8A-4147-A177-3AD203B41FA5}">
                      <a16:colId xmlns:a16="http://schemas.microsoft.com/office/drawing/2014/main" val="262679238"/>
                    </a:ext>
                  </a:extLst>
                </a:gridCol>
                <a:gridCol w="292282">
                  <a:extLst>
                    <a:ext uri="{9D8B030D-6E8A-4147-A177-3AD203B41FA5}">
                      <a16:colId xmlns:a16="http://schemas.microsoft.com/office/drawing/2014/main" val="2468960179"/>
                    </a:ext>
                  </a:extLst>
                </a:gridCol>
                <a:gridCol w="292282">
                  <a:extLst>
                    <a:ext uri="{9D8B030D-6E8A-4147-A177-3AD203B41FA5}">
                      <a16:colId xmlns:a16="http://schemas.microsoft.com/office/drawing/2014/main" val="3377643588"/>
                    </a:ext>
                  </a:extLst>
                </a:gridCol>
                <a:gridCol w="292283">
                  <a:extLst>
                    <a:ext uri="{9D8B030D-6E8A-4147-A177-3AD203B41FA5}">
                      <a16:colId xmlns:a16="http://schemas.microsoft.com/office/drawing/2014/main" val="957881832"/>
                    </a:ext>
                  </a:extLst>
                </a:gridCol>
                <a:gridCol w="292282">
                  <a:extLst>
                    <a:ext uri="{9D8B030D-6E8A-4147-A177-3AD203B41FA5}">
                      <a16:colId xmlns:a16="http://schemas.microsoft.com/office/drawing/2014/main" val="4086171645"/>
                    </a:ext>
                  </a:extLst>
                </a:gridCol>
                <a:gridCol w="292282">
                  <a:extLst>
                    <a:ext uri="{9D8B030D-6E8A-4147-A177-3AD203B41FA5}">
                      <a16:colId xmlns:a16="http://schemas.microsoft.com/office/drawing/2014/main" val="2098923655"/>
                    </a:ext>
                  </a:extLst>
                </a:gridCol>
                <a:gridCol w="292282">
                  <a:extLst>
                    <a:ext uri="{9D8B030D-6E8A-4147-A177-3AD203B41FA5}">
                      <a16:colId xmlns:a16="http://schemas.microsoft.com/office/drawing/2014/main" val="1830558703"/>
                    </a:ext>
                  </a:extLst>
                </a:gridCol>
                <a:gridCol w="292283">
                  <a:extLst>
                    <a:ext uri="{9D8B030D-6E8A-4147-A177-3AD203B41FA5}">
                      <a16:colId xmlns:a16="http://schemas.microsoft.com/office/drawing/2014/main" val="2362474241"/>
                    </a:ext>
                  </a:extLst>
                </a:gridCol>
                <a:gridCol w="292282">
                  <a:extLst>
                    <a:ext uri="{9D8B030D-6E8A-4147-A177-3AD203B41FA5}">
                      <a16:colId xmlns:a16="http://schemas.microsoft.com/office/drawing/2014/main" val="3333960757"/>
                    </a:ext>
                  </a:extLst>
                </a:gridCol>
              </a:tblGrid>
              <a:tr h="41501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6694131"/>
                  </a:ext>
                </a:extLst>
              </a:tr>
            </a:tbl>
          </a:graphicData>
        </a:graphic>
      </p:graphicFrame>
      <p:sp>
        <p:nvSpPr>
          <p:cNvPr id="96" name="모서리가 둥근 직사각형 95"/>
          <p:cNvSpPr/>
          <p:nvPr/>
        </p:nvSpPr>
        <p:spPr>
          <a:xfrm>
            <a:off x="1617894" y="4236840"/>
            <a:ext cx="1795455" cy="238924"/>
          </a:xfrm>
          <a:prstGeom prst="roundRect">
            <a:avLst/>
          </a:prstGeom>
          <a:solidFill>
            <a:srgbClr val="FFFF00"/>
          </a:solidFill>
          <a:ln w="28575"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EventQueue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82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453704" y="2558362"/>
            <a:ext cx="8317099" cy="410467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51569" y="4493055"/>
            <a:ext cx="8031872" cy="2079432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77411" y="195231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19</a:t>
            </a:fld>
            <a:r>
              <a:rPr lang="en-US" altLang="ko-KR" sz="10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23</a:t>
            </a:r>
            <a:endParaRPr lang="en-US" altLang="ko-KR" sz="10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883837" y="2200442"/>
            <a:ext cx="1367930" cy="30584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Client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3883837" y="2970855"/>
            <a:ext cx="1367930" cy="30584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Socket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277411" y="2774220"/>
            <a:ext cx="1367930" cy="30584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Server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순서도: 대체 처리 37"/>
          <p:cNvSpPr/>
          <p:nvPr/>
        </p:nvSpPr>
        <p:spPr>
          <a:xfrm>
            <a:off x="4428347" y="4825492"/>
            <a:ext cx="1617318" cy="1480929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827371" y="5493705"/>
            <a:ext cx="1514895" cy="325617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EventLoop</a:t>
            </a:r>
            <a:endParaRPr lang="ko-KR" altLang="en-US" sz="16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574368" y="4654431"/>
            <a:ext cx="1321870" cy="32126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ThreadPool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원통 1"/>
          <p:cNvSpPr/>
          <p:nvPr/>
        </p:nvSpPr>
        <p:spPr>
          <a:xfrm>
            <a:off x="7942744" y="4825492"/>
            <a:ext cx="669933" cy="1480929"/>
          </a:xfrm>
          <a:prstGeom prst="can">
            <a:avLst/>
          </a:prstGeom>
          <a:noFill/>
          <a:ln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Disk</a:t>
            </a:r>
            <a:endParaRPr lang="ko-KR" altLang="en-US" sz="16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5485938" y="2970855"/>
            <a:ext cx="1367930" cy="30584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HTTPParser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574368" y="5137378"/>
            <a:ext cx="393777" cy="36781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5047400" y="5137378"/>
            <a:ext cx="393777" cy="36781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5509141" y="5137378"/>
            <a:ext cx="393777" cy="36781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4574368" y="5635932"/>
            <a:ext cx="393777" cy="36781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047400" y="5635932"/>
            <a:ext cx="393777" cy="36781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5509141" y="5635932"/>
            <a:ext cx="393777" cy="36781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7" name="순서도: 대체 처리 66"/>
          <p:cNvSpPr/>
          <p:nvPr/>
        </p:nvSpPr>
        <p:spPr>
          <a:xfrm>
            <a:off x="6488852" y="4878624"/>
            <a:ext cx="1031409" cy="1125125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헤드라인M" panose="020B0600000101010101" charset="-127"/>
              <a:ea typeface="HY헤드라인M" panose="020B0600000101010101" charset="-127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6571559" y="4669576"/>
            <a:ext cx="860605" cy="28275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Cache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/>
          </p:nvPr>
        </p:nvGraphicFramePr>
        <p:xfrm>
          <a:off x="6594779" y="5118104"/>
          <a:ext cx="815349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3">
                  <a:extLst>
                    <a:ext uri="{9D8B030D-6E8A-4147-A177-3AD203B41FA5}">
                      <a16:colId xmlns:a16="http://schemas.microsoft.com/office/drawing/2014/main" val="2939559060"/>
                    </a:ext>
                  </a:extLst>
                </a:gridCol>
                <a:gridCol w="271783">
                  <a:extLst>
                    <a:ext uri="{9D8B030D-6E8A-4147-A177-3AD203B41FA5}">
                      <a16:colId xmlns:a16="http://schemas.microsoft.com/office/drawing/2014/main" val="261439053"/>
                    </a:ext>
                  </a:extLst>
                </a:gridCol>
                <a:gridCol w="271783">
                  <a:extLst>
                    <a:ext uri="{9D8B030D-6E8A-4147-A177-3AD203B41FA5}">
                      <a16:colId xmlns:a16="http://schemas.microsoft.com/office/drawing/2014/main" val="40624143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algn="l" latinLnBrk="1"/>
                      <a:endParaRPr lang="en-US" altLang="ko-KR" sz="70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70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66941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96111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2512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886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0478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4364952"/>
                  </a:ext>
                </a:extLst>
              </a:tr>
            </a:tbl>
          </a:graphicData>
        </a:graphic>
      </p:graphicFrame>
      <p:sp>
        <p:nvSpPr>
          <p:cNvPr id="70" name="모서리가 둥근 직사각형 69"/>
          <p:cNvSpPr/>
          <p:nvPr/>
        </p:nvSpPr>
        <p:spPr>
          <a:xfrm>
            <a:off x="2178762" y="5678133"/>
            <a:ext cx="878764" cy="27072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Event</a:t>
            </a:r>
            <a:endParaRPr lang="ko-KR" altLang="en-US" sz="16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4491602" y="2506288"/>
            <a:ext cx="0" cy="464567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665823" y="2564273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Request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1" name="직선 화살표 연결선 70"/>
          <p:cNvCxnSpPr>
            <a:endCxn id="42" idx="1"/>
          </p:cNvCxnSpPr>
          <p:nvPr/>
        </p:nvCxnSpPr>
        <p:spPr>
          <a:xfrm>
            <a:off x="5244288" y="3123778"/>
            <a:ext cx="241650" cy="0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>
            <a:off x="6163787" y="3276701"/>
            <a:ext cx="0" cy="274404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자유형 14"/>
          <p:cNvSpPr/>
          <p:nvPr/>
        </p:nvSpPr>
        <p:spPr>
          <a:xfrm>
            <a:off x="1990952" y="5157050"/>
            <a:ext cx="656999" cy="529566"/>
          </a:xfrm>
          <a:custGeom>
            <a:avLst/>
            <a:gdLst>
              <a:gd name="connsiteX0" fmla="*/ 542925 w 542925"/>
              <a:gd name="connsiteY0" fmla="*/ 491275 h 491275"/>
              <a:gd name="connsiteX1" fmla="*/ 371475 w 542925"/>
              <a:gd name="connsiteY1" fmla="*/ 5500 h 491275"/>
              <a:gd name="connsiteX2" fmla="*/ 0 w 542925"/>
              <a:gd name="connsiteY2" fmla="*/ 272200 h 491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2925" h="491275">
                <a:moveTo>
                  <a:pt x="542925" y="491275"/>
                </a:moveTo>
                <a:cubicBezTo>
                  <a:pt x="502443" y="266643"/>
                  <a:pt x="461962" y="42012"/>
                  <a:pt x="371475" y="5500"/>
                </a:cubicBezTo>
                <a:cubicBezTo>
                  <a:pt x="280988" y="-31012"/>
                  <a:pt x="140494" y="120594"/>
                  <a:pt x="0" y="272200"/>
                </a:cubicBezTo>
              </a:path>
            </a:pathLst>
          </a:custGeom>
          <a:noFill/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화살표 연결선 74"/>
          <p:cNvCxnSpPr/>
          <p:nvPr/>
        </p:nvCxnSpPr>
        <p:spPr>
          <a:xfrm flipV="1">
            <a:off x="2647951" y="4805536"/>
            <a:ext cx="1926417" cy="871555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028838" y="4890774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Analyze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 rot="20114781">
            <a:off x="2998866" y="4845955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Dispatch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83" name="직선 화살표 연결선 82"/>
          <p:cNvCxnSpPr/>
          <p:nvPr/>
        </p:nvCxnSpPr>
        <p:spPr>
          <a:xfrm flipH="1">
            <a:off x="1784087" y="6103572"/>
            <a:ext cx="2627270" cy="4314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 flipV="1">
            <a:off x="1785677" y="5829892"/>
            <a:ext cx="0" cy="287520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2647951" y="6075714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Callback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1" name="직선 화살표 연결선 90"/>
          <p:cNvCxnSpPr/>
          <p:nvPr/>
        </p:nvCxnSpPr>
        <p:spPr>
          <a:xfrm>
            <a:off x="5953125" y="4717123"/>
            <a:ext cx="568325" cy="0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>
            <a:off x="5953125" y="4794868"/>
            <a:ext cx="568325" cy="0"/>
          </a:xfrm>
          <a:prstGeom prst="straightConnector1">
            <a:avLst/>
          </a:prstGeom>
          <a:ln w="28575">
            <a:solidFill>
              <a:srgbClr val="06365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/>
          <p:nvPr/>
        </p:nvCxnSpPr>
        <p:spPr>
          <a:xfrm>
            <a:off x="6150169" y="6092012"/>
            <a:ext cx="1714107" cy="0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/>
          <p:nvPr/>
        </p:nvCxnSpPr>
        <p:spPr>
          <a:xfrm>
            <a:off x="6137469" y="6172932"/>
            <a:ext cx="1714107" cy="0"/>
          </a:xfrm>
          <a:prstGeom prst="straightConnector1">
            <a:avLst/>
          </a:prstGeom>
          <a:ln w="28575">
            <a:solidFill>
              <a:srgbClr val="06365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6008359" y="4478819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Hit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668267" y="6127433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Miss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000032" y="4969509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Dequeue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163787" y="3256150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Message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19070" y="3493120"/>
            <a:ext cx="3634433" cy="138090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/>
          </p:nvPr>
        </p:nvGraphicFramePr>
        <p:xfrm>
          <a:off x="908070" y="4356302"/>
          <a:ext cx="3215105" cy="415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282">
                  <a:extLst>
                    <a:ext uri="{9D8B030D-6E8A-4147-A177-3AD203B41FA5}">
                      <a16:colId xmlns:a16="http://schemas.microsoft.com/office/drawing/2014/main" val="4062414305"/>
                    </a:ext>
                  </a:extLst>
                </a:gridCol>
                <a:gridCol w="292283">
                  <a:extLst>
                    <a:ext uri="{9D8B030D-6E8A-4147-A177-3AD203B41FA5}">
                      <a16:colId xmlns:a16="http://schemas.microsoft.com/office/drawing/2014/main" val="3091974591"/>
                    </a:ext>
                  </a:extLst>
                </a:gridCol>
                <a:gridCol w="292282">
                  <a:extLst>
                    <a:ext uri="{9D8B030D-6E8A-4147-A177-3AD203B41FA5}">
                      <a16:colId xmlns:a16="http://schemas.microsoft.com/office/drawing/2014/main" val="262679238"/>
                    </a:ext>
                  </a:extLst>
                </a:gridCol>
                <a:gridCol w="292282">
                  <a:extLst>
                    <a:ext uri="{9D8B030D-6E8A-4147-A177-3AD203B41FA5}">
                      <a16:colId xmlns:a16="http://schemas.microsoft.com/office/drawing/2014/main" val="2468960179"/>
                    </a:ext>
                  </a:extLst>
                </a:gridCol>
                <a:gridCol w="292282">
                  <a:extLst>
                    <a:ext uri="{9D8B030D-6E8A-4147-A177-3AD203B41FA5}">
                      <a16:colId xmlns:a16="http://schemas.microsoft.com/office/drawing/2014/main" val="3377643588"/>
                    </a:ext>
                  </a:extLst>
                </a:gridCol>
                <a:gridCol w="292283">
                  <a:extLst>
                    <a:ext uri="{9D8B030D-6E8A-4147-A177-3AD203B41FA5}">
                      <a16:colId xmlns:a16="http://schemas.microsoft.com/office/drawing/2014/main" val="957881832"/>
                    </a:ext>
                  </a:extLst>
                </a:gridCol>
                <a:gridCol w="292282">
                  <a:extLst>
                    <a:ext uri="{9D8B030D-6E8A-4147-A177-3AD203B41FA5}">
                      <a16:colId xmlns:a16="http://schemas.microsoft.com/office/drawing/2014/main" val="4086171645"/>
                    </a:ext>
                  </a:extLst>
                </a:gridCol>
                <a:gridCol w="292282">
                  <a:extLst>
                    <a:ext uri="{9D8B030D-6E8A-4147-A177-3AD203B41FA5}">
                      <a16:colId xmlns:a16="http://schemas.microsoft.com/office/drawing/2014/main" val="2098923655"/>
                    </a:ext>
                  </a:extLst>
                </a:gridCol>
                <a:gridCol w="292282">
                  <a:extLst>
                    <a:ext uri="{9D8B030D-6E8A-4147-A177-3AD203B41FA5}">
                      <a16:colId xmlns:a16="http://schemas.microsoft.com/office/drawing/2014/main" val="1830558703"/>
                    </a:ext>
                  </a:extLst>
                </a:gridCol>
                <a:gridCol w="292283">
                  <a:extLst>
                    <a:ext uri="{9D8B030D-6E8A-4147-A177-3AD203B41FA5}">
                      <a16:colId xmlns:a16="http://schemas.microsoft.com/office/drawing/2014/main" val="2362474241"/>
                    </a:ext>
                  </a:extLst>
                </a:gridCol>
                <a:gridCol w="292282">
                  <a:extLst>
                    <a:ext uri="{9D8B030D-6E8A-4147-A177-3AD203B41FA5}">
                      <a16:colId xmlns:a16="http://schemas.microsoft.com/office/drawing/2014/main" val="3333960757"/>
                    </a:ext>
                  </a:extLst>
                </a:gridCol>
              </a:tblGrid>
              <a:tr h="41501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6694131"/>
                  </a:ext>
                </a:extLst>
              </a:tr>
            </a:tbl>
          </a:graphicData>
        </a:graphic>
      </p:graphicFrame>
      <p:sp>
        <p:nvSpPr>
          <p:cNvPr id="32" name="모서리가 둥근 직사각형 31"/>
          <p:cNvSpPr/>
          <p:nvPr/>
        </p:nvSpPr>
        <p:spPr>
          <a:xfrm>
            <a:off x="1617894" y="4236840"/>
            <a:ext cx="1795455" cy="23892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EventQueue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314700" y="3889918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Enqueue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4" name="직선 화살표 연결선 73"/>
          <p:cNvCxnSpPr/>
          <p:nvPr/>
        </p:nvCxnSpPr>
        <p:spPr>
          <a:xfrm flipH="1">
            <a:off x="1055543" y="4670901"/>
            <a:ext cx="1112" cy="826677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 flipH="1">
            <a:off x="3314700" y="3850938"/>
            <a:ext cx="1112" cy="385902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3057527" y="3551105"/>
            <a:ext cx="3796342" cy="29983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Request Interpreter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16" name="직선 화살표 연결선 115"/>
          <p:cNvCxnSpPr/>
          <p:nvPr/>
        </p:nvCxnSpPr>
        <p:spPr>
          <a:xfrm flipV="1">
            <a:off x="4654805" y="2487976"/>
            <a:ext cx="0" cy="464567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4627914" y="2589282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Response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63455" y="195231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9</a:t>
            </a:r>
            <a:r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. Further Plan</a:t>
            </a:r>
            <a:endParaRPr lang="en-US" altLang="ko-KR" sz="10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8" name="제목 1"/>
          <p:cNvSpPr txBox="1">
            <a:spLocks/>
          </p:cNvSpPr>
          <p:nvPr/>
        </p:nvSpPr>
        <p:spPr>
          <a:xfrm>
            <a:off x="256544" y="700126"/>
            <a:ext cx="699512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4000" b="1" spc="-150" smtClean="0">
                <a:solidFill>
                  <a:schemeClr val="accent4">
                    <a:lumMod val="50000"/>
                  </a:schemeClr>
                </a:solidFill>
              </a:rPr>
              <a:t>Further Plan(1)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9" name="내용 개체 틀 2"/>
          <p:cNvSpPr txBox="1">
            <a:spLocks/>
          </p:cNvSpPr>
          <p:nvPr/>
        </p:nvSpPr>
        <p:spPr>
          <a:xfrm>
            <a:off x="332529" y="1421071"/>
            <a:ext cx="8470547" cy="8810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400" b="1">
                <a:latin typeface="맑은 고딕" panose="020B0503020000020004" pitchFamily="50" charset="-127"/>
              </a:rPr>
              <a:t> </a:t>
            </a:r>
            <a:r>
              <a:rPr lang="en-US" altLang="ko-KR" sz="2400" b="1" smtClean="0">
                <a:latin typeface="맑은 고딕" panose="020B0503020000020004" pitchFamily="50" charset="-127"/>
              </a:rPr>
              <a:t>   </a:t>
            </a:r>
            <a:r>
              <a:rPr lang="en-US" altLang="ko-KR" sz="24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Additional Implementation</a:t>
            </a:r>
            <a:endParaRPr lang="en-US" altLang="ko-KR" sz="200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0" name="L 도형 59"/>
          <p:cNvSpPr/>
          <p:nvPr/>
        </p:nvSpPr>
        <p:spPr>
          <a:xfrm rot="19627149">
            <a:off x="470697" y="1671848"/>
            <a:ext cx="242712" cy="134219"/>
          </a:xfrm>
          <a:prstGeom prst="corner">
            <a:avLst>
              <a:gd name="adj1" fmla="val 27501"/>
              <a:gd name="adj2" fmla="val 2346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93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>
            <a:spLocks/>
          </p:cNvSpPr>
          <p:nvPr/>
        </p:nvSpPr>
        <p:spPr>
          <a:xfrm>
            <a:off x="357552" y="1722670"/>
            <a:ext cx="5890848" cy="4714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en-US" altLang="ko-KR" sz="1600" b="1" spc="-5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Problem Raised</a:t>
            </a: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en-US" altLang="ko-KR" sz="1600" b="1" spc="-5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Existing Problems</a:t>
            </a: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en-US" altLang="ko-KR" sz="1600" b="1" spc="-5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Approach</a:t>
            </a: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en-US" altLang="ko-KR" sz="1600" b="1" spc="-5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Architecture</a:t>
            </a: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en-US" altLang="ko-KR" sz="1600" b="1" spc="-5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Implementation Flow</a:t>
            </a: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en-US" altLang="ko-KR" sz="1600" b="1" spc="-5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Schedule</a:t>
            </a: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en-US" altLang="ko-KR" sz="1600" b="1" spc="-5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Development Environment</a:t>
            </a: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en-US" altLang="ko-KR" sz="1600" b="1" spc="-5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Current Status</a:t>
            </a: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en-US" altLang="ko-KR" sz="1600" b="1" spc="-5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Further Plan</a:t>
            </a: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en-US" altLang="ko-KR" sz="1600" b="1" spc="-5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Division of Work</a:t>
            </a:r>
          </a:p>
          <a:p>
            <a:pPr>
              <a:lnSpc>
                <a:spcPct val="175000"/>
              </a:lnSpc>
            </a:pPr>
            <a:endParaRPr lang="en-US" altLang="ko-KR" sz="1600" b="1" spc="-5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468313" y="2149019"/>
            <a:ext cx="313747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55952" y="567140"/>
            <a:ext cx="8531851" cy="884238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b="1" smtClean="0">
                <a:solidFill>
                  <a:srgbClr val="1D314E"/>
                </a:solidFill>
              </a:rPr>
              <a:t>Contents</a:t>
            </a:r>
            <a:endParaRPr lang="ko-KR" altLang="en-US" sz="4000" b="1">
              <a:solidFill>
                <a:srgbClr val="1D314E"/>
              </a:solidFill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68313" y="2580093"/>
            <a:ext cx="313747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468313" y="3024230"/>
            <a:ext cx="313747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468313" y="3455304"/>
            <a:ext cx="313747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468313" y="3873316"/>
            <a:ext cx="313747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468313" y="4304390"/>
            <a:ext cx="313747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68313" y="4748527"/>
            <a:ext cx="313747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468313" y="5179601"/>
            <a:ext cx="313747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468313" y="5597612"/>
            <a:ext cx="313747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468313" y="6028686"/>
            <a:ext cx="313747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9</a:t>
            </a:r>
            <a:r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. Further Plan</a:t>
            </a:r>
            <a:endParaRPr lang="en-US" altLang="ko-KR" sz="10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smtClean="0">
                <a:solidFill>
                  <a:schemeClr val="accent4">
                    <a:lumMod val="50000"/>
                  </a:schemeClr>
                </a:solidFill>
              </a:rPr>
              <a:t>Further Plan(2)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20</a:t>
            </a:fld>
            <a:r>
              <a:rPr lang="en-US" altLang="ko-KR" sz="10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23</a:t>
            </a:r>
            <a:endParaRPr lang="en-US" altLang="ko-KR" sz="10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53704" y="2558362"/>
            <a:ext cx="8317099" cy="410467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883837" y="2200442"/>
            <a:ext cx="1367930" cy="30584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Client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883837" y="2970855"/>
            <a:ext cx="1367930" cy="30584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Socket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277411" y="2774220"/>
            <a:ext cx="1367930" cy="30584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Server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원통 20"/>
          <p:cNvSpPr/>
          <p:nvPr/>
        </p:nvSpPr>
        <p:spPr>
          <a:xfrm>
            <a:off x="7942744" y="4825492"/>
            <a:ext cx="669933" cy="1480929"/>
          </a:xfrm>
          <a:prstGeom prst="can">
            <a:avLst/>
          </a:prstGeom>
          <a:noFill/>
          <a:ln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Disk</a:t>
            </a:r>
            <a:endParaRPr lang="ko-KR" altLang="en-US" sz="16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5485938" y="2970855"/>
            <a:ext cx="1367930" cy="30584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HTTPParser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4" name="직선 화살표 연결선 33"/>
          <p:cNvCxnSpPr>
            <a:stCxn id="14" idx="2"/>
            <a:endCxn id="15" idx="0"/>
          </p:cNvCxnSpPr>
          <p:nvPr/>
        </p:nvCxnSpPr>
        <p:spPr>
          <a:xfrm>
            <a:off x="4567802" y="2506288"/>
            <a:ext cx="0" cy="464567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567802" y="2578219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Request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6" name="직선 화살표 연결선 35"/>
          <p:cNvCxnSpPr>
            <a:endCxn id="22" idx="1"/>
          </p:cNvCxnSpPr>
          <p:nvPr/>
        </p:nvCxnSpPr>
        <p:spPr>
          <a:xfrm>
            <a:off x="5244288" y="3123778"/>
            <a:ext cx="241650" cy="0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6163787" y="3276701"/>
            <a:ext cx="0" cy="274404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000032" y="4969509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Dequeue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163787" y="3256150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Message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19070" y="3493120"/>
            <a:ext cx="3634433" cy="138090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267042"/>
              </p:ext>
            </p:extLst>
          </p:nvPr>
        </p:nvGraphicFramePr>
        <p:xfrm>
          <a:off x="908070" y="4356302"/>
          <a:ext cx="3215105" cy="415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282">
                  <a:extLst>
                    <a:ext uri="{9D8B030D-6E8A-4147-A177-3AD203B41FA5}">
                      <a16:colId xmlns:a16="http://schemas.microsoft.com/office/drawing/2014/main" val="4062414305"/>
                    </a:ext>
                  </a:extLst>
                </a:gridCol>
                <a:gridCol w="292283">
                  <a:extLst>
                    <a:ext uri="{9D8B030D-6E8A-4147-A177-3AD203B41FA5}">
                      <a16:colId xmlns:a16="http://schemas.microsoft.com/office/drawing/2014/main" val="3091974591"/>
                    </a:ext>
                  </a:extLst>
                </a:gridCol>
                <a:gridCol w="292282">
                  <a:extLst>
                    <a:ext uri="{9D8B030D-6E8A-4147-A177-3AD203B41FA5}">
                      <a16:colId xmlns:a16="http://schemas.microsoft.com/office/drawing/2014/main" val="262679238"/>
                    </a:ext>
                  </a:extLst>
                </a:gridCol>
                <a:gridCol w="292282">
                  <a:extLst>
                    <a:ext uri="{9D8B030D-6E8A-4147-A177-3AD203B41FA5}">
                      <a16:colId xmlns:a16="http://schemas.microsoft.com/office/drawing/2014/main" val="2468960179"/>
                    </a:ext>
                  </a:extLst>
                </a:gridCol>
                <a:gridCol w="292282">
                  <a:extLst>
                    <a:ext uri="{9D8B030D-6E8A-4147-A177-3AD203B41FA5}">
                      <a16:colId xmlns:a16="http://schemas.microsoft.com/office/drawing/2014/main" val="3377643588"/>
                    </a:ext>
                  </a:extLst>
                </a:gridCol>
                <a:gridCol w="292283">
                  <a:extLst>
                    <a:ext uri="{9D8B030D-6E8A-4147-A177-3AD203B41FA5}">
                      <a16:colId xmlns:a16="http://schemas.microsoft.com/office/drawing/2014/main" val="957881832"/>
                    </a:ext>
                  </a:extLst>
                </a:gridCol>
                <a:gridCol w="292282">
                  <a:extLst>
                    <a:ext uri="{9D8B030D-6E8A-4147-A177-3AD203B41FA5}">
                      <a16:colId xmlns:a16="http://schemas.microsoft.com/office/drawing/2014/main" val="4086171645"/>
                    </a:ext>
                  </a:extLst>
                </a:gridCol>
                <a:gridCol w="292282">
                  <a:extLst>
                    <a:ext uri="{9D8B030D-6E8A-4147-A177-3AD203B41FA5}">
                      <a16:colId xmlns:a16="http://schemas.microsoft.com/office/drawing/2014/main" val="2098923655"/>
                    </a:ext>
                  </a:extLst>
                </a:gridCol>
                <a:gridCol w="292282">
                  <a:extLst>
                    <a:ext uri="{9D8B030D-6E8A-4147-A177-3AD203B41FA5}">
                      <a16:colId xmlns:a16="http://schemas.microsoft.com/office/drawing/2014/main" val="1830558703"/>
                    </a:ext>
                  </a:extLst>
                </a:gridCol>
                <a:gridCol w="292283">
                  <a:extLst>
                    <a:ext uri="{9D8B030D-6E8A-4147-A177-3AD203B41FA5}">
                      <a16:colId xmlns:a16="http://schemas.microsoft.com/office/drawing/2014/main" val="2362474241"/>
                    </a:ext>
                  </a:extLst>
                </a:gridCol>
                <a:gridCol w="292282">
                  <a:extLst>
                    <a:ext uri="{9D8B030D-6E8A-4147-A177-3AD203B41FA5}">
                      <a16:colId xmlns:a16="http://schemas.microsoft.com/office/drawing/2014/main" val="3333960757"/>
                    </a:ext>
                  </a:extLst>
                </a:gridCol>
              </a:tblGrid>
              <a:tr h="41501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6694131"/>
                  </a:ext>
                </a:extLst>
              </a:tr>
            </a:tbl>
          </a:graphicData>
        </a:graphic>
      </p:graphicFrame>
      <p:sp>
        <p:nvSpPr>
          <p:cNvPr id="55" name="모서리가 둥근 직사각형 54"/>
          <p:cNvSpPr/>
          <p:nvPr/>
        </p:nvSpPr>
        <p:spPr>
          <a:xfrm>
            <a:off x="1617894" y="4236840"/>
            <a:ext cx="1795455" cy="23892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EventQueue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314700" y="3889918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Enqueue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순서도: 대체 처리 16"/>
          <p:cNvSpPr/>
          <p:nvPr/>
        </p:nvSpPr>
        <p:spPr>
          <a:xfrm>
            <a:off x="4428347" y="4825492"/>
            <a:ext cx="1617318" cy="1480929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4574368" y="5137378"/>
            <a:ext cx="393777" cy="36781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047400" y="5137378"/>
            <a:ext cx="393777" cy="36781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5509141" y="5137378"/>
            <a:ext cx="393777" cy="36781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574368" y="5635932"/>
            <a:ext cx="393777" cy="36781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5047400" y="5635932"/>
            <a:ext cx="393777" cy="36781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509141" y="5635932"/>
            <a:ext cx="393777" cy="36781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순서도: 대체 처리 28"/>
          <p:cNvSpPr/>
          <p:nvPr/>
        </p:nvSpPr>
        <p:spPr>
          <a:xfrm>
            <a:off x="6488852" y="4878624"/>
            <a:ext cx="1031409" cy="1125125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헤드라인M" panose="020B0600000101010101" charset="-127"/>
              <a:ea typeface="HY헤드라인M" panose="020B0600000101010101" charset="-127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642750"/>
              </p:ext>
            </p:extLst>
          </p:nvPr>
        </p:nvGraphicFramePr>
        <p:xfrm>
          <a:off x="6594779" y="5118104"/>
          <a:ext cx="815349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3">
                  <a:extLst>
                    <a:ext uri="{9D8B030D-6E8A-4147-A177-3AD203B41FA5}">
                      <a16:colId xmlns:a16="http://schemas.microsoft.com/office/drawing/2014/main" val="2939559060"/>
                    </a:ext>
                  </a:extLst>
                </a:gridCol>
                <a:gridCol w="271783">
                  <a:extLst>
                    <a:ext uri="{9D8B030D-6E8A-4147-A177-3AD203B41FA5}">
                      <a16:colId xmlns:a16="http://schemas.microsoft.com/office/drawing/2014/main" val="261439053"/>
                    </a:ext>
                  </a:extLst>
                </a:gridCol>
                <a:gridCol w="271783">
                  <a:extLst>
                    <a:ext uri="{9D8B030D-6E8A-4147-A177-3AD203B41FA5}">
                      <a16:colId xmlns:a16="http://schemas.microsoft.com/office/drawing/2014/main" val="40624143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algn="l" latinLnBrk="1"/>
                      <a:endParaRPr lang="en-US" altLang="ko-KR" sz="70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70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7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66941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96111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2512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886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0478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4364952"/>
                  </a:ext>
                </a:extLst>
              </a:tr>
            </a:tbl>
          </a:graphicData>
        </a:graphic>
      </p:graphicFrame>
      <p:cxnSp>
        <p:nvCxnSpPr>
          <p:cNvPr id="57" name="직선 화살표 연결선 56"/>
          <p:cNvCxnSpPr/>
          <p:nvPr/>
        </p:nvCxnSpPr>
        <p:spPr>
          <a:xfrm flipH="1">
            <a:off x="1055543" y="4670901"/>
            <a:ext cx="1112" cy="826677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H="1">
            <a:off x="3314700" y="3850938"/>
            <a:ext cx="1112" cy="385902"/>
          </a:xfrm>
          <a:prstGeom prst="straightConnector1">
            <a:avLst/>
          </a:prstGeom>
          <a:ln w="28575">
            <a:solidFill>
              <a:srgbClr val="06365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모서리가 둥근 직사각형 58"/>
          <p:cNvSpPr/>
          <p:nvPr/>
        </p:nvSpPr>
        <p:spPr>
          <a:xfrm>
            <a:off x="3057527" y="3551105"/>
            <a:ext cx="3796342" cy="29983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63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Request Interpreter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76921" y="2112679"/>
            <a:ext cx="8496784" cy="4675369"/>
          </a:xfrm>
          <a:prstGeom prst="rect">
            <a:avLst/>
          </a:prstGeom>
          <a:solidFill>
            <a:schemeClr val="tx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내용 개체 틀 2"/>
          <p:cNvSpPr txBox="1">
            <a:spLocks/>
          </p:cNvSpPr>
          <p:nvPr/>
        </p:nvSpPr>
        <p:spPr>
          <a:xfrm>
            <a:off x="332529" y="1421071"/>
            <a:ext cx="8470547" cy="8810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400" b="1">
                <a:latin typeface="맑은 고딕" panose="020B0503020000020004" pitchFamily="50" charset="-127"/>
              </a:rPr>
              <a:t> </a:t>
            </a:r>
            <a:r>
              <a:rPr lang="en-US" altLang="ko-KR" sz="2400" b="1" smtClean="0">
                <a:latin typeface="맑은 고딕" panose="020B0503020000020004" pitchFamily="50" charset="-127"/>
              </a:rPr>
              <a:t>   </a:t>
            </a:r>
            <a:r>
              <a:rPr lang="en-US" altLang="ko-KR" sz="24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Additional Implementation</a:t>
            </a:r>
            <a:endParaRPr lang="en-US" altLang="ko-KR" sz="200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1" name="L 도형 60"/>
          <p:cNvSpPr/>
          <p:nvPr/>
        </p:nvSpPr>
        <p:spPr>
          <a:xfrm rot="19627149">
            <a:off x="470697" y="1671848"/>
            <a:ext cx="242712" cy="134219"/>
          </a:xfrm>
          <a:prstGeom prst="corner">
            <a:avLst>
              <a:gd name="adj1" fmla="val 27501"/>
              <a:gd name="adj2" fmla="val 2346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827371" y="5493705"/>
            <a:ext cx="1514895" cy="325617"/>
          </a:xfrm>
          <a:prstGeom prst="roundRect">
            <a:avLst/>
          </a:prstGeom>
          <a:solidFill>
            <a:srgbClr val="C00000"/>
          </a:solidFill>
          <a:ln w="28575"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EventLoop</a:t>
            </a:r>
            <a:endParaRPr lang="ko-KR" altLang="en-US" sz="16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1784087" y="6103572"/>
            <a:ext cx="2627270" cy="4314"/>
          </a:xfrm>
          <a:prstGeom prst="straightConnector1">
            <a:avLst/>
          </a:prstGeom>
          <a:ln w="28575"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5953125" y="4717123"/>
            <a:ext cx="568325" cy="0"/>
          </a:xfrm>
          <a:prstGeom prst="straightConnector1">
            <a:avLst/>
          </a:prstGeom>
          <a:ln w="28575"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5953125" y="4794868"/>
            <a:ext cx="568325" cy="0"/>
          </a:xfrm>
          <a:prstGeom prst="straightConnector1">
            <a:avLst/>
          </a:prstGeom>
          <a:ln w="28575">
            <a:solidFill>
              <a:srgbClr val="FFFF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6150169" y="6092012"/>
            <a:ext cx="1714107" cy="0"/>
          </a:xfrm>
          <a:prstGeom prst="straightConnector1">
            <a:avLst/>
          </a:prstGeom>
          <a:ln w="28575"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6137469" y="6172932"/>
            <a:ext cx="1714107" cy="0"/>
          </a:xfrm>
          <a:prstGeom prst="straightConnector1">
            <a:avLst/>
          </a:prstGeom>
          <a:ln w="28575">
            <a:solidFill>
              <a:srgbClr val="FFFF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1798377" y="5829892"/>
            <a:ext cx="0" cy="287520"/>
          </a:xfrm>
          <a:prstGeom prst="straightConnector1">
            <a:avLst/>
          </a:prstGeom>
          <a:ln w="28575"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자유형 37"/>
          <p:cNvSpPr/>
          <p:nvPr/>
        </p:nvSpPr>
        <p:spPr>
          <a:xfrm>
            <a:off x="1990952" y="5157050"/>
            <a:ext cx="656999" cy="529566"/>
          </a:xfrm>
          <a:custGeom>
            <a:avLst/>
            <a:gdLst>
              <a:gd name="connsiteX0" fmla="*/ 542925 w 542925"/>
              <a:gd name="connsiteY0" fmla="*/ 491275 h 491275"/>
              <a:gd name="connsiteX1" fmla="*/ 371475 w 542925"/>
              <a:gd name="connsiteY1" fmla="*/ 5500 h 491275"/>
              <a:gd name="connsiteX2" fmla="*/ 0 w 542925"/>
              <a:gd name="connsiteY2" fmla="*/ 272200 h 491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2925" h="491275">
                <a:moveTo>
                  <a:pt x="542925" y="491275"/>
                </a:moveTo>
                <a:cubicBezTo>
                  <a:pt x="502443" y="266643"/>
                  <a:pt x="461962" y="42012"/>
                  <a:pt x="371475" y="5500"/>
                </a:cubicBezTo>
                <a:cubicBezTo>
                  <a:pt x="280988" y="-31012"/>
                  <a:pt x="140494" y="120594"/>
                  <a:pt x="0" y="272200"/>
                </a:cubicBezTo>
              </a:path>
            </a:pathLst>
          </a:custGeom>
          <a:noFill/>
          <a:ln w="28575"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028838" y="4890774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Analyze</a:t>
            </a:r>
            <a:endParaRPr lang="ko-KR" altLang="en-US" sz="1400">
              <a:solidFill>
                <a:srgbClr val="FFFF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 rot="20114781">
            <a:off x="2998866" y="4845955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Dispatch</a:t>
            </a:r>
            <a:endParaRPr lang="ko-KR" altLang="en-US" sz="1400">
              <a:solidFill>
                <a:srgbClr val="FFFF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647951" y="6075714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Callback</a:t>
            </a:r>
            <a:endParaRPr lang="ko-KR" altLang="en-US" sz="1400">
              <a:solidFill>
                <a:srgbClr val="FFFF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008359" y="4478819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Hit</a:t>
            </a:r>
            <a:endParaRPr lang="ko-KR" altLang="en-US" sz="1400">
              <a:solidFill>
                <a:srgbClr val="FFFF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668267" y="6127433"/>
            <a:ext cx="159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Miss</a:t>
            </a:r>
            <a:endParaRPr lang="ko-KR" altLang="en-US" sz="1400">
              <a:solidFill>
                <a:srgbClr val="FFFF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 flipV="1">
            <a:off x="2647951" y="4805536"/>
            <a:ext cx="1926417" cy="871555"/>
          </a:xfrm>
          <a:prstGeom prst="straightConnector1">
            <a:avLst/>
          </a:prstGeom>
          <a:ln w="28575"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4574368" y="4654431"/>
            <a:ext cx="1321870" cy="321260"/>
          </a:xfrm>
          <a:prstGeom prst="roundRect">
            <a:avLst/>
          </a:prstGeom>
          <a:solidFill>
            <a:srgbClr val="FFFF00"/>
          </a:solidFill>
          <a:ln w="28575"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ThreadPool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6571559" y="4669576"/>
            <a:ext cx="860605" cy="282756"/>
          </a:xfrm>
          <a:prstGeom prst="roundRect">
            <a:avLst/>
          </a:prstGeom>
          <a:solidFill>
            <a:srgbClr val="FFFF00"/>
          </a:solidFill>
          <a:ln w="28575"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Cache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178762" y="5678133"/>
            <a:ext cx="878764" cy="270728"/>
          </a:xfrm>
          <a:prstGeom prst="roundRect">
            <a:avLst/>
          </a:prstGeom>
          <a:solidFill>
            <a:srgbClr val="FFFF00"/>
          </a:solidFill>
          <a:ln w="28575"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Event</a:t>
            </a:r>
            <a:endParaRPr lang="ko-KR" altLang="en-US" sz="16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129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77411" y="195231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21</a:t>
            </a:fld>
            <a:r>
              <a:rPr lang="en-US" altLang="ko-KR" sz="10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23</a:t>
            </a:r>
            <a:endParaRPr lang="en-US" altLang="ko-KR" sz="10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364803" y="1412148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en-US" altLang="ko-KR" sz="24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</a:t>
            </a:r>
            <a:r>
              <a:rPr lang="en-US" altLang="ko-KR" sz="2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Demo Plan(1)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smtClean="0">
                <a:latin typeface="맑은 고딕" panose="020B0503020000020004" pitchFamily="50" charset="-127"/>
              </a:rPr>
              <a:t>• </a:t>
            </a:r>
            <a:r>
              <a:rPr lang="en-US" altLang="ko-KR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On browser test (Chrome)</a:t>
            </a:r>
            <a:r>
              <a:rPr lang="en-US" altLang="ko-KR" sz="2000">
                <a:latin typeface="나눔스퀘어 Bold" panose="020B0600000101010101" pitchFamily="50" charset="-127"/>
                <a:ea typeface="나눔스퀘어 Bold" panose="020B0600000101010101" pitchFamily="50" charset="-127"/>
                <a:cs typeface="휴먼편지체"/>
              </a:rPr>
              <a:t> </a:t>
            </a:r>
            <a:r>
              <a:rPr lang="en-US" altLang="ko-KR" sz="2000">
                <a:latin typeface="맑은 고딕" panose="020B0503020000020004" pitchFamily="50" charset="-127"/>
                <a:cs typeface="휴먼편지체"/>
              </a:rPr>
              <a:t>/</a:t>
            </a:r>
            <a:r>
              <a:rPr lang="en-US" altLang="ko-KR" sz="2000">
                <a:latin typeface="나눔스퀘어 Bold" panose="020B0600000101010101" pitchFamily="50" charset="-127"/>
                <a:ea typeface="나눔스퀘어 Bold" panose="020B0600000101010101" pitchFamily="50" charset="-127"/>
                <a:cs typeface="휴먼편지체"/>
              </a:rPr>
              <a:t> </a:t>
            </a:r>
            <a:r>
              <a:rPr lang="en-US" altLang="ko-KR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using Apache Jmeter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>
                <a:latin typeface="맑은 고딕" panose="020B0503020000020004" pitchFamily="50" charset="-127"/>
              </a:rPr>
              <a:t>• </a:t>
            </a:r>
            <a:r>
              <a:rPr lang="en-US" altLang="ko-KR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With </a:t>
            </a:r>
            <a:r>
              <a:rPr lang="en-US" altLang="ko-KR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famous asynchronous web </a:t>
            </a:r>
            <a:r>
              <a:rPr lang="en-US" altLang="ko-KR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serser</a:t>
            </a:r>
            <a:endParaRPr lang="en-US" altLang="ko-KR" sz="20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>
                <a:latin typeface="맑은 고딕" panose="020B0503020000020004" pitchFamily="50" charset="-127"/>
              </a:rPr>
              <a:t>• </a:t>
            </a:r>
            <a:r>
              <a:rPr lang="en-US" altLang="ko-KR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Static file system access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smtClean="0">
                <a:latin typeface="맑은 고딕" panose="020B0503020000020004" pitchFamily="50" charset="-127"/>
              </a:rPr>
              <a:t>• </a:t>
            </a:r>
            <a:r>
              <a:rPr lang="en-US" altLang="ko-KR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Cache policy : LRU</a:t>
            </a:r>
            <a:r>
              <a:rPr lang="en-US" altLang="ko-KR" sz="2000">
                <a:latin typeface="나눔스퀘어 Bold" panose="020B0600000101010101" pitchFamily="50" charset="-127"/>
                <a:ea typeface="나눔스퀘어 Bold" panose="020B0600000101010101" pitchFamily="50" charset="-127"/>
                <a:cs typeface="휴먼편지체"/>
              </a:rPr>
              <a:t> </a:t>
            </a:r>
            <a:r>
              <a:rPr lang="en-US" altLang="ko-KR" sz="2000">
                <a:latin typeface="맑은 고딕" panose="020B0503020000020004" pitchFamily="50" charset="-127"/>
                <a:cs typeface="휴먼편지체"/>
              </a:rPr>
              <a:t>/</a:t>
            </a:r>
            <a:r>
              <a:rPr lang="en-US" altLang="ko-KR" sz="2000">
                <a:latin typeface="나눔스퀘어 Bold" panose="020B0600000101010101" pitchFamily="50" charset="-127"/>
                <a:ea typeface="나눔스퀘어 Bold" panose="020B0600000101010101" pitchFamily="50" charset="-127"/>
                <a:cs typeface="휴먼편지체"/>
              </a:rPr>
              <a:t> </a:t>
            </a:r>
            <a:r>
              <a:rPr lang="en-US" altLang="ko-KR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FIFO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0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00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00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L 도형 10"/>
          <p:cNvSpPr/>
          <p:nvPr/>
        </p:nvSpPr>
        <p:spPr>
          <a:xfrm rot="19627149">
            <a:off x="470697" y="1671848"/>
            <a:ext cx="242712" cy="134219"/>
          </a:xfrm>
          <a:prstGeom prst="corner">
            <a:avLst>
              <a:gd name="adj1" fmla="val 27501"/>
              <a:gd name="adj2" fmla="val 2346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1661" y="2626201"/>
            <a:ext cx="867069" cy="41512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3455" y="195231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9</a:t>
            </a:r>
            <a:r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. Further Plan</a:t>
            </a:r>
            <a:endParaRPr lang="en-US" altLang="ko-KR" sz="10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smtClean="0">
                <a:solidFill>
                  <a:schemeClr val="accent4">
                    <a:lumMod val="50000"/>
                  </a:schemeClr>
                </a:solidFill>
              </a:rPr>
              <a:t>Further Plan(3)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7" t="21775" r="1377" b="1675"/>
          <a:stretch/>
        </p:blipFill>
        <p:spPr>
          <a:xfrm>
            <a:off x="453704" y="4362994"/>
            <a:ext cx="6882317" cy="216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75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77411" y="195231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22</a:t>
            </a:fld>
            <a:r>
              <a:rPr lang="en-US" altLang="ko-KR" sz="10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23</a:t>
            </a:r>
            <a:endParaRPr lang="en-US" altLang="ko-KR" sz="10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364803" y="1412148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en-US" altLang="ko-KR" sz="24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</a:t>
            </a:r>
            <a:r>
              <a:rPr lang="en-US" altLang="ko-KR" sz="2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Demo Plan(2)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2000" smtClean="0">
                <a:latin typeface="맑은 고딕" panose="020B0503020000020004" pitchFamily="50" charset="-127"/>
              </a:rPr>
              <a:t>• </a:t>
            </a:r>
            <a:r>
              <a:rPr lang="en-US" altLang="ko-KR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Above 1MB file access : using DMA </a:t>
            </a:r>
            <a:r>
              <a:rPr lang="en-US" altLang="ko-KR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(transfer </a:t>
            </a:r>
            <a:r>
              <a:rPr lang="en-US" altLang="ko-KR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directly from </a:t>
            </a:r>
            <a:r>
              <a:rPr lang="en-US" altLang="ko-KR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disk)</a:t>
            </a:r>
            <a:endParaRPr lang="en-US" altLang="ko-KR" sz="20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2000">
                <a:latin typeface="맑은 고딕" panose="020B0503020000020004" pitchFamily="50" charset="-127"/>
              </a:rPr>
              <a:t>• </a:t>
            </a:r>
            <a:r>
              <a:rPr lang="en-US" altLang="ko-KR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Below 1MB file access : using </a:t>
            </a:r>
            <a:r>
              <a:rPr lang="en-US" altLang="ko-KR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cache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2000">
                <a:latin typeface="맑은 고딕" panose="020B0503020000020004" pitchFamily="50" charset="-127"/>
              </a:rPr>
              <a:t>• </a:t>
            </a:r>
            <a:r>
              <a:rPr lang="en-US" altLang="ko-KR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Load generation : number of clients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2000">
                <a:latin typeface="맑은 고딕" panose="020B0503020000020004" pitchFamily="50" charset="-127"/>
              </a:rPr>
              <a:t>• </a:t>
            </a:r>
            <a:r>
              <a:rPr lang="en-US" altLang="ko-KR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Client Numbers : </a:t>
            </a:r>
            <a:r>
              <a:rPr lang="en-US" altLang="ko-KR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1K, 5K, 10K, 50K, 100K, 500K, 1M, 5M, 10M, 50M </a:t>
            </a:r>
            <a:endParaRPr lang="en-US" altLang="ko-KR" sz="20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2000">
                <a:latin typeface="맑은 고딕" panose="020B0503020000020004" pitchFamily="50" charset="-127"/>
              </a:rPr>
              <a:t>• </a:t>
            </a:r>
            <a:r>
              <a:rPr lang="en-US" altLang="ko-KR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Comparative index : average response time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2000">
                <a:latin typeface="맑은 고딕" panose="020B0503020000020004" pitchFamily="50" charset="-127"/>
              </a:rPr>
              <a:t>• </a:t>
            </a:r>
            <a:r>
              <a:rPr lang="en-US" altLang="ko-KR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Target compare value : at least 80%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0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00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00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L 도형 10"/>
          <p:cNvSpPr/>
          <p:nvPr/>
        </p:nvSpPr>
        <p:spPr>
          <a:xfrm rot="19627149">
            <a:off x="470697" y="1671848"/>
            <a:ext cx="242712" cy="134219"/>
          </a:xfrm>
          <a:prstGeom prst="corner">
            <a:avLst>
              <a:gd name="adj1" fmla="val 27501"/>
              <a:gd name="adj2" fmla="val 2346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63455" y="195231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9</a:t>
            </a:r>
            <a:r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. Further Plan</a:t>
            </a:r>
            <a:endParaRPr lang="en-US" altLang="ko-KR" sz="10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smtClean="0">
                <a:solidFill>
                  <a:schemeClr val="accent4">
                    <a:lumMod val="50000"/>
                  </a:schemeClr>
                </a:solidFill>
              </a:rPr>
              <a:t>Further Plan(4)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207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10. Division of Work</a:t>
            </a:r>
            <a:endParaRPr lang="en-US" altLang="ko-KR" sz="10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smtClean="0">
                <a:solidFill>
                  <a:schemeClr val="accent4">
                    <a:lumMod val="50000"/>
                  </a:schemeClr>
                </a:solidFill>
              </a:rPr>
              <a:t>Division of Work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23</a:t>
            </a:fld>
            <a:r>
              <a:rPr lang="en-US" altLang="ko-KR" sz="10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23</a:t>
            </a:r>
            <a:endParaRPr lang="en-US" altLang="ko-KR" sz="10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29083" y="2338280"/>
            <a:ext cx="1086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이승현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45123" y="1895495"/>
            <a:ext cx="33386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latin typeface="맑은 고딕" panose="020B0503020000020004" pitchFamily="50" charset="-127"/>
              </a:rPr>
              <a:t>• </a:t>
            </a:r>
            <a:r>
              <a:rPr lang="ko-KR" altLang="en-US" sz="16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전반적인 프로젝트 관리와 일정 조율</a:t>
            </a:r>
            <a:endParaRPr lang="en-US" altLang="ko-KR" sz="160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smtClean="0">
                <a:latin typeface="맑은 고딕" panose="020B0503020000020004" pitchFamily="50" charset="-127"/>
              </a:rPr>
              <a:t>• </a:t>
            </a:r>
            <a:r>
              <a:rPr lang="en-US" altLang="ko-KR" sz="16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EventQueue </a:t>
            </a:r>
            <a:r>
              <a:rPr lang="ko-KR" altLang="en-US" sz="16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구현</a:t>
            </a:r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>
                <a:latin typeface="맑은 고딕" panose="020B0503020000020004" pitchFamily="50" charset="-127"/>
              </a:rPr>
              <a:t>• 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Connection header </a:t>
            </a:r>
            <a:r>
              <a:rPr lang="ko-KR" altLang="en-US" sz="16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이슈 처리</a:t>
            </a:r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3611011" y="2019063"/>
            <a:ext cx="0" cy="1038545"/>
          </a:xfrm>
          <a:prstGeom prst="line">
            <a:avLst/>
          </a:prstGeom>
          <a:ln w="28575">
            <a:solidFill>
              <a:srgbClr val="CDD9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845123" y="3280710"/>
            <a:ext cx="33386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latin typeface="맑은 고딕" panose="020B0503020000020004" pitchFamily="50" charset="-127"/>
              </a:rPr>
              <a:t>• </a:t>
            </a:r>
            <a:r>
              <a:rPr lang="ko-KR" altLang="en-US" sz="16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전반적인 프로젝트 관리와 일정 조율</a:t>
            </a:r>
            <a:endParaRPr lang="en-US" altLang="ko-KR" sz="160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>
                <a:latin typeface="맑은 고딕" panose="020B0503020000020004" pitchFamily="50" charset="-127"/>
              </a:rPr>
              <a:t>•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소켓 프로그래밍 관련 이슈 </a:t>
            </a:r>
            <a:r>
              <a:rPr lang="ko-KR" altLang="en-US" sz="16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담당</a:t>
            </a:r>
            <a:endParaRPr lang="en-US" altLang="ko-KR" sz="160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smtClean="0">
                <a:latin typeface="맑은 고딕" panose="020B0503020000020004" pitchFamily="50" charset="-127"/>
              </a:rPr>
              <a:t>• </a:t>
            </a:r>
            <a:r>
              <a:rPr lang="en-US" altLang="ko-KR" sz="16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HTTP Parser, Interpreter </a:t>
            </a:r>
            <a:r>
              <a:rPr lang="ko-KR" altLang="en-US" sz="16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구현</a:t>
            </a:r>
            <a:endParaRPr lang="en-US" altLang="ko-KR" sz="160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845123" y="4681269"/>
            <a:ext cx="3704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latin typeface="맑은 고딕" panose="020B0503020000020004" pitchFamily="50" charset="-127"/>
              </a:rPr>
              <a:t>• </a:t>
            </a:r>
            <a:r>
              <a:rPr lang="ko-KR" altLang="en-US" sz="16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테스트 구성 및 오픈소스 코드 스크랩</a:t>
            </a:r>
            <a:endParaRPr lang="en-US" altLang="ko-KR" sz="160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smtClean="0">
                <a:latin typeface="맑은 고딕" panose="020B0503020000020004" pitchFamily="50" charset="-127"/>
              </a:rPr>
              <a:t>• </a:t>
            </a:r>
            <a:r>
              <a:rPr lang="ko-KR" altLang="en-US" sz="16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소켓 프로토콜</a:t>
            </a:r>
            <a:r>
              <a:rPr lang="en-US" altLang="ko-KR" sz="16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초기 개발환경 구축</a:t>
            </a:r>
            <a:endParaRPr lang="en-US" altLang="ko-KR" sz="160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>
                <a:latin typeface="맑은 고딕" panose="020B0503020000020004" pitchFamily="50" charset="-127"/>
              </a:rPr>
              <a:t>• </a:t>
            </a:r>
            <a:r>
              <a:rPr lang="en-US" altLang="ko-KR" sz="16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Job Classification </a:t>
            </a:r>
            <a:r>
              <a:rPr lang="ko-KR" altLang="en-US" sz="16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및 </a:t>
            </a:r>
            <a:r>
              <a:rPr lang="en-US" altLang="ko-KR" sz="16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Type, </a:t>
            </a:r>
            <a:r>
              <a:rPr lang="ko-KR" altLang="en-US" sz="16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코드 리뷰</a:t>
            </a:r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429083" y="3722943"/>
            <a:ext cx="1086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박성우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3611011" y="3403726"/>
            <a:ext cx="0" cy="1038545"/>
          </a:xfrm>
          <a:prstGeom prst="line">
            <a:avLst/>
          </a:prstGeom>
          <a:ln w="28575">
            <a:solidFill>
              <a:srgbClr val="CDD9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/>
          <p:cNvGrpSpPr/>
          <p:nvPr/>
        </p:nvGrpSpPr>
        <p:grpSpPr>
          <a:xfrm>
            <a:off x="1858332" y="5193230"/>
            <a:ext cx="366365" cy="252140"/>
            <a:chOff x="1121182" y="2466807"/>
            <a:chExt cx="1440161" cy="610768"/>
          </a:xfrm>
          <a:solidFill>
            <a:schemeClr val="accent5">
              <a:lumMod val="50000"/>
            </a:schemeClr>
          </a:solidFill>
        </p:grpSpPr>
        <p:sp>
          <p:nvSpPr>
            <p:cNvPr id="43" name="모서리가 둥근 직사각형 42"/>
            <p:cNvSpPr/>
            <p:nvPr/>
          </p:nvSpPr>
          <p:spPr>
            <a:xfrm>
              <a:off x="1121182" y="2466807"/>
              <a:ext cx="1440161" cy="61076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137546" y="2541358"/>
              <a:ext cx="1374700" cy="43270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cxnSp>
        <p:nvCxnSpPr>
          <p:cNvPr id="46" name="직선 연결선 45"/>
          <p:cNvCxnSpPr/>
          <p:nvPr/>
        </p:nvCxnSpPr>
        <p:spPr>
          <a:xfrm>
            <a:off x="3611011" y="4800028"/>
            <a:ext cx="0" cy="1038545"/>
          </a:xfrm>
          <a:prstGeom prst="line">
            <a:avLst/>
          </a:prstGeom>
          <a:ln w="28575">
            <a:solidFill>
              <a:srgbClr val="CDD9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/>
          <p:cNvGrpSpPr/>
          <p:nvPr/>
        </p:nvGrpSpPr>
        <p:grpSpPr>
          <a:xfrm>
            <a:off x="1858332" y="3796928"/>
            <a:ext cx="366365" cy="252140"/>
            <a:chOff x="1121182" y="2466807"/>
            <a:chExt cx="1440161" cy="610768"/>
          </a:xfrm>
          <a:solidFill>
            <a:schemeClr val="accent5">
              <a:lumMod val="50000"/>
            </a:schemeClr>
          </a:solidFill>
        </p:grpSpPr>
        <p:sp>
          <p:nvSpPr>
            <p:cNvPr id="48" name="모서리가 둥근 직사각형 47"/>
            <p:cNvSpPr/>
            <p:nvPr/>
          </p:nvSpPr>
          <p:spPr>
            <a:xfrm>
              <a:off x="1121182" y="2466807"/>
              <a:ext cx="1440161" cy="61076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137546" y="2541358"/>
              <a:ext cx="1374700" cy="43270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1858332" y="2412265"/>
            <a:ext cx="366365" cy="252140"/>
            <a:chOff x="1121182" y="2466807"/>
            <a:chExt cx="1440161" cy="610768"/>
          </a:xfrm>
          <a:solidFill>
            <a:schemeClr val="accent5">
              <a:lumMod val="50000"/>
            </a:schemeClr>
          </a:solidFill>
        </p:grpSpPr>
        <p:sp>
          <p:nvSpPr>
            <p:cNvPr id="51" name="모서리가 둥근 직사각형 50"/>
            <p:cNvSpPr/>
            <p:nvPr/>
          </p:nvSpPr>
          <p:spPr>
            <a:xfrm>
              <a:off x="1121182" y="2466807"/>
              <a:ext cx="1440161" cy="61076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137546" y="2541358"/>
              <a:ext cx="1374700" cy="43270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429083" y="5107606"/>
            <a:ext cx="1086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David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597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Problem Raised</a:t>
            </a:r>
            <a:endParaRPr lang="en-US" altLang="ko-KR" sz="10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Problem Raised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</a:t>
            </a:fld>
            <a:r>
              <a:rPr lang="en-US" altLang="ko-KR" sz="10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23</a:t>
            </a:r>
            <a:endParaRPr lang="en-US" altLang="ko-KR" sz="10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490" y="3865518"/>
            <a:ext cx="5110624" cy="2631800"/>
          </a:xfrm>
          <a:prstGeom prst="rect">
            <a:avLst/>
          </a:prstGeom>
        </p:spPr>
      </p:pic>
      <p:sp>
        <p:nvSpPr>
          <p:cNvPr id="10" name="내용 개체 틀 2"/>
          <p:cNvSpPr txBox="1">
            <a:spLocks/>
          </p:cNvSpPr>
          <p:nvPr/>
        </p:nvSpPr>
        <p:spPr>
          <a:xfrm>
            <a:off x="332529" y="1417078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400" b="1" smtClean="0">
                <a:latin typeface="맑은 고딕" panose="020B0503020000020004" pitchFamily="50" charset="-127"/>
              </a:rPr>
              <a:t>    </a:t>
            </a:r>
            <a:r>
              <a:rPr lang="en-US" altLang="ko-KR" sz="24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Vast concurrent connections to web server</a:t>
            </a:r>
            <a:endParaRPr lang="en-US" altLang="ko-KR" sz="2400" b="1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얼마나 많은 클라이언트를 동시에 처리할 수 있는가</a:t>
            </a:r>
            <a:r>
              <a:rPr lang="en-US" altLang="ko-KR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>
                <a:latin typeface="맑은 고딕" panose="020B0503020000020004" pitchFamily="50" charset="-127"/>
              </a:rPr>
              <a:t>• </a:t>
            </a:r>
            <a:r>
              <a:rPr lang="ko-KR" altLang="en-US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다량의 </a:t>
            </a:r>
            <a:r>
              <a:rPr lang="en-US" altLang="ko-KR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</a:t>
            </a:r>
            <a:r>
              <a:rPr lang="en-US" altLang="ko-KR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ocket</a:t>
            </a:r>
            <a:r>
              <a:rPr lang="ko-KR" altLang="en-US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연결될 때 하드웨어가 충분하더라도 </a:t>
            </a:r>
            <a:r>
              <a:rPr lang="en-US" altLang="ko-KR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I/O </a:t>
            </a:r>
            <a:r>
              <a:rPr lang="ko-KR" altLang="en-US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처리방식 때문에</a:t>
            </a:r>
            <a:endParaRPr lang="en-US" altLang="ko-KR" sz="200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</a:t>
            </a:r>
            <a:r>
              <a:rPr lang="ko-KR" altLang="en-US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서버가 제대로 동작하지 않을 수 있다</a:t>
            </a:r>
            <a:r>
              <a:rPr lang="en-US" altLang="ko-KR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2" name="L 도형 1"/>
          <p:cNvSpPr/>
          <p:nvPr/>
        </p:nvSpPr>
        <p:spPr>
          <a:xfrm rot="19627149">
            <a:off x="470697" y="1671848"/>
            <a:ext cx="242712" cy="134219"/>
          </a:xfrm>
          <a:prstGeom prst="corner">
            <a:avLst>
              <a:gd name="adj1" fmla="val 27501"/>
              <a:gd name="adj2" fmla="val 2346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35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3172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. Existing Problems</a:t>
            </a:r>
            <a:endParaRPr lang="en-US" altLang="ko-KR" sz="10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smtClean="0">
                <a:solidFill>
                  <a:schemeClr val="accent4">
                    <a:lumMod val="50000"/>
                  </a:schemeClr>
                </a:solidFill>
              </a:rPr>
              <a:t>Existing Problems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</a:t>
            </a:fld>
            <a:r>
              <a:rPr lang="en-US" altLang="ko-KR" sz="10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23</a:t>
            </a:r>
            <a:endParaRPr lang="en-US" altLang="ko-KR" sz="10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32529" y="140401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400" b="1" smtClean="0">
                <a:latin typeface="맑은 고딕" panose="020B0503020000020004" pitchFamily="50" charset="-127"/>
              </a:rPr>
              <a:t>    </a:t>
            </a:r>
            <a:r>
              <a:rPr lang="en-US" altLang="ko-KR" sz="24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Limits of connection </a:t>
            </a:r>
            <a:r>
              <a:rPr lang="en-US" altLang="ko-KR" sz="24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</a:t>
            </a:r>
            <a:r>
              <a:rPr lang="en-US" altLang="ko-KR" sz="24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riented model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>
                <a:latin typeface="맑은 고딕" panose="020B0503020000020004" pitchFamily="50" charset="-127"/>
              </a:rPr>
              <a:t>• </a:t>
            </a:r>
            <a:r>
              <a:rPr lang="en-US" altLang="ko-KR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</a:t>
            </a:r>
            <a:r>
              <a:rPr lang="en-US" altLang="ko-KR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hread pool </a:t>
            </a:r>
            <a:r>
              <a:rPr lang="ko-KR" altLang="en-US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크기만큼</a:t>
            </a:r>
            <a:r>
              <a:rPr lang="ko-KR" altLang="en-US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</a:t>
            </a:r>
            <a:r>
              <a:rPr lang="ko-KR" altLang="en-US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client</a:t>
            </a:r>
            <a:r>
              <a:rPr lang="ko-KR" altLang="en-US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만을 동시에 처리 가능</a:t>
            </a:r>
            <a:endParaRPr lang="en-US" altLang="ko-KR" sz="200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>
                <a:latin typeface="맑은 고딕" panose="020B0503020000020004" pitchFamily="50" charset="-127"/>
              </a:rPr>
              <a:t>• </a:t>
            </a:r>
            <a:r>
              <a:rPr lang="en-US" altLang="ko-KR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Blocking I/O</a:t>
            </a:r>
            <a:r>
              <a:rPr lang="ko-KR" altLang="en-US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인한 저조한 </a:t>
            </a:r>
            <a:r>
              <a:rPr lang="en-US" altLang="ko-KR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CPU utilization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>
                <a:latin typeface="맑은 고딕" panose="020B0503020000020004" pitchFamily="50" charset="-127"/>
              </a:rPr>
              <a:t>• </a:t>
            </a:r>
            <a:r>
              <a:rPr lang="en-US" altLang="ko-KR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Context switch overhead</a:t>
            </a:r>
            <a:r>
              <a:rPr lang="ko-KR" altLang="en-US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인해 </a:t>
            </a:r>
            <a:r>
              <a:rPr lang="en-US" altLang="ko-KR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performance</a:t>
            </a:r>
            <a:r>
              <a:rPr lang="ko-KR" altLang="en-US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저하</a:t>
            </a:r>
            <a:endParaRPr lang="en-US" altLang="ko-KR" sz="200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L 도형 10"/>
          <p:cNvSpPr/>
          <p:nvPr/>
        </p:nvSpPr>
        <p:spPr>
          <a:xfrm rot="19627149">
            <a:off x="470697" y="1671848"/>
            <a:ext cx="242712" cy="134219"/>
          </a:xfrm>
          <a:prstGeom prst="corner">
            <a:avLst>
              <a:gd name="adj1" fmla="val 27501"/>
              <a:gd name="adj2" fmla="val 2346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98" b="5411"/>
          <a:stretch/>
        </p:blipFill>
        <p:spPr>
          <a:xfrm>
            <a:off x="2306968" y="3746182"/>
            <a:ext cx="4944696" cy="283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96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Approach</a:t>
            </a:r>
            <a:endParaRPr lang="en-US" altLang="ko-KR" sz="10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Approach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</a:t>
            </a:fld>
            <a:r>
              <a:rPr lang="en-US" altLang="ko-KR" sz="10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23</a:t>
            </a:r>
            <a:endParaRPr lang="en-US" altLang="ko-KR" sz="10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332529" y="1408371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400" b="1">
                <a:latin typeface="맑은 고딕" panose="020B0503020000020004" pitchFamily="50" charset="-127"/>
              </a:rPr>
              <a:t> </a:t>
            </a:r>
            <a:r>
              <a:rPr lang="en-US" altLang="ko-KR" sz="2400" b="1" smtClean="0">
                <a:latin typeface="맑은 고딕" panose="020B0503020000020004" pitchFamily="50" charset="-127"/>
              </a:rPr>
              <a:t>   </a:t>
            </a:r>
            <a:r>
              <a:rPr lang="en-US" altLang="ko-KR" sz="24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Improvements with single threaded model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>
                <a:latin typeface="맑은 고딕" panose="020B0503020000020004" pitchFamily="50" charset="-127"/>
              </a:rPr>
              <a:t>• </a:t>
            </a:r>
            <a:r>
              <a:rPr lang="ko-KR" altLang="en-US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하나의 </a:t>
            </a:r>
            <a:r>
              <a:rPr lang="en-US" altLang="ko-KR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event loop thread</a:t>
            </a:r>
            <a:r>
              <a:rPr lang="ko-KR" altLang="en-US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</a:t>
            </a:r>
            <a:r>
              <a:rPr lang="en-US" altLang="ko-KR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infinite loop</a:t>
            </a:r>
            <a:r>
              <a:rPr lang="ko-KR" altLang="en-US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돌면서 </a:t>
            </a:r>
            <a:r>
              <a:rPr lang="en-US" altLang="ko-KR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request</a:t>
            </a:r>
            <a:r>
              <a:rPr lang="ko-KR" altLang="en-US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전담</a:t>
            </a:r>
            <a:endParaRPr lang="en-US" altLang="ko-KR" sz="200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>
                <a:latin typeface="맑은 고딕" panose="020B0503020000020004" pitchFamily="50" charset="-127"/>
              </a:rPr>
              <a:t>• </a:t>
            </a:r>
            <a:r>
              <a:rPr lang="en-US" altLang="ko-KR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Block</a:t>
            </a:r>
            <a:r>
              <a:rPr lang="ko-KR" altLang="en-US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유발하는 </a:t>
            </a:r>
            <a:r>
              <a:rPr lang="en-US" altLang="ko-KR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I/O</a:t>
            </a:r>
            <a:r>
              <a:rPr lang="ko-KR" altLang="en-US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</a:t>
            </a:r>
            <a:r>
              <a:rPr lang="en-US" altLang="ko-KR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worker thread</a:t>
            </a:r>
            <a:r>
              <a:rPr lang="ko-KR" altLang="en-US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</a:t>
            </a:r>
            <a:r>
              <a:rPr lang="en-US" altLang="ko-KR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대신 처리</a:t>
            </a:r>
            <a:endParaRPr lang="en-US" altLang="ko-KR" sz="200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>
                <a:latin typeface="맑은 고딕" panose="020B0503020000020004" pitchFamily="50" charset="-127"/>
              </a:rPr>
              <a:t>• </a:t>
            </a:r>
            <a:r>
              <a:rPr lang="en-US" altLang="ko-KR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Context switch </a:t>
            </a:r>
            <a:r>
              <a:rPr lang="ko-KR" altLang="en-US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없이 </a:t>
            </a:r>
            <a:r>
              <a:rPr lang="en-US" altLang="ko-KR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infinite loop</a:t>
            </a:r>
            <a:r>
              <a:rPr lang="ko-KR" altLang="en-US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돌면서 </a:t>
            </a:r>
            <a:r>
              <a:rPr lang="en-US" altLang="ko-KR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callback</a:t>
            </a:r>
            <a:r>
              <a:rPr lang="ko-KR" altLang="en-US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받아서 </a:t>
            </a:r>
            <a:r>
              <a:rPr lang="ko-KR" altLang="en-US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처리</a:t>
            </a:r>
            <a:endParaRPr lang="en-US" altLang="ko-KR" sz="200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t="1513"/>
          <a:stretch/>
        </p:blipFill>
        <p:spPr>
          <a:xfrm>
            <a:off x="2021666" y="3865518"/>
            <a:ext cx="5062672" cy="2631800"/>
          </a:xfrm>
          <a:prstGeom prst="rect">
            <a:avLst/>
          </a:prstGeom>
        </p:spPr>
      </p:pic>
      <p:sp>
        <p:nvSpPr>
          <p:cNvPr id="8" name="L 도형 7"/>
          <p:cNvSpPr/>
          <p:nvPr/>
        </p:nvSpPr>
        <p:spPr>
          <a:xfrm rot="19627149">
            <a:off x="470697" y="1671848"/>
            <a:ext cx="242712" cy="134219"/>
          </a:xfrm>
          <a:prstGeom prst="corner">
            <a:avLst>
              <a:gd name="adj1" fmla="val 27501"/>
              <a:gd name="adj2" fmla="val 2346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00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4. Architecture</a:t>
            </a:r>
            <a:endParaRPr lang="en-US" altLang="ko-KR" sz="10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smtClean="0">
                <a:solidFill>
                  <a:schemeClr val="accent4">
                    <a:lumMod val="50000"/>
                  </a:schemeClr>
                </a:solidFill>
              </a:rPr>
              <a:t>Architecture(1)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</a:t>
            </a:fld>
            <a:r>
              <a:rPr lang="en-US" altLang="ko-KR" sz="10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23</a:t>
            </a:r>
            <a:endParaRPr lang="en-US" altLang="ko-KR" sz="10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319316" y="3797300"/>
            <a:ext cx="6496971" cy="2773567"/>
            <a:chOff x="672078" y="1667148"/>
            <a:chExt cx="7791450" cy="33147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2078" y="1667148"/>
              <a:ext cx="7791450" cy="3314700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>
              <a:off x="1750423" y="1667148"/>
              <a:ext cx="4794068" cy="33147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내용 개체 틀 2"/>
          <p:cNvSpPr txBox="1">
            <a:spLocks/>
          </p:cNvSpPr>
          <p:nvPr/>
        </p:nvSpPr>
        <p:spPr>
          <a:xfrm>
            <a:off x="332529" y="1408371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400" b="1">
                <a:latin typeface="맑은 고딕" panose="020B0503020000020004" pitchFamily="50" charset="-127"/>
              </a:rPr>
              <a:t> </a:t>
            </a:r>
            <a:r>
              <a:rPr lang="en-US" altLang="ko-KR" sz="2400" b="1" smtClean="0">
                <a:latin typeface="맑은 고딕" panose="020B0503020000020004" pitchFamily="50" charset="-127"/>
              </a:rPr>
              <a:t>   </a:t>
            </a:r>
            <a:r>
              <a:rPr lang="en-US" altLang="ko-KR" sz="24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Components of single threaded </a:t>
            </a:r>
            <a:r>
              <a:rPr lang="en-US" altLang="ko-KR" sz="24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model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>
                <a:latin typeface="맑은 고딕" panose="020B0503020000020004" pitchFamily="50" charset="-127"/>
              </a:rPr>
              <a:t>• </a:t>
            </a:r>
            <a:r>
              <a:rPr lang="en-US" altLang="ko-KR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Event queue                                     ≒</a:t>
            </a:r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to-do list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>
                <a:latin typeface="맑은 고딕" panose="020B0503020000020004" pitchFamily="50" charset="-127"/>
              </a:rPr>
              <a:t>• </a:t>
            </a:r>
            <a:r>
              <a:rPr lang="en-US" altLang="ko-KR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Single event l</a:t>
            </a:r>
            <a:r>
              <a:rPr lang="en-US" altLang="ko-KR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oop </a:t>
            </a:r>
            <a:r>
              <a:rPr lang="en-US" altLang="ko-KR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thread           </a:t>
            </a:r>
            <a:r>
              <a:rPr lang="en-US" altLang="ko-KR" sz="18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</a:t>
            </a:r>
            <a:r>
              <a:rPr lang="en-US" altLang="ko-KR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≒ </a:t>
            </a:r>
            <a:r>
              <a:rPr lang="en-US" altLang="ko-KR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the exploited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>
                <a:latin typeface="맑은 고딕" panose="020B0503020000020004" pitchFamily="50" charset="-127"/>
              </a:rPr>
              <a:t>• </a:t>
            </a:r>
            <a:r>
              <a:rPr lang="en-US" altLang="ko-KR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Internal multi thread </a:t>
            </a:r>
            <a:r>
              <a:rPr lang="en-US" altLang="ko-KR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pool        </a:t>
            </a:r>
            <a:r>
              <a:rPr lang="en-US" altLang="ko-KR" sz="18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en-US" altLang="ko-KR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≒ helpers</a:t>
            </a:r>
            <a:endParaRPr lang="en-US" altLang="ko-KR" sz="20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endParaRPr lang="en-US" altLang="ko-KR" sz="240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L 도형 13"/>
          <p:cNvSpPr/>
          <p:nvPr/>
        </p:nvSpPr>
        <p:spPr>
          <a:xfrm rot="19627149">
            <a:off x="470697" y="1671848"/>
            <a:ext cx="242712" cy="134219"/>
          </a:xfrm>
          <a:prstGeom prst="corner">
            <a:avLst>
              <a:gd name="adj1" fmla="val 27501"/>
              <a:gd name="adj2" fmla="val 2346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00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4. Architecture</a:t>
            </a:r>
            <a:endParaRPr lang="en-US" altLang="ko-KR" sz="10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smtClean="0">
                <a:solidFill>
                  <a:schemeClr val="accent4">
                    <a:lumMod val="50000"/>
                  </a:schemeClr>
                </a:solidFill>
              </a:rPr>
              <a:t>Architecture(2)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7</a:t>
            </a:fld>
            <a:r>
              <a:rPr lang="en-US" altLang="ko-KR" sz="10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23</a:t>
            </a:r>
            <a:endParaRPr lang="en-US" altLang="ko-KR" sz="10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332529" y="1421071"/>
            <a:ext cx="8470547" cy="19122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400" b="1">
                <a:latin typeface="맑은 고딕" panose="020B0503020000020004" pitchFamily="50" charset="-127"/>
              </a:rPr>
              <a:t> </a:t>
            </a:r>
            <a:r>
              <a:rPr lang="en-US" altLang="ko-KR" sz="2400" b="1" smtClean="0">
                <a:latin typeface="맑은 고딕" panose="020B0503020000020004" pitchFamily="50" charset="-127"/>
              </a:rPr>
              <a:t>   </a:t>
            </a:r>
            <a:r>
              <a:rPr lang="en-US" altLang="ko-KR" sz="24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Event loop </a:t>
            </a:r>
            <a:r>
              <a:rPr lang="en-US" altLang="ko-KR" sz="24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r>
              <a:rPr lang="en-US" altLang="ko-KR" sz="24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ased </a:t>
            </a:r>
            <a:r>
              <a:rPr lang="en-US" altLang="ko-KR" sz="24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r>
              <a:rPr lang="en-US" altLang="ko-KR" sz="2400" b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rchitecture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>
                <a:latin typeface="맑은 고딕" panose="020B0503020000020004" pitchFamily="50" charset="-127"/>
              </a:rPr>
              <a:t>• </a:t>
            </a:r>
            <a:r>
              <a:rPr lang="en-US" altLang="ko-KR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Event loop</a:t>
            </a:r>
            <a:r>
              <a:rPr lang="ko-KR" altLang="en-US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loop</a:t>
            </a:r>
            <a:r>
              <a:rPr lang="ko-KR" altLang="en-US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</a:t>
            </a:r>
            <a:r>
              <a:rPr lang="ko-KR" altLang="en-US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돌 때마다 </a:t>
            </a:r>
            <a:r>
              <a:rPr lang="en-US" altLang="ko-KR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event queue</a:t>
            </a:r>
            <a:r>
              <a:rPr lang="ko-KR" altLang="en-US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쌓인 일을 하나씩 처리</a:t>
            </a:r>
            <a:endParaRPr lang="en-US" altLang="ko-KR" sz="200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>
                <a:latin typeface="맑은 고딕" panose="020B0503020000020004" pitchFamily="50" charset="-127"/>
              </a:rPr>
              <a:t>• </a:t>
            </a:r>
            <a:r>
              <a:rPr lang="en-US" altLang="ko-KR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Blocking job</a:t>
            </a:r>
            <a:r>
              <a:rPr lang="ko-KR" altLang="en-US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</a:t>
            </a:r>
            <a:r>
              <a:rPr lang="ko-KR" altLang="en-US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worker thread</a:t>
            </a:r>
            <a:r>
              <a:rPr lang="ko-KR" altLang="en-US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에게 맡기고 곧바로 다른 </a:t>
            </a:r>
            <a:r>
              <a:rPr lang="en-US" altLang="ko-KR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job</a:t>
            </a:r>
            <a:r>
              <a:rPr lang="ko-KR" altLang="en-US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</a:t>
            </a:r>
            <a:r>
              <a:rPr lang="en-US" altLang="ko-KR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dequeue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>
                <a:latin typeface="맑은 고딕" panose="020B0503020000020004" pitchFamily="50" charset="-127"/>
              </a:rPr>
              <a:t>• </a:t>
            </a:r>
            <a:r>
              <a:rPr lang="en-US" altLang="ko-KR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Worker thread</a:t>
            </a:r>
            <a:r>
              <a:rPr lang="ko-KR" altLang="en-US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</a:t>
            </a:r>
            <a:r>
              <a:rPr lang="en-US" altLang="ko-KR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I/O</a:t>
            </a:r>
            <a:r>
              <a:rPr lang="ko-KR" altLang="en-US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완료하면 다시 </a:t>
            </a:r>
            <a:r>
              <a:rPr lang="en-US" altLang="ko-KR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event queue</a:t>
            </a:r>
            <a:r>
              <a:rPr lang="ko-KR" altLang="en-US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</a:t>
            </a:r>
            <a:r>
              <a:rPr lang="en-US" altLang="ko-KR" sz="20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enqueue</a:t>
            </a:r>
            <a:endParaRPr lang="en-US" altLang="ko-KR" sz="20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endParaRPr lang="en-US" altLang="ko-KR" sz="240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L 도형 7"/>
          <p:cNvSpPr/>
          <p:nvPr/>
        </p:nvSpPr>
        <p:spPr>
          <a:xfrm rot="19627149">
            <a:off x="470697" y="1671848"/>
            <a:ext cx="242712" cy="134219"/>
          </a:xfrm>
          <a:prstGeom prst="corner">
            <a:avLst>
              <a:gd name="adj1" fmla="val 27501"/>
              <a:gd name="adj2" fmla="val 2346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351" y="3924300"/>
            <a:ext cx="6607474" cy="269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77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4. Architecture</a:t>
            </a:r>
            <a:endParaRPr lang="en-US" altLang="ko-KR" sz="10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smtClean="0">
                <a:solidFill>
                  <a:schemeClr val="accent4">
                    <a:lumMod val="50000"/>
                  </a:schemeClr>
                </a:solidFill>
              </a:rPr>
              <a:t>Architecture(3)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8</a:t>
            </a:fld>
            <a:r>
              <a:rPr lang="en-US" altLang="ko-KR" sz="10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23</a:t>
            </a:r>
            <a:endParaRPr lang="en-US" altLang="ko-KR" sz="10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22" y="1539726"/>
            <a:ext cx="8520882" cy="499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49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5</a:t>
            </a:r>
            <a:r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. Implementation Flow</a:t>
            </a:r>
            <a:endParaRPr lang="en-US" altLang="ko-KR" sz="10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smtClean="0">
                <a:solidFill>
                  <a:schemeClr val="accent4">
                    <a:lumMod val="50000"/>
                  </a:schemeClr>
                </a:solidFill>
              </a:rPr>
              <a:t>Implementation Flow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9</a:t>
            </a:fld>
            <a:r>
              <a:rPr lang="en-US" altLang="ko-KR" sz="10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/ 23</a:t>
            </a:r>
            <a:endParaRPr lang="en-US" altLang="ko-KR" sz="10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632915" y="3815883"/>
            <a:ext cx="7914913" cy="0"/>
          </a:xfrm>
          <a:prstGeom prst="line">
            <a:avLst/>
          </a:prstGeom>
          <a:ln w="28575">
            <a:solidFill>
              <a:srgbClr val="3D3C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 flipH="1">
            <a:off x="1284395" y="3707811"/>
            <a:ext cx="203684" cy="20368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3D3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4" name="타원 23"/>
          <p:cNvSpPr/>
          <p:nvPr/>
        </p:nvSpPr>
        <p:spPr>
          <a:xfrm flipH="1">
            <a:off x="2349676" y="3707811"/>
            <a:ext cx="203684" cy="20368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3D3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5" name="타원 24"/>
          <p:cNvSpPr/>
          <p:nvPr/>
        </p:nvSpPr>
        <p:spPr>
          <a:xfrm flipH="1">
            <a:off x="3398461" y="3707811"/>
            <a:ext cx="203684" cy="20368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rgbClr val="3D3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7" name="타원 26"/>
          <p:cNvSpPr/>
          <p:nvPr/>
        </p:nvSpPr>
        <p:spPr>
          <a:xfrm flipH="1">
            <a:off x="5539684" y="3714041"/>
            <a:ext cx="203684" cy="20368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3D3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9" name="직사각형 28"/>
          <p:cNvSpPr/>
          <p:nvPr/>
        </p:nvSpPr>
        <p:spPr>
          <a:xfrm>
            <a:off x="270917" y="2815514"/>
            <a:ext cx="1714638" cy="66685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HTTP Parser </a:t>
            </a:r>
            <a:r>
              <a:rPr lang="ko-KR" altLang="en-US" sz="140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구현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 flipH="1">
            <a:off x="4468674" y="3707811"/>
            <a:ext cx="203684" cy="20368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rgbClr val="3D3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4" name="타원 53"/>
          <p:cNvSpPr/>
          <p:nvPr/>
        </p:nvSpPr>
        <p:spPr>
          <a:xfrm flipH="1">
            <a:off x="6628081" y="3707811"/>
            <a:ext cx="203684" cy="203684"/>
          </a:xfrm>
          <a:prstGeom prst="ellipse">
            <a:avLst/>
          </a:prstGeom>
          <a:solidFill>
            <a:srgbClr val="FFC000"/>
          </a:solidFill>
          <a:ln w="38100">
            <a:solidFill>
              <a:srgbClr val="3D3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5" name="타원 54"/>
          <p:cNvSpPr/>
          <p:nvPr/>
        </p:nvSpPr>
        <p:spPr>
          <a:xfrm flipH="1">
            <a:off x="7678362" y="3697516"/>
            <a:ext cx="203684" cy="20368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3D3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66" name="직사각형 65"/>
          <p:cNvSpPr/>
          <p:nvPr/>
        </p:nvSpPr>
        <p:spPr>
          <a:xfrm>
            <a:off x="914400" y="4139341"/>
            <a:ext cx="2262462" cy="66685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Socket Read &amp; Write </a:t>
            </a:r>
            <a:r>
              <a:rPr lang="ko-KR" altLang="en-US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구현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203838" y="2815514"/>
            <a:ext cx="2285590" cy="66685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Request Interpreter </a:t>
            </a:r>
            <a:r>
              <a:rPr lang="ko-KR" altLang="en-US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구현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693586" y="4148063"/>
            <a:ext cx="1862356" cy="66685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Event Queue </a:t>
            </a:r>
            <a:r>
              <a:rPr lang="ko-KR" altLang="en-US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구현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729155" y="2815514"/>
            <a:ext cx="2285599" cy="66685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Single Thread Loop </a:t>
            </a:r>
            <a:r>
              <a:rPr lang="ko-KR" altLang="en-US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구현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6074227" y="4148063"/>
            <a:ext cx="1719873" cy="66685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Thread Pool </a:t>
            </a:r>
            <a:r>
              <a:rPr lang="ko-KR" altLang="en-US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구현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7290853" y="2817362"/>
            <a:ext cx="1603656" cy="66685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Web Cache </a:t>
            </a:r>
            <a:r>
              <a:rPr lang="ko-KR" altLang="en-US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구현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3" name="이등변 삼각형 82"/>
          <p:cNvSpPr/>
          <p:nvPr/>
        </p:nvSpPr>
        <p:spPr>
          <a:xfrm rot="10800000" flipV="1">
            <a:off x="4515554" y="3995211"/>
            <a:ext cx="141564" cy="217431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5" name="이등변 삼각형 84"/>
          <p:cNvSpPr/>
          <p:nvPr/>
        </p:nvSpPr>
        <p:spPr>
          <a:xfrm rot="10800000" flipV="1">
            <a:off x="6666888" y="3995211"/>
            <a:ext cx="141564" cy="217431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6" name="이등변 삼각형 85"/>
          <p:cNvSpPr/>
          <p:nvPr/>
        </p:nvSpPr>
        <p:spPr>
          <a:xfrm rot="10800000" flipV="1">
            <a:off x="2383603" y="3995211"/>
            <a:ext cx="141564" cy="217431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7" name="이등변 삼각형 86"/>
          <p:cNvSpPr/>
          <p:nvPr/>
        </p:nvSpPr>
        <p:spPr>
          <a:xfrm rot="10800000">
            <a:off x="1317748" y="3423711"/>
            <a:ext cx="141564" cy="217431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8" name="이등변 삼각형 87"/>
          <p:cNvSpPr/>
          <p:nvPr/>
        </p:nvSpPr>
        <p:spPr>
          <a:xfrm rot="10800000">
            <a:off x="3429521" y="3423711"/>
            <a:ext cx="141564" cy="217431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9" name="이등변 삼각형 88"/>
          <p:cNvSpPr/>
          <p:nvPr/>
        </p:nvSpPr>
        <p:spPr>
          <a:xfrm rot="10800000">
            <a:off x="5586520" y="3423711"/>
            <a:ext cx="141564" cy="217431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0" name="이등변 삼각형 89"/>
          <p:cNvSpPr/>
          <p:nvPr/>
        </p:nvSpPr>
        <p:spPr>
          <a:xfrm rot="10800000">
            <a:off x="7720090" y="3423711"/>
            <a:ext cx="141564" cy="217431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52624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4782</TotalTime>
  <Words>1046</Words>
  <Application>Microsoft Office PowerPoint</Application>
  <PresentationFormat>화면 슬라이드 쇼(4:3)</PresentationFormat>
  <Paragraphs>438</Paragraphs>
  <Slides>24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3" baseType="lpstr">
      <vt:lpstr>Arial</vt:lpstr>
      <vt:lpstr>나눔스퀘어 Bold</vt:lpstr>
      <vt:lpstr>휴먼편지체</vt:lpstr>
      <vt:lpstr>나눔고딕</vt:lpstr>
      <vt:lpstr>나눔고딕 ExtraBold</vt:lpstr>
      <vt:lpstr>HY헤드라인M</vt:lpstr>
      <vt:lpstr>맑은 고딕</vt:lpstr>
      <vt:lpstr>Wingdings</vt:lpstr>
      <vt:lpstr>Office 테마</vt:lpstr>
      <vt:lpstr>EventLoop을 이용한 WebServer 구현</vt:lpstr>
      <vt:lpstr>Contents</vt:lpstr>
      <vt:lpstr>Problem Raised</vt:lpstr>
      <vt:lpstr>Existing Problems</vt:lpstr>
      <vt:lpstr>Approach</vt:lpstr>
      <vt:lpstr>Architecture(1)</vt:lpstr>
      <vt:lpstr>Architecture(2)</vt:lpstr>
      <vt:lpstr>Architecture(3)</vt:lpstr>
      <vt:lpstr>Implementation Flow</vt:lpstr>
      <vt:lpstr>Schedule</vt:lpstr>
      <vt:lpstr>Development Environment</vt:lpstr>
      <vt:lpstr>Current Status(1)</vt:lpstr>
      <vt:lpstr>Current Status(2)</vt:lpstr>
      <vt:lpstr>Current Status(3)</vt:lpstr>
      <vt:lpstr>Current Status(4)</vt:lpstr>
      <vt:lpstr>Current Status(5)</vt:lpstr>
      <vt:lpstr>Current Status(6)</vt:lpstr>
      <vt:lpstr>Current Status(7)</vt:lpstr>
      <vt:lpstr>PowerPoint 프레젠테이션</vt:lpstr>
      <vt:lpstr>Further Plan(2)</vt:lpstr>
      <vt:lpstr>Further Plan(3)</vt:lpstr>
      <vt:lpstr>Further Plan(4)</vt:lpstr>
      <vt:lpstr>Division of Work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yakshen</cp:lastModifiedBy>
  <cp:revision>289</cp:revision>
  <cp:lastPrinted>2011-08-28T13:13:29Z</cp:lastPrinted>
  <dcterms:created xsi:type="dcterms:W3CDTF">2011-08-24T01:05:33Z</dcterms:created>
  <dcterms:modified xsi:type="dcterms:W3CDTF">2018-04-27T02:45:20Z</dcterms:modified>
</cp:coreProperties>
</file>