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57" r:id="rId2"/>
    <p:sldId id="258" r:id="rId3"/>
    <p:sldId id="346" r:id="rId4"/>
    <p:sldId id="344" r:id="rId5"/>
    <p:sldId id="286" r:id="rId6"/>
    <p:sldId id="314" r:id="rId7"/>
    <p:sldId id="340" r:id="rId8"/>
    <p:sldId id="341" r:id="rId9"/>
    <p:sldId id="342" r:id="rId10"/>
    <p:sldId id="307" r:id="rId11"/>
    <p:sldId id="310" r:id="rId12"/>
    <p:sldId id="329" r:id="rId13"/>
    <p:sldId id="330" r:id="rId14"/>
    <p:sldId id="331" r:id="rId15"/>
    <p:sldId id="332" r:id="rId16"/>
    <p:sldId id="334" r:id="rId17"/>
    <p:sldId id="335" r:id="rId18"/>
    <p:sldId id="337" r:id="rId19"/>
    <p:sldId id="336" r:id="rId20"/>
    <p:sldId id="350" r:id="rId21"/>
    <p:sldId id="351" r:id="rId22"/>
    <p:sldId id="353" r:id="rId23"/>
    <p:sldId id="354" r:id="rId24"/>
    <p:sldId id="338" r:id="rId25"/>
    <p:sldId id="311" r:id="rId26"/>
    <p:sldId id="278" r:id="rId27"/>
    <p:sldId id="352" r:id="rId28"/>
    <p:sldId id="324" r:id="rId29"/>
    <p:sldId id="345" r:id="rId30"/>
    <p:sldId id="339" r:id="rId31"/>
    <p:sldId id="325" r:id="rId32"/>
    <p:sldId id="347" r:id="rId33"/>
    <p:sldId id="348" r:id="rId34"/>
  </p:sldIdLst>
  <p:sldSz cx="9144000" cy="6858000" type="screen4x3"/>
  <p:notesSz cx="6805613" cy="9939338"/>
  <p:embeddedFontLst>
    <p:embeddedFont>
      <p:font typeface="휴먼편지체" panose="02030504000101010101" pitchFamily="18" charset="-127"/>
      <p:regular r:id="rId37"/>
    </p:embeddedFont>
    <p:embeddedFont>
      <p:font typeface="맑은 고딕" panose="020B0503020000020004" pitchFamily="50" charset="-127"/>
      <p:regular r:id="rId38"/>
      <p:bold r:id="rId39"/>
    </p:embeddedFont>
    <p:embeddedFont>
      <p:font typeface="나눔고딕" panose="020D0604000000000000" pitchFamily="50" charset="-127"/>
      <p:regular r:id="rId40"/>
      <p:bold r:id="rId41"/>
    </p:embeddedFont>
    <p:embeddedFont>
      <p:font typeface="HY헤드라인M" panose="02030600000101010101" pitchFamily="18" charset="-127"/>
      <p:regular r:id="rId42"/>
    </p:embeddedFont>
    <p:embeddedFont>
      <p:font typeface="나눔스퀘어 Bold" panose="020B0600000101010101" pitchFamily="50" charset="-127"/>
      <p:bold r:id="rId43"/>
    </p:embeddedFont>
    <p:embeddedFont>
      <p:font typeface="나눔스퀘어라운드 ExtraBold" panose="020B0600000101010101" pitchFamily="50" charset="-127"/>
      <p:bold r:id="rId4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C3E"/>
    <a:srgbClr val="08456E"/>
    <a:srgbClr val="13015F"/>
    <a:srgbClr val="063656"/>
    <a:srgbClr val="DDE6F3"/>
    <a:srgbClr val="1D314E"/>
    <a:srgbClr val="E3EAF5"/>
    <a:srgbClr val="569CF0"/>
    <a:srgbClr val="8DBDF7"/>
    <a:srgbClr val="5DA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83391" autoAdjust="0"/>
  </p:normalViewPr>
  <p:slideViewPr>
    <p:cSldViewPr snapToGrid="0">
      <p:cViewPr varScale="1">
        <p:scale>
          <a:sx n="77" d="100"/>
          <a:sy n="77" d="100"/>
        </p:scale>
        <p:origin x="1781" y="67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7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696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968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981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645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6347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9656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7401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203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3059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613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문제점입니다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인터넷 사용자가 빠르게 증가하고 있습니다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이에 따라 웹 서버는 얼마나 많은 클라이언트를 동시에 처리할 수 있는 지에 의문을 가지기 시작했고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기존의 웹 서버 구조 상으로는 이를 대처하는 데 어느 정도 한계가 있다는 의견이 많았습니다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3605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511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9313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0871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2343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1010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9055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2197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4485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491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6743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2389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835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85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656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87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857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694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793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microsoft.com/office/2007/relationships/hdphoto" Target="../media/hdphoto2.wdp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697785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6000" b="1" spc="-250" smtClean="0">
                <a:solidFill>
                  <a:schemeClr val="accent4">
                    <a:lumMod val="50000"/>
                  </a:schemeClr>
                </a:solidFill>
              </a:rPr>
              <a:t>EventLoop</a:t>
            </a:r>
            <a:r>
              <a:rPr lang="ko-KR" altLang="en-US" sz="6000" b="1" spc="-250" smtClean="0">
                <a:solidFill>
                  <a:schemeClr val="accent4">
                    <a:lumMod val="50000"/>
                  </a:schemeClr>
                </a:solidFill>
              </a:rPr>
              <a:t>을 이용한 </a:t>
            </a:r>
            <a:r>
              <a:rPr lang="en-US" altLang="ko-KR" sz="6000" b="1" spc="-250" smtClean="0">
                <a:solidFill>
                  <a:schemeClr val="accent4">
                    <a:lumMod val="50000"/>
                  </a:schemeClr>
                </a:solidFill>
              </a:rPr>
              <a:t>WebServer </a:t>
            </a:r>
            <a:r>
              <a:rPr lang="ko-KR" altLang="en-US" sz="6000" b="1" spc="-250" smtClean="0">
                <a:solidFill>
                  <a:schemeClr val="accent4">
                    <a:lumMod val="50000"/>
                  </a:schemeClr>
                </a:solidFill>
              </a:rPr>
              <a:t>구현</a:t>
            </a:r>
            <a:endParaRPr lang="ko-KR" altLang="en-US" sz="6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5616" y="4092520"/>
            <a:ext cx="2573925" cy="2151524"/>
          </a:xfrm>
          <a:ln>
            <a:noFill/>
          </a:ln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b="1" spc="-5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2018.06.15 </a:t>
            </a:r>
            <a:endParaRPr lang="en-US" altLang="ko-KR" sz="1600" b="1" spc="-5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1" spc="-5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19</a:t>
            </a:r>
            <a:r>
              <a:rPr lang="ko-KR" altLang="en-US" sz="1600" b="1" spc="-5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</a:t>
            </a:r>
            <a:r>
              <a:rPr lang="en-US" altLang="ko-KR" sz="1600" b="1" spc="-5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b="1" spc="-5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Tmax</a:t>
            </a:r>
          </a:p>
          <a:p>
            <a:pPr algn="l">
              <a:lnSpc>
                <a:spcPct val="150000"/>
              </a:lnSpc>
            </a:pPr>
            <a:r>
              <a:rPr lang="ko-KR" altLang="en-US" sz="1600" b="1" spc="-5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경영학부 </a:t>
            </a:r>
            <a:r>
              <a:rPr lang="ko-KR" altLang="en-US" sz="1600" b="1" spc="-5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박성우</a:t>
            </a:r>
            <a:endParaRPr lang="en-US" altLang="ko-KR" sz="1600" b="1" spc="-5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600" b="1" spc="-5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컴퓨터공학부 데이비드</a:t>
            </a:r>
            <a:endParaRPr lang="en-US" altLang="ko-KR" sz="1600" b="1" spc="-5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600" b="1" spc="-5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컴퓨터공학부 이승현</a:t>
            </a:r>
            <a:endParaRPr lang="en-US" altLang="ko-KR" sz="1600" b="1" spc="-5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2846854"/>
            <a:ext cx="840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4157835"/>
            <a:ext cx="2038763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64803" y="4562784"/>
            <a:ext cx="2038763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64803" y="4967732"/>
            <a:ext cx="2038763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64803" y="5372681"/>
            <a:ext cx="2038763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64803" y="5786843"/>
            <a:ext cx="2038763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64803" y="6191792"/>
            <a:ext cx="2038763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44783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. Development Environment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smtClean="0">
                <a:solidFill>
                  <a:schemeClr val="accent4">
                    <a:lumMod val="50000"/>
                  </a:schemeClr>
                </a:solidFill>
              </a:rPr>
              <a:t>Development Environment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10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28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82" b="94231" l="0" r="90751">
                        <a14:foregroundMark x1="51445" y1="57692" x2="51445" y2="57692"/>
                        <a14:foregroundMark x1="62717" y1="51282" x2="62717" y2="51282"/>
                        <a14:foregroundMark x1="70231" y1="63462" x2="70231" y2="63462"/>
                        <a14:foregroundMark x1="82081" y1="57051" x2="82081" y2="57051"/>
                        <a14:foregroundMark x1="22543" y1="60897" x2="22543" y2="60897"/>
                        <a14:backgroundMark x1="15029" y1="9615" x2="15029" y2="9615"/>
                        <a14:backgroundMark x1="6647" y1="14103" x2="6647" y2="14103"/>
                        <a14:backgroundMark x1="31503" y1="23718" x2="31503" y2="23718"/>
                        <a14:backgroundMark x1="46821" y1="20513" x2="46821" y2="20513"/>
                        <a14:backgroundMark x1="32948" y1="29487" x2="32948" y2="2948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03464" y="3235076"/>
            <a:ext cx="1354710" cy="61079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76" b="98649" l="1235" r="97531">
                        <a14:foregroundMark x1="75309" y1="54054" x2="75309" y2="54054"/>
                        <a14:foregroundMark x1="68313" y1="56757" x2="68313" y2="56757"/>
                        <a14:foregroundMark x1="55144" y1="56081" x2="55144" y2="56081"/>
                        <a14:foregroundMark x1="27160" y1="31757" x2="27160" y2="31757"/>
                        <a14:foregroundMark x1="27572" y1="15541" x2="27572" y2="15541"/>
                        <a14:foregroundMark x1="19753" y1="58784" x2="19753" y2="58784"/>
                        <a14:foregroundMark x1="28807" y1="68919" x2="28807" y2="68919"/>
                        <a14:foregroundMark x1="25926" y1="80405" x2="25926" y2="80405"/>
                        <a14:foregroundMark x1="44444" y1="59459" x2="44444" y2="59459"/>
                        <a14:foregroundMark x1="36626" y1="85135" x2="36626" y2="85135"/>
                        <a14:foregroundMark x1="42387" y1="89189" x2="42387" y2="89189"/>
                      </a14:backgroundRemoval>
                    </a14:imgEffect>
                  </a14:imgLayer>
                </a14:imgProps>
              </a:ext>
            </a:extLst>
          </a:blip>
          <a:srcRect l="48062"/>
          <a:stretch/>
        </p:blipFill>
        <p:spPr>
          <a:xfrm>
            <a:off x="4094222" y="3222013"/>
            <a:ext cx="947982" cy="7411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24" b="89313" l="0" r="100000">
                        <a14:foregroundMark x1="25904" y1="56489" x2="25904" y2="56489"/>
                        <a14:foregroundMark x1="25301" y1="32061" x2="25301" y2="32061"/>
                        <a14:foregroundMark x1="33735" y1="42748" x2="33735" y2="42748"/>
                        <a14:foregroundMark x1="50000" y1="47328" x2="50000" y2="47328"/>
                        <a14:foregroundMark x1="77711" y1="51145" x2="77711" y2="51145"/>
                        <a14:foregroundMark x1="89157" y1="48855" x2="89157" y2="4885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40177" y="3390706"/>
            <a:ext cx="1153544" cy="455164"/>
          </a:xfrm>
          <a:prstGeom prst="rect">
            <a:avLst/>
          </a:prstGeom>
        </p:spPr>
      </p:pic>
      <p:graphicFrame>
        <p:nvGraphicFramePr>
          <p:cNvPr id="22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2852010"/>
              </p:ext>
            </p:extLst>
          </p:nvPr>
        </p:nvGraphicFramePr>
        <p:xfrm>
          <a:off x="350715" y="2190521"/>
          <a:ext cx="8434176" cy="62933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60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1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0606">
                  <a:extLst>
                    <a:ext uri="{9D8B030D-6E8A-4147-A177-3AD203B41FA5}">
                      <a16:colId xmlns:a16="http://schemas.microsoft.com/office/drawing/2014/main" val="3242076695"/>
                    </a:ext>
                  </a:extLst>
                </a:gridCol>
                <a:gridCol w="1796262">
                  <a:extLst>
                    <a:ext uri="{9D8B030D-6E8A-4147-A177-3AD203B41FA5}">
                      <a16:colId xmlns:a16="http://schemas.microsoft.com/office/drawing/2014/main" val="2647478451"/>
                    </a:ext>
                  </a:extLst>
                </a:gridCol>
              </a:tblGrid>
              <a:tr h="6293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800" b="1" spc="-30" smtClean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OS</a:t>
                      </a:r>
                      <a:endParaRPr lang="ko-KR" altLang="en-US" sz="1800" b="1" spc="-3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887" marR="92887" marT="46444" marB="46444" anchor="ctr">
                    <a:solidFill>
                      <a:srgbClr val="06365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800" b="1" spc="-30" smtClean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Repository</a:t>
                      </a:r>
                      <a:endParaRPr lang="ko-KR" altLang="en-US" sz="1800" b="1" spc="-3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887" marR="92887" marT="46444" marB="46444" anchor="ctr">
                    <a:solidFill>
                      <a:srgbClr val="06365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800" b="1" spc="-30" smtClean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Language</a:t>
                      </a:r>
                      <a:endParaRPr lang="ko-KR" altLang="en-US" sz="1800" b="1" spc="-3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887" marR="92887" marT="46444" marB="46444" anchor="ctr">
                    <a:solidFill>
                      <a:srgbClr val="06365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800" b="1" spc="-30" smtClean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Test</a:t>
                      </a:r>
                      <a:endParaRPr lang="ko-KR" altLang="en-US" sz="1800" b="1" spc="-3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887" marR="92887" marT="46444" marB="46444" anchor="ctr">
                    <a:solidFill>
                      <a:srgbClr val="06365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800" b="1" spc="-30" smtClean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Browser</a:t>
                      </a:r>
                    </a:p>
                  </a:txBody>
                  <a:tcPr marL="92887" marR="92887" marT="46444" marB="46444" anchor="ctr">
                    <a:solidFill>
                      <a:srgbClr val="0636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" name="그림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93" y="4416719"/>
            <a:ext cx="1032547" cy="82259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464" y="4553959"/>
            <a:ext cx="1459843" cy="8708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38668" y="3235076"/>
            <a:ext cx="782371" cy="77991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38668" y="4568926"/>
            <a:ext cx="899936" cy="88868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3" y="3432513"/>
            <a:ext cx="1406608" cy="3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18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415604" y="2380562"/>
            <a:ext cx="8317099" cy="410467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3469" y="4315255"/>
            <a:ext cx="8031872" cy="207943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3455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. Implementation Spec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smtClean="0">
                <a:solidFill>
                  <a:schemeClr val="accent4">
                    <a:lumMod val="50000"/>
                  </a:schemeClr>
                </a:solidFill>
              </a:rPr>
              <a:t>Implementation Spec(1)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10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28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845737" y="2022642"/>
            <a:ext cx="1367930" cy="3058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Client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845737" y="2793055"/>
            <a:ext cx="1367930" cy="3058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Socket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239311" y="2596420"/>
            <a:ext cx="1367930" cy="30584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Server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순서도: 대체 처리 37"/>
          <p:cNvSpPr/>
          <p:nvPr/>
        </p:nvSpPr>
        <p:spPr>
          <a:xfrm>
            <a:off x="4390247" y="4647692"/>
            <a:ext cx="1617318" cy="1480929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89271" y="5315905"/>
            <a:ext cx="1514895" cy="32561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EventLoop</a:t>
            </a:r>
            <a:endParaRPr lang="ko-KR" altLang="en-US" sz="16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536268" y="4476631"/>
            <a:ext cx="1321870" cy="32126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ThreadPool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원통 1"/>
          <p:cNvSpPr/>
          <p:nvPr/>
        </p:nvSpPr>
        <p:spPr>
          <a:xfrm>
            <a:off x="7904644" y="4647692"/>
            <a:ext cx="669933" cy="1480929"/>
          </a:xfrm>
          <a:prstGeom prst="can">
            <a:avLst/>
          </a:prstGeom>
          <a:noFill/>
          <a:ln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Disk</a:t>
            </a:r>
            <a:endParaRPr lang="ko-KR" altLang="en-US" sz="16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447838" y="2793055"/>
            <a:ext cx="1367930" cy="3058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HTTPParser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536268" y="4959578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5009300" y="4959578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471041" y="4959578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536268" y="5458132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009300" y="5458132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5471041" y="5458132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7" name="순서도: 대체 처리 66"/>
          <p:cNvSpPr/>
          <p:nvPr/>
        </p:nvSpPr>
        <p:spPr>
          <a:xfrm>
            <a:off x="6450752" y="4700824"/>
            <a:ext cx="1031409" cy="1125125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헤드라인M" panose="020B0600000101010101" charset="-127"/>
              <a:ea typeface="HY헤드라인M" panose="020B0600000101010101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533459" y="4491776"/>
            <a:ext cx="860605" cy="28275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Cache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279646"/>
              </p:ext>
            </p:extLst>
          </p:nvPr>
        </p:nvGraphicFramePr>
        <p:xfrm>
          <a:off x="6556679" y="4940304"/>
          <a:ext cx="815349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3">
                  <a:extLst>
                    <a:ext uri="{9D8B030D-6E8A-4147-A177-3AD203B41FA5}">
                      <a16:colId xmlns:a16="http://schemas.microsoft.com/office/drawing/2014/main" val="2939559060"/>
                    </a:ext>
                  </a:extLst>
                </a:gridCol>
                <a:gridCol w="271783">
                  <a:extLst>
                    <a:ext uri="{9D8B030D-6E8A-4147-A177-3AD203B41FA5}">
                      <a16:colId xmlns:a16="http://schemas.microsoft.com/office/drawing/2014/main" val="261439053"/>
                    </a:ext>
                  </a:extLst>
                </a:gridCol>
                <a:gridCol w="271783">
                  <a:extLst>
                    <a:ext uri="{9D8B030D-6E8A-4147-A177-3AD203B41FA5}">
                      <a16:colId xmlns:a16="http://schemas.microsoft.com/office/drawing/2014/main" val="40624143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algn="l" latinLnBrk="1"/>
                      <a:endParaRPr lang="en-US" altLang="ko-KR" sz="70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70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694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611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251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886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47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4364952"/>
                  </a:ext>
                </a:extLst>
              </a:tr>
            </a:tbl>
          </a:graphicData>
        </a:graphic>
      </p:graphicFrame>
      <p:sp>
        <p:nvSpPr>
          <p:cNvPr id="70" name="모서리가 둥근 직사각형 69"/>
          <p:cNvSpPr/>
          <p:nvPr/>
        </p:nvSpPr>
        <p:spPr>
          <a:xfrm>
            <a:off x="2140662" y="5500333"/>
            <a:ext cx="878764" cy="27072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</a:t>
            </a:r>
            <a:endParaRPr lang="ko-KR" altLang="en-US" sz="16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453502" y="2328488"/>
            <a:ext cx="0" cy="464567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27723" y="2386473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Request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1" name="직선 화살표 연결선 70"/>
          <p:cNvCxnSpPr>
            <a:endCxn id="42" idx="1"/>
          </p:cNvCxnSpPr>
          <p:nvPr/>
        </p:nvCxnSpPr>
        <p:spPr>
          <a:xfrm>
            <a:off x="5206188" y="2945978"/>
            <a:ext cx="241650" cy="0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6125687" y="3098901"/>
            <a:ext cx="0" cy="274404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자유형 14"/>
          <p:cNvSpPr/>
          <p:nvPr/>
        </p:nvSpPr>
        <p:spPr>
          <a:xfrm>
            <a:off x="1952852" y="4979250"/>
            <a:ext cx="656999" cy="529566"/>
          </a:xfrm>
          <a:custGeom>
            <a:avLst/>
            <a:gdLst>
              <a:gd name="connsiteX0" fmla="*/ 542925 w 542925"/>
              <a:gd name="connsiteY0" fmla="*/ 491275 h 491275"/>
              <a:gd name="connsiteX1" fmla="*/ 371475 w 542925"/>
              <a:gd name="connsiteY1" fmla="*/ 5500 h 491275"/>
              <a:gd name="connsiteX2" fmla="*/ 0 w 542925"/>
              <a:gd name="connsiteY2" fmla="*/ 272200 h 49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925" h="491275">
                <a:moveTo>
                  <a:pt x="542925" y="491275"/>
                </a:moveTo>
                <a:cubicBezTo>
                  <a:pt x="502443" y="266643"/>
                  <a:pt x="461962" y="42012"/>
                  <a:pt x="371475" y="5500"/>
                </a:cubicBezTo>
                <a:cubicBezTo>
                  <a:pt x="280988" y="-31012"/>
                  <a:pt x="140494" y="120594"/>
                  <a:pt x="0" y="272200"/>
                </a:cubicBezTo>
              </a:path>
            </a:pathLst>
          </a:custGeom>
          <a:noFill/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화살표 연결선 74"/>
          <p:cNvCxnSpPr/>
          <p:nvPr/>
        </p:nvCxnSpPr>
        <p:spPr>
          <a:xfrm flipV="1">
            <a:off x="2609851" y="4627736"/>
            <a:ext cx="1926417" cy="871555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990738" y="4712974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Analyze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 rot="20114781">
            <a:off x="2960766" y="4668155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Dispatch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3" name="직선 화살표 연결선 82"/>
          <p:cNvCxnSpPr/>
          <p:nvPr/>
        </p:nvCxnSpPr>
        <p:spPr>
          <a:xfrm flipH="1">
            <a:off x="1745987" y="5925772"/>
            <a:ext cx="2627270" cy="4314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flipV="1">
            <a:off x="1747577" y="5652092"/>
            <a:ext cx="0" cy="287520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609851" y="5897914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Callback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1" name="직선 화살표 연결선 90"/>
          <p:cNvCxnSpPr/>
          <p:nvPr/>
        </p:nvCxnSpPr>
        <p:spPr>
          <a:xfrm>
            <a:off x="5915025" y="4539323"/>
            <a:ext cx="568325" cy="0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5915025" y="4617068"/>
            <a:ext cx="568325" cy="0"/>
          </a:xfrm>
          <a:prstGeom prst="straightConnector1">
            <a:avLst/>
          </a:prstGeom>
          <a:ln w="28575">
            <a:solidFill>
              <a:srgbClr val="06365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>
            <a:off x="6112069" y="5914212"/>
            <a:ext cx="1714107" cy="0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>
            <a:off x="6099369" y="5995132"/>
            <a:ext cx="1714107" cy="0"/>
          </a:xfrm>
          <a:prstGeom prst="straightConnector1">
            <a:avLst/>
          </a:prstGeom>
          <a:ln w="28575">
            <a:solidFill>
              <a:srgbClr val="06365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970259" y="4301019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Hit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630167" y="5949633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Miss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61932" y="4791709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Dequeue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125687" y="3078350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Message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80970" y="3315320"/>
            <a:ext cx="3634433" cy="138090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022461"/>
              </p:ext>
            </p:extLst>
          </p:nvPr>
        </p:nvGraphicFramePr>
        <p:xfrm>
          <a:off x="869970" y="4178502"/>
          <a:ext cx="3215105" cy="415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82">
                  <a:extLst>
                    <a:ext uri="{9D8B030D-6E8A-4147-A177-3AD203B41FA5}">
                      <a16:colId xmlns:a16="http://schemas.microsoft.com/office/drawing/2014/main" val="4062414305"/>
                    </a:ext>
                  </a:extLst>
                </a:gridCol>
                <a:gridCol w="292283">
                  <a:extLst>
                    <a:ext uri="{9D8B030D-6E8A-4147-A177-3AD203B41FA5}">
                      <a16:colId xmlns:a16="http://schemas.microsoft.com/office/drawing/2014/main" val="3091974591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262679238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2468960179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3377643588"/>
                    </a:ext>
                  </a:extLst>
                </a:gridCol>
                <a:gridCol w="292283">
                  <a:extLst>
                    <a:ext uri="{9D8B030D-6E8A-4147-A177-3AD203B41FA5}">
                      <a16:colId xmlns:a16="http://schemas.microsoft.com/office/drawing/2014/main" val="957881832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4086171645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2098923655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1830558703"/>
                    </a:ext>
                  </a:extLst>
                </a:gridCol>
                <a:gridCol w="292283">
                  <a:extLst>
                    <a:ext uri="{9D8B030D-6E8A-4147-A177-3AD203B41FA5}">
                      <a16:colId xmlns:a16="http://schemas.microsoft.com/office/drawing/2014/main" val="2362474241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3333960757"/>
                    </a:ext>
                  </a:extLst>
                </a:gridCol>
              </a:tblGrid>
              <a:tr h="41501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694131"/>
                  </a:ext>
                </a:extLst>
              </a:tr>
            </a:tbl>
          </a:graphicData>
        </a:graphic>
      </p:graphicFrame>
      <p:sp>
        <p:nvSpPr>
          <p:cNvPr id="32" name="모서리가 둥근 직사각형 31"/>
          <p:cNvSpPr/>
          <p:nvPr/>
        </p:nvSpPr>
        <p:spPr>
          <a:xfrm>
            <a:off x="1579794" y="4059040"/>
            <a:ext cx="1795455" cy="23892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EventQueue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276600" y="3712118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Enqueue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1017443" y="4493101"/>
            <a:ext cx="1112" cy="826677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H="1">
            <a:off x="3276600" y="3673138"/>
            <a:ext cx="1112" cy="385902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3019427" y="3373305"/>
            <a:ext cx="3796342" cy="29983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Request Interpreter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16" name="직선 화살표 연결선 115"/>
          <p:cNvCxnSpPr/>
          <p:nvPr/>
        </p:nvCxnSpPr>
        <p:spPr>
          <a:xfrm flipV="1">
            <a:off x="4616705" y="2310176"/>
            <a:ext cx="0" cy="464567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4589814" y="2411482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Response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453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415604" y="2380562"/>
            <a:ext cx="8317099" cy="410467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3469" y="4315255"/>
            <a:ext cx="8031872" cy="207943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smtClean="0">
                <a:solidFill>
                  <a:schemeClr val="accent4">
                    <a:lumMod val="50000"/>
                  </a:schemeClr>
                </a:solidFill>
              </a:rPr>
              <a:t>Implementation Spec(2)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r>
              <a:rPr lang="en-US" altLang="ko-KR" sz="10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28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845737" y="2022642"/>
            <a:ext cx="1367930" cy="3058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Client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845737" y="2793055"/>
            <a:ext cx="1367930" cy="3058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Socket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239311" y="2596420"/>
            <a:ext cx="1367930" cy="30584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Server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순서도: 대체 처리 37"/>
          <p:cNvSpPr/>
          <p:nvPr/>
        </p:nvSpPr>
        <p:spPr>
          <a:xfrm>
            <a:off x="4390247" y="4647692"/>
            <a:ext cx="1617318" cy="1480929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89271" y="5315905"/>
            <a:ext cx="1514895" cy="32561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EventLoop</a:t>
            </a:r>
            <a:endParaRPr lang="ko-KR" altLang="en-US" sz="16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536268" y="4476631"/>
            <a:ext cx="1321870" cy="32126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ThreadPool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원통 1"/>
          <p:cNvSpPr/>
          <p:nvPr/>
        </p:nvSpPr>
        <p:spPr>
          <a:xfrm>
            <a:off x="7904644" y="4647692"/>
            <a:ext cx="669933" cy="1480929"/>
          </a:xfrm>
          <a:prstGeom prst="can">
            <a:avLst/>
          </a:prstGeom>
          <a:noFill/>
          <a:ln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Disk</a:t>
            </a:r>
            <a:endParaRPr lang="ko-KR" altLang="en-US" sz="16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447838" y="2793055"/>
            <a:ext cx="1367930" cy="3058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HTTPParser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536268" y="4959578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5009300" y="4959578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471041" y="4959578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536268" y="5458132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009300" y="5458132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5471041" y="5458132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7" name="순서도: 대체 처리 66"/>
          <p:cNvSpPr/>
          <p:nvPr/>
        </p:nvSpPr>
        <p:spPr>
          <a:xfrm>
            <a:off x="6450752" y="4700824"/>
            <a:ext cx="1031409" cy="1125125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헤드라인M" panose="020B0600000101010101" charset="-127"/>
              <a:ea typeface="HY헤드라인M" panose="020B0600000101010101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533459" y="4491776"/>
            <a:ext cx="860605" cy="28275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Cache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/>
          </p:nvPr>
        </p:nvGraphicFramePr>
        <p:xfrm>
          <a:off x="6556679" y="4940304"/>
          <a:ext cx="815349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3">
                  <a:extLst>
                    <a:ext uri="{9D8B030D-6E8A-4147-A177-3AD203B41FA5}">
                      <a16:colId xmlns:a16="http://schemas.microsoft.com/office/drawing/2014/main" val="2939559060"/>
                    </a:ext>
                  </a:extLst>
                </a:gridCol>
                <a:gridCol w="271783">
                  <a:extLst>
                    <a:ext uri="{9D8B030D-6E8A-4147-A177-3AD203B41FA5}">
                      <a16:colId xmlns:a16="http://schemas.microsoft.com/office/drawing/2014/main" val="261439053"/>
                    </a:ext>
                  </a:extLst>
                </a:gridCol>
                <a:gridCol w="271783">
                  <a:extLst>
                    <a:ext uri="{9D8B030D-6E8A-4147-A177-3AD203B41FA5}">
                      <a16:colId xmlns:a16="http://schemas.microsoft.com/office/drawing/2014/main" val="40624143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algn="l" latinLnBrk="1"/>
                      <a:endParaRPr lang="en-US" altLang="ko-KR" sz="70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70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694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611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251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886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47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4364952"/>
                  </a:ext>
                </a:extLst>
              </a:tr>
            </a:tbl>
          </a:graphicData>
        </a:graphic>
      </p:graphicFrame>
      <p:sp>
        <p:nvSpPr>
          <p:cNvPr id="70" name="모서리가 둥근 직사각형 69"/>
          <p:cNvSpPr/>
          <p:nvPr/>
        </p:nvSpPr>
        <p:spPr>
          <a:xfrm>
            <a:off x="2140662" y="5500333"/>
            <a:ext cx="878764" cy="27072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</a:t>
            </a:r>
            <a:endParaRPr lang="ko-KR" altLang="en-US" sz="16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453502" y="2328488"/>
            <a:ext cx="0" cy="464567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27723" y="2386473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Request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1" name="직선 화살표 연결선 70"/>
          <p:cNvCxnSpPr>
            <a:endCxn id="42" idx="1"/>
          </p:cNvCxnSpPr>
          <p:nvPr/>
        </p:nvCxnSpPr>
        <p:spPr>
          <a:xfrm>
            <a:off x="5206188" y="2945978"/>
            <a:ext cx="241650" cy="0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6125687" y="3098901"/>
            <a:ext cx="0" cy="274404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자유형 14"/>
          <p:cNvSpPr/>
          <p:nvPr/>
        </p:nvSpPr>
        <p:spPr>
          <a:xfrm>
            <a:off x="1952852" y="4979250"/>
            <a:ext cx="656999" cy="529566"/>
          </a:xfrm>
          <a:custGeom>
            <a:avLst/>
            <a:gdLst>
              <a:gd name="connsiteX0" fmla="*/ 542925 w 542925"/>
              <a:gd name="connsiteY0" fmla="*/ 491275 h 491275"/>
              <a:gd name="connsiteX1" fmla="*/ 371475 w 542925"/>
              <a:gd name="connsiteY1" fmla="*/ 5500 h 491275"/>
              <a:gd name="connsiteX2" fmla="*/ 0 w 542925"/>
              <a:gd name="connsiteY2" fmla="*/ 272200 h 49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925" h="491275">
                <a:moveTo>
                  <a:pt x="542925" y="491275"/>
                </a:moveTo>
                <a:cubicBezTo>
                  <a:pt x="502443" y="266643"/>
                  <a:pt x="461962" y="42012"/>
                  <a:pt x="371475" y="5500"/>
                </a:cubicBezTo>
                <a:cubicBezTo>
                  <a:pt x="280988" y="-31012"/>
                  <a:pt x="140494" y="120594"/>
                  <a:pt x="0" y="272200"/>
                </a:cubicBezTo>
              </a:path>
            </a:pathLst>
          </a:custGeom>
          <a:noFill/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화살표 연결선 74"/>
          <p:cNvCxnSpPr/>
          <p:nvPr/>
        </p:nvCxnSpPr>
        <p:spPr>
          <a:xfrm flipV="1">
            <a:off x="2609851" y="4627736"/>
            <a:ext cx="1926417" cy="871555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990738" y="4712974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Analyze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 rot="20114781">
            <a:off x="2960766" y="4668155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Dispatch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3" name="직선 화살표 연결선 82"/>
          <p:cNvCxnSpPr/>
          <p:nvPr/>
        </p:nvCxnSpPr>
        <p:spPr>
          <a:xfrm flipH="1">
            <a:off x="1745987" y="5925772"/>
            <a:ext cx="2627270" cy="4314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flipV="1">
            <a:off x="1747577" y="5652092"/>
            <a:ext cx="0" cy="287520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609851" y="5897914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Callback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1" name="직선 화살표 연결선 90"/>
          <p:cNvCxnSpPr/>
          <p:nvPr/>
        </p:nvCxnSpPr>
        <p:spPr>
          <a:xfrm>
            <a:off x="5915025" y="4539323"/>
            <a:ext cx="568325" cy="0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5915025" y="4617068"/>
            <a:ext cx="568325" cy="0"/>
          </a:xfrm>
          <a:prstGeom prst="straightConnector1">
            <a:avLst/>
          </a:prstGeom>
          <a:ln w="28575">
            <a:solidFill>
              <a:srgbClr val="06365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>
            <a:off x="6112069" y="5914212"/>
            <a:ext cx="1714107" cy="0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>
            <a:off x="6099369" y="5995132"/>
            <a:ext cx="1714107" cy="0"/>
          </a:xfrm>
          <a:prstGeom prst="straightConnector1">
            <a:avLst/>
          </a:prstGeom>
          <a:ln w="28575">
            <a:solidFill>
              <a:srgbClr val="06365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970259" y="4301019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Hit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630167" y="5949633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Miss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61932" y="4791709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Dequeue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125687" y="3078350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Message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80970" y="3315320"/>
            <a:ext cx="3634433" cy="138090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/>
          </p:nvPr>
        </p:nvGraphicFramePr>
        <p:xfrm>
          <a:off x="869970" y="4178502"/>
          <a:ext cx="3215105" cy="415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82">
                  <a:extLst>
                    <a:ext uri="{9D8B030D-6E8A-4147-A177-3AD203B41FA5}">
                      <a16:colId xmlns:a16="http://schemas.microsoft.com/office/drawing/2014/main" val="4062414305"/>
                    </a:ext>
                  </a:extLst>
                </a:gridCol>
                <a:gridCol w="292283">
                  <a:extLst>
                    <a:ext uri="{9D8B030D-6E8A-4147-A177-3AD203B41FA5}">
                      <a16:colId xmlns:a16="http://schemas.microsoft.com/office/drawing/2014/main" val="3091974591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262679238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2468960179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3377643588"/>
                    </a:ext>
                  </a:extLst>
                </a:gridCol>
                <a:gridCol w="292283">
                  <a:extLst>
                    <a:ext uri="{9D8B030D-6E8A-4147-A177-3AD203B41FA5}">
                      <a16:colId xmlns:a16="http://schemas.microsoft.com/office/drawing/2014/main" val="957881832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4086171645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2098923655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1830558703"/>
                    </a:ext>
                  </a:extLst>
                </a:gridCol>
                <a:gridCol w="292283">
                  <a:extLst>
                    <a:ext uri="{9D8B030D-6E8A-4147-A177-3AD203B41FA5}">
                      <a16:colId xmlns:a16="http://schemas.microsoft.com/office/drawing/2014/main" val="2362474241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3333960757"/>
                    </a:ext>
                  </a:extLst>
                </a:gridCol>
              </a:tblGrid>
              <a:tr h="41501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694131"/>
                  </a:ext>
                </a:extLst>
              </a:tr>
            </a:tbl>
          </a:graphicData>
        </a:graphic>
      </p:graphicFrame>
      <p:sp>
        <p:nvSpPr>
          <p:cNvPr id="32" name="모서리가 둥근 직사각형 31"/>
          <p:cNvSpPr/>
          <p:nvPr/>
        </p:nvSpPr>
        <p:spPr>
          <a:xfrm>
            <a:off x="1579794" y="4059040"/>
            <a:ext cx="1795455" cy="23892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EventQueue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276600" y="3712118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Enqueue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1017443" y="4493101"/>
            <a:ext cx="1112" cy="826677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H="1">
            <a:off x="3276600" y="3673138"/>
            <a:ext cx="1112" cy="385902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3019427" y="3373305"/>
            <a:ext cx="3796342" cy="29983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Request Interpreter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16" name="직선 화살표 연결선 115"/>
          <p:cNvCxnSpPr/>
          <p:nvPr/>
        </p:nvCxnSpPr>
        <p:spPr>
          <a:xfrm flipV="1">
            <a:off x="4616705" y="2310176"/>
            <a:ext cx="0" cy="464567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4589814" y="2411482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Response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63861" y="1922179"/>
            <a:ext cx="8496784" cy="4675369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7239311" y="2590386"/>
            <a:ext cx="1367930" cy="305846"/>
          </a:xfrm>
          <a:prstGeom prst="roundRect">
            <a:avLst/>
          </a:prstGeom>
          <a:solidFill>
            <a:srgbClr val="FFFF00"/>
          </a:solidFill>
          <a:ln w="28575"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Server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4" name="내용 개체 틀 2"/>
          <p:cNvSpPr txBox="1">
            <a:spLocks/>
          </p:cNvSpPr>
          <p:nvPr/>
        </p:nvSpPr>
        <p:spPr>
          <a:xfrm>
            <a:off x="2226405" y="2078033"/>
            <a:ext cx="7371974" cy="23232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• </a:t>
            </a:r>
            <a:r>
              <a:rPr lang="ko-KR" altLang="en-US" sz="20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포트와 주소 설정 후 </a:t>
            </a:r>
            <a:r>
              <a:rPr lang="en-US" altLang="ko-KR" sz="2000" spc="-15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serversocket</a:t>
            </a:r>
            <a:r>
              <a:rPr lang="ko-KR" altLang="en-US" sz="20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en-US" altLang="ko-KR" sz="20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bind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•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Selector open</a:t>
            </a:r>
            <a:r>
              <a:rPr lang="en-US" altLang="ko-KR" sz="20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0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• </a:t>
            </a:r>
            <a:r>
              <a:rPr lang="en-US" altLang="ko-KR" sz="2000" spc="-15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server.run</a:t>
            </a:r>
            <a:r>
              <a:rPr lang="en-US" altLang="ko-KR" sz="20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  <a:r>
              <a:rPr lang="ko-KR" altLang="en-US" sz="20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</a:t>
            </a:r>
            <a:r>
              <a:rPr lang="en-US" altLang="ko-KR" sz="20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0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분할된 스레드를 실행</a:t>
            </a:r>
            <a:endParaRPr lang="en-US" altLang="ko-KR" sz="2000" spc="-15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63455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5. Implementation Spec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174031" y="3096277"/>
            <a:ext cx="2689131" cy="1276076"/>
            <a:chOff x="2369938" y="3302224"/>
            <a:chExt cx="2689131" cy="1276076"/>
          </a:xfrm>
        </p:grpSpPr>
        <p:grpSp>
          <p:nvGrpSpPr>
            <p:cNvPr id="8" name="그룹 7"/>
            <p:cNvGrpSpPr/>
            <p:nvPr/>
          </p:nvGrpSpPr>
          <p:grpSpPr>
            <a:xfrm>
              <a:off x="3195432" y="3732091"/>
              <a:ext cx="351123" cy="692586"/>
              <a:chOff x="5139565" y="3171916"/>
              <a:chExt cx="351123" cy="692586"/>
            </a:xfrm>
          </p:grpSpPr>
          <p:cxnSp>
            <p:nvCxnSpPr>
              <p:cNvPr id="110" name="직선 연결선 109"/>
              <p:cNvCxnSpPr/>
              <p:nvPr/>
            </p:nvCxnSpPr>
            <p:spPr>
              <a:xfrm>
                <a:off x="5139565" y="3496687"/>
                <a:ext cx="351123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/>
              <p:cNvCxnSpPr/>
              <p:nvPr/>
            </p:nvCxnSpPr>
            <p:spPr>
              <a:xfrm>
                <a:off x="5330065" y="3171916"/>
                <a:ext cx="160623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>
                <a:off x="5330065" y="3864502"/>
                <a:ext cx="160623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/>
            <p:cNvGrpSpPr/>
            <p:nvPr/>
          </p:nvGrpSpPr>
          <p:grpSpPr>
            <a:xfrm>
              <a:off x="2369938" y="3302224"/>
              <a:ext cx="2689131" cy="1276076"/>
              <a:chOff x="2369935" y="3293986"/>
              <a:chExt cx="2689131" cy="1276076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2369935" y="3293986"/>
                <a:ext cx="1939147" cy="1122452"/>
                <a:chOff x="4314065" y="2742050"/>
                <a:chExt cx="1939147" cy="1122452"/>
              </a:xfrm>
            </p:grpSpPr>
            <p:cxnSp>
              <p:nvCxnSpPr>
                <p:cNvPr id="10" name="직선 연결선 9"/>
                <p:cNvCxnSpPr/>
                <p:nvPr/>
              </p:nvCxnSpPr>
              <p:spPr>
                <a:xfrm>
                  <a:off x="4314065" y="2742050"/>
                  <a:ext cx="1939147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직선 연결선 108"/>
                <p:cNvCxnSpPr/>
                <p:nvPr/>
              </p:nvCxnSpPr>
              <p:spPr>
                <a:xfrm>
                  <a:off x="5139565" y="2742050"/>
                  <a:ext cx="0" cy="754637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직선 연결선 112"/>
                <p:cNvCxnSpPr/>
                <p:nvPr/>
              </p:nvCxnSpPr>
              <p:spPr>
                <a:xfrm>
                  <a:off x="5338955" y="3165595"/>
                  <a:ext cx="0" cy="698907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" name="그룹 4"/>
              <p:cNvGrpSpPr/>
              <p:nvPr/>
            </p:nvGrpSpPr>
            <p:grpSpPr>
              <a:xfrm>
                <a:off x="3531448" y="3540915"/>
                <a:ext cx="1527618" cy="1029147"/>
                <a:chOff x="5475578" y="2988979"/>
                <a:chExt cx="1527618" cy="1029147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5475578" y="2988979"/>
                  <a:ext cx="15276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pc="-150" dirty="0" err="1" smtClean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processClient</a:t>
                  </a:r>
                  <a:endParaRPr lang="en-US" altLang="ko-KR" dirty="0">
                    <a:solidFill>
                      <a:schemeClr val="bg1"/>
                    </a:solidFill>
                    <a:latin typeface="맑은 고딕" panose="020B0503020000020004" pitchFamily="50" charset="-127"/>
                  </a:endParaRPr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5475578" y="3305587"/>
                  <a:ext cx="15276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pc="-150" dirty="0" err="1" smtClean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processEvent</a:t>
                  </a:r>
                  <a:endParaRPr lang="en-US" altLang="ko-KR" dirty="0">
                    <a:solidFill>
                      <a:schemeClr val="bg1"/>
                    </a:solidFill>
                    <a:latin typeface="맑은 고딕" panose="020B0503020000020004" pitchFamily="50" charset="-127"/>
                  </a:endParaRPr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5475578" y="3648794"/>
                  <a:ext cx="15276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pc="-150" dirty="0" err="1" smtClean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workDiskIO</a:t>
                  </a:r>
                  <a:endParaRPr lang="en-US" altLang="ko-KR" dirty="0">
                    <a:solidFill>
                      <a:schemeClr val="bg1"/>
                    </a:solidFill>
                    <a:latin typeface="맑은 고딕" panose="020B0503020000020004" pitchFamily="50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787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415604" y="2380562"/>
            <a:ext cx="8317099" cy="410467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3469" y="4315255"/>
            <a:ext cx="8031872" cy="207943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smtClean="0">
                <a:solidFill>
                  <a:schemeClr val="accent4">
                    <a:lumMod val="50000"/>
                  </a:schemeClr>
                </a:solidFill>
              </a:rPr>
              <a:t>Implementation Spec(3)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r>
              <a:rPr lang="en-US" altLang="ko-KR" sz="10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28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845737" y="2022642"/>
            <a:ext cx="1367930" cy="3058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Client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845737" y="2793055"/>
            <a:ext cx="1367930" cy="3058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Socket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239311" y="2596420"/>
            <a:ext cx="1367930" cy="30584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Server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순서도: 대체 처리 37"/>
          <p:cNvSpPr/>
          <p:nvPr/>
        </p:nvSpPr>
        <p:spPr>
          <a:xfrm>
            <a:off x="4390247" y="4647692"/>
            <a:ext cx="1617318" cy="1480929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89271" y="5315905"/>
            <a:ext cx="1514895" cy="32561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EventLoop</a:t>
            </a:r>
            <a:endParaRPr lang="ko-KR" altLang="en-US" sz="16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536268" y="4476631"/>
            <a:ext cx="1321870" cy="32126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ThreadPool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원통 1"/>
          <p:cNvSpPr/>
          <p:nvPr/>
        </p:nvSpPr>
        <p:spPr>
          <a:xfrm>
            <a:off x="7904644" y="4647692"/>
            <a:ext cx="669933" cy="1480929"/>
          </a:xfrm>
          <a:prstGeom prst="can">
            <a:avLst/>
          </a:prstGeom>
          <a:noFill/>
          <a:ln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Disk</a:t>
            </a:r>
            <a:endParaRPr lang="ko-KR" altLang="en-US" sz="16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447838" y="2793055"/>
            <a:ext cx="1367930" cy="3058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HTTPParser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536268" y="4959578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5009300" y="4959578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471041" y="4959578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536268" y="5458132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009300" y="5458132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5471041" y="5458132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7" name="순서도: 대체 처리 66"/>
          <p:cNvSpPr/>
          <p:nvPr/>
        </p:nvSpPr>
        <p:spPr>
          <a:xfrm>
            <a:off x="6450752" y="4700824"/>
            <a:ext cx="1031409" cy="1125125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헤드라인M" panose="020B0600000101010101" charset="-127"/>
              <a:ea typeface="HY헤드라인M" panose="020B0600000101010101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533459" y="4491776"/>
            <a:ext cx="860605" cy="28275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Cache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/>
          </p:nvPr>
        </p:nvGraphicFramePr>
        <p:xfrm>
          <a:off x="6556679" y="4940304"/>
          <a:ext cx="815349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3">
                  <a:extLst>
                    <a:ext uri="{9D8B030D-6E8A-4147-A177-3AD203B41FA5}">
                      <a16:colId xmlns:a16="http://schemas.microsoft.com/office/drawing/2014/main" val="2939559060"/>
                    </a:ext>
                  </a:extLst>
                </a:gridCol>
                <a:gridCol w="271783">
                  <a:extLst>
                    <a:ext uri="{9D8B030D-6E8A-4147-A177-3AD203B41FA5}">
                      <a16:colId xmlns:a16="http://schemas.microsoft.com/office/drawing/2014/main" val="261439053"/>
                    </a:ext>
                  </a:extLst>
                </a:gridCol>
                <a:gridCol w="271783">
                  <a:extLst>
                    <a:ext uri="{9D8B030D-6E8A-4147-A177-3AD203B41FA5}">
                      <a16:colId xmlns:a16="http://schemas.microsoft.com/office/drawing/2014/main" val="40624143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algn="l" latinLnBrk="1"/>
                      <a:endParaRPr lang="en-US" altLang="ko-KR" sz="70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70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694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611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251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886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47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4364952"/>
                  </a:ext>
                </a:extLst>
              </a:tr>
            </a:tbl>
          </a:graphicData>
        </a:graphic>
      </p:graphicFrame>
      <p:sp>
        <p:nvSpPr>
          <p:cNvPr id="70" name="모서리가 둥근 직사각형 69"/>
          <p:cNvSpPr/>
          <p:nvPr/>
        </p:nvSpPr>
        <p:spPr>
          <a:xfrm>
            <a:off x="2140662" y="5500333"/>
            <a:ext cx="878764" cy="27072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</a:t>
            </a:r>
            <a:endParaRPr lang="ko-KR" altLang="en-US" sz="16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453502" y="2328488"/>
            <a:ext cx="0" cy="464567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27723" y="2386473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Request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1" name="직선 화살표 연결선 70"/>
          <p:cNvCxnSpPr>
            <a:endCxn id="42" idx="1"/>
          </p:cNvCxnSpPr>
          <p:nvPr/>
        </p:nvCxnSpPr>
        <p:spPr>
          <a:xfrm>
            <a:off x="5206188" y="2945978"/>
            <a:ext cx="241650" cy="0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6125687" y="3098901"/>
            <a:ext cx="0" cy="274404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자유형 14"/>
          <p:cNvSpPr/>
          <p:nvPr/>
        </p:nvSpPr>
        <p:spPr>
          <a:xfrm>
            <a:off x="1952852" y="4979250"/>
            <a:ext cx="656999" cy="529566"/>
          </a:xfrm>
          <a:custGeom>
            <a:avLst/>
            <a:gdLst>
              <a:gd name="connsiteX0" fmla="*/ 542925 w 542925"/>
              <a:gd name="connsiteY0" fmla="*/ 491275 h 491275"/>
              <a:gd name="connsiteX1" fmla="*/ 371475 w 542925"/>
              <a:gd name="connsiteY1" fmla="*/ 5500 h 491275"/>
              <a:gd name="connsiteX2" fmla="*/ 0 w 542925"/>
              <a:gd name="connsiteY2" fmla="*/ 272200 h 49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925" h="491275">
                <a:moveTo>
                  <a:pt x="542925" y="491275"/>
                </a:moveTo>
                <a:cubicBezTo>
                  <a:pt x="502443" y="266643"/>
                  <a:pt x="461962" y="42012"/>
                  <a:pt x="371475" y="5500"/>
                </a:cubicBezTo>
                <a:cubicBezTo>
                  <a:pt x="280988" y="-31012"/>
                  <a:pt x="140494" y="120594"/>
                  <a:pt x="0" y="272200"/>
                </a:cubicBezTo>
              </a:path>
            </a:pathLst>
          </a:custGeom>
          <a:noFill/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화살표 연결선 74"/>
          <p:cNvCxnSpPr/>
          <p:nvPr/>
        </p:nvCxnSpPr>
        <p:spPr>
          <a:xfrm flipV="1">
            <a:off x="2609851" y="4627736"/>
            <a:ext cx="1926417" cy="871555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990738" y="4712974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Analyze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 rot="20114781">
            <a:off x="2960766" y="4668155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Dispatch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3" name="직선 화살표 연결선 82"/>
          <p:cNvCxnSpPr/>
          <p:nvPr/>
        </p:nvCxnSpPr>
        <p:spPr>
          <a:xfrm flipH="1">
            <a:off x="1745987" y="5925772"/>
            <a:ext cx="2627270" cy="4314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flipV="1">
            <a:off x="1747577" y="5652092"/>
            <a:ext cx="0" cy="287520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609851" y="5897914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Callback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1" name="직선 화살표 연결선 90"/>
          <p:cNvCxnSpPr/>
          <p:nvPr/>
        </p:nvCxnSpPr>
        <p:spPr>
          <a:xfrm>
            <a:off x="5915025" y="4539323"/>
            <a:ext cx="568325" cy="0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5915025" y="4617068"/>
            <a:ext cx="568325" cy="0"/>
          </a:xfrm>
          <a:prstGeom prst="straightConnector1">
            <a:avLst/>
          </a:prstGeom>
          <a:ln w="28575">
            <a:solidFill>
              <a:srgbClr val="06365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>
            <a:off x="6112069" y="5914212"/>
            <a:ext cx="1714107" cy="0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>
            <a:off x="6099369" y="5995132"/>
            <a:ext cx="1714107" cy="0"/>
          </a:xfrm>
          <a:prstGeom prst="straightConnector1">
            <a:avLst/>
          </a:prstGeom>
          <a:ln w="28575">
            <a:solidFill>
              <a:srgbClr val="06365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970259" y="4301019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Hit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630167" y="5949633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Miss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61932" y="4791709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Dequeue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125687" y="3078350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Message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80970" y="3315320"/>
            <a:ext cx="3634433" cy="138090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/>
          </p:nvPr>
        </p:nvGraphicFramePr>
        <p:xfrm>
          <a:off x="869970" y="4178502"/>
          <a:ext cx="3215105" cy="415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82">
                  <a:extLst>
                    <a:ext uri="{9D8B030D-6E8A-4147-A177-3AD203B41FA5}">
                      <a16:colId xmlns:a16="http://schemas.microsoft.com/office/drawing/2014/main" val="4062414305"/>
                    </a:ext>
                  </a:extLst>
                </a:gridCol>
                <a:gridCol w="292283">
                  <a:extLst>
                    <a:ext uri="{9D8B030D-6E8A-4147-A177-3AD203B41FA5}">
                      <a16:colId xmlns:a16="http://schemas.microsoft.com/office/drawing/2014/main" val="3091974591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262679238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2468960179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3377643588"/>
                    </a:ext>
                  </a:extLst>
                </a:gridCol>
                <a:gridCol w="292283">
                  <a:extLst>
                    <a:ext uri="{9D8B030D-6E8A-4147-A177-3AD203B41FA5}">
                      <a16:colId xmlns:a16="http://schemas.microsoft.com/office/drawing/2014/main" val="957881832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4086171645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2098923655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1830558703"/>
                    </a:ext>
                  </a:extLst>
                </a:gridCol>
                <a:gridCol w="292283">
                  <a:extLst>
                    <a:ext uri="{9D8B030D-6E8A-4147-A177-3AD203B41FA5}">
                      <a16:colId xmlns:a16="http://schemas.microsoft.com/office/drawing/2014/main" val="2362474241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3333960757"/>
                    </a:ext>
                  </a:extLst>
                </a:gridCol>
              </a:tblGrid>
              <a:tr h="41501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694131"/>
                  </a:ext>
                </a:extLst>
              </a:tr>
            </a:tbl>
          </a:graphicData>
        </a:graphic>
      </p:graphicFrame>
      <p:sp>
        <p:nvSpPr>
          <p:cNvPr id="32" name="모서리가 둥근 직사각형 31"/>
          <p:cNvSpPr/>
          <p:nvPr/>
        </p:nvSpPr>
        <p:spPr>
          <a:xfrm>
            <a:off x="1579794" y="4059040"/>
            <a:ext cx="1795455" cy="23892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EventQueue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276600" y="3712118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Enqueue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1017443" y="4493101"/>
            <a:ext cx="1112" cy="826677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H="1">
            <a:off x="3276600" y="3673138"/>
            <a:ext cx="1112" cy="385902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3019427" y="3373305"/>
            <a:ext cx="3796342" cy="29983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Request Interpreter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16" name="직선 화살표 연결선 115"/>
          <p:cNvCxnSpPr/>
          <p:nvPr/>
        </p:nvCxnSpPr>
        <p:spPr>
          <a:xfrm flipV="1">
            <a:off x="4616705" y="2310176"/>
            <a:ext cx="0" cy="464567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4589814" y="2411482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Response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63861" y="1922179"/>
            <a:ext cx="8496784" cy="4675369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3871138" y="2005891"/>
            <a:ext cx="1367930" cy="305846"/>
          </a:xfrm>
          <a:prstGeom prst="roundRect">
            <a:avLst/>
          </a:prstGeom>
          <a:solidFill>
            <a:srgbClr val="FFFF00"/>
          </a:solidFill>
          <a:ln w="28575"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Client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4449574" y="2380562"/>
            <a:ext cx="0" cy="417781"/>
          </a:xfrm>
          <a:prstGeom prst="straightConnector1">
            <a:avLst/>
          </a:prstGeom>
          <a:ln w="28575">
            <a:solidFill>
              <a:srgbClr val="FFFF00"/>
            </a:solidFill>
            <a:headEnd type="arrow" w="med" len="med"/>
            <a:tailEnd type="none" w="med" len="med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642809" y="2394758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Request</a:t>
            </a:r>
            <a:endParaRPr lang="ko-KR" altLang="en-US" sz="1400">
              <a:solidFill>
                <a:srgbClr val="FFFF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4" name="내용 개체 틀 2"/>
          <p:cNvSpPr txBox="1">
            <a:spLocks/>
          </p:cNvSpPr>
          <p:nvPr/>
        </p:nvSpPr>
        <p:spPr>
          <a:xfrm>
            <a:off x="1883644" y="3277957"/>
            <a:ext cx="7356182" cy="1126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• </a:t>
            </a:r>
            <a:r>
              <a:rPr lang="en-US" altLang="ko-KR" sz="2000" spc="-15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waitClient</a:t>
            </a:r>
            <a:r>
              <a:rPr lang="en-US" altLang="ko-KR" sz="20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thread</a:t>
            </a:r>
            <a:r>
              <a:rPr lang="ko-KR" altLang="en-US" sz="20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en-US" altLang="ko-KR" sz="20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Client</a:t>
            </a:r>
            <a:r>
              <a:rPr lang="ko-KR" altLang="en-US" sz="20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접속 탐지</a:t>
            </a:r>
            <a:endParaRPr lang="en-US" altLang="ko-KR" sz="2000" spc="-15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• </a:t>
            </a:r>
            <a:r>
              <a:rPr lang="en-US" altLang="ko-KR" sz="2000" spc="-15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ServerSocketChannel</a:t>
            </a:r>
            <a:r>
              <a:rPr lang="ko-KR" altLang="en-US" sz="20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들어온 </a:t>
            </a:r>
            <a:r>
              <a:rPr lang="en-US" altLang="ko-KR" sz="20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Client</a:t>
            </a:r>
            <a:r>
              <a:rPr lang="ko-KR" altLang="en-US" sz="20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20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Selector</a:t>
            </a:r>
            <a:r>
              <a:rPr lang="ko-KR" altLang="en-US" sz="20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등록</a:t>
            </a:r>
            <a:r>
              <a:rPr lang="en-US" altLang="ko-KR" sz="20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(OP_READ)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• </a:t>
            </a:r>
            <a:r>
              <a:rPr lang="en-US" altLang="ko-KR" sz="2000" spc="-15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Readble</a:t>
            </a:r>
            <a:r>
              <a:rPr lang="ko-KR" altLang="en-US" sz="20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</a:t>
            </a:r>
            <a:r>
              <a:rPr lang="en-US" altLang="ko-KR" sz="20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Client</a:t>
            </a:r>
            <a:r>
              <a:rPr lang="ko-KR" altLang="en-US" sz="20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20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read operation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• </a:t>
            </a:r>
            <a:r>
              <a:rPr lang="en-US" altLang="ko-KR" sz="20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Writeable</a:t>
            </a:r>
            <a:r>
              <a:rPr lang="ko-KR" altLang="en-US" sz="20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</a:t>
            </a:r>
            <a:r>
              <a:rPr lang="en-US" altLang="ko-KR" sz="20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Client</a:t>
            </a:r>
            <a:r>
              <a:rPr lang="ko-KR" altLang="en-US" sz="20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20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write </a:t>
            </a:r>
            <a:r>
              <a:rPr lang="en-US" altLang="ko-KR" sz="20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operation</a:t>
            </a:r>
          </a:p>
          <a:p>
            <a:pPr marL="0" indent="0">
              <a:buNone/>
            </a:pPr>
            <a:endParaRPr lang="en-US" altLang="ko-KR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휴먼편지체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871138" y="2793576"/>
            <a:ext cx="1367930" cy="305846"/>
          </a:xfrm>
          <a:prstGeom prst="roundRect">
            <a:avLst/>
          </a:prstGeom>
          <a:solidFill>
            <a:srgbClr val="FFFF00"/>
          </a:solidFill>
          <a:ln w="28575"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Socket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63455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. Implementation Spec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902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415604" y="2380562"/>
            <a:ext cx="8317099" cy="410467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3469" y="4315255"/>
            <a:ext cx="8031872" cy="207943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smtClean="0">
                <a:solidFill>
                  <a:schemeClr val="accent4">
                    <a:lumMod val="50000"/>
                  </a:schemeClr>
                </a:solidFill>
              </a:rPr>
              <a:t>Implementation Spec(4)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r>
              <a:rPr lang="en-US" altLang="ko-KR" sz="10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28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845737" y="2022642"/>
            <a:ext cx="1367930" cy="3058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Client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845737" y="2793055"/>
            <a:ext cx="1367930" cy="3058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Socket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239311" y="2596420"/>
            <a:ext cx="1367930" cy="30584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Server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순서도: 대체 처리 37"/>
          <p:cNvSpPr/>
          <p:nvPr/>
        </p:nvSpPr>
        <p:spPr>
          <a:xfrm>
            <a:off x="4390247" y="4647692"/>
            <a:ext cx="1617318" cy="1480929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89271" y="5315905"/>
            <a:ext cx="1514895" cy="32561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EventLoop</a:t>
            </a:r>
            <a:endParaRPr lang="ko-KR" altLang="en-US" sz="16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536268" y="4476631"/>
            <a:ext cx="1321870" cy="32126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ThreadPool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원통 1"/>
          <p:cNvSpPr/>
          <p:nvPr/>
        </p:nvSpPr>
        <p:spPr>
          <a:xfrm>
            <a:off x="7904644" y="4647692"/>
            <a:ext cx="669933" cy="1480929"/>
          </a:xfrm>
          <a:prstGeom prst="can">
            <a:avLst/>
          </a:prstGeom>
          <a:noFill/>
          <a:ln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Disk</a:t>
            </a:r>
            <a:endParaRPr lang="ko-KR" altLang="en-US" sz="16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447838" y="2793055"/>
            <a:ext cx="1367930" cy="3058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HTTPParser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536268" y="4959578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5009300" y="4959578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471041" y="4959578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536268" y="5458132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009300" y="5458132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5471041" y="5458132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7" name="순서도: 대체 처리 66"/>
          <p:cNvSpPr/>
          <p:nvPr/>
        </p:nvSpPr>
        <p:spPr>
          <a:xfrm>
            <a:off x="6450752" y="4700824"/>
            <a:ext cx="1031409" cy="1125125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헤드라인M" panose="020B0600000101010101" charset="-127"/>
              <a:ea typeface="HY헤드라인M" panose="020B0600000101010101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533459" y="4491776"/>
            <a:ext cx="860605" cy="28275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Cache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/>
          </p:nvPr>
        </p:nvGraphicFramePr>
        <p:xfrm>
          <a:off x="6556679" y="4940304"/>
          <a:ext cx="815349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3">
                  <a:extLst>
                    <a:ext uri="{9D8B030D-6E8A-4147-A177-3AD203B41FA5}">
                      <a16:colId xmlns:a16="http://schemas.microsoft.com/office/drawing/2014/main" val="2939559060"/>
                    </a:ext>
                  </a:extLst>
                </a:gridCol>
                <a:gridCol w="271783">
                  <a:extLst>
                    <a:ext uri="{9D8B030D-6E8A-4147-A177-3AD203B41FA5}">
                      <a16:colId xmlns:a16="http://schemas.microsoft.com/office/drawing/2014/main" val="261439053"/>
                    </a:ext>
                  </a:extLst>
                </a:gridCol>
                <a:gridCol w="271783">
                  <a:extLst>
                    <a:ext uri="{9D8B030D-6E8A-4147-A177-3AD203B41FA5}">
                      <a16:colId xmlns:a16="http://schemas.microsoft.com/office/drawing/2014/main" val="40624143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algn="l" latinLnBrk="1"/>
                      <a:endParaRPr lang="en-US" altLang="ko-KR" sz="70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70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694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611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251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886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47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4364952"/>
                  </a:ext>
                </a:extLst>
              </a:tr>
            </a:tbl>
          </a:graphicData>
        </a:graphic>
      </p:graphicFrame>
      <p:sp>
        <p:nvSpPr>
          <p:cNvPr id="70" name="모서리가 둥근 직사각형 69"/>
          <p:cNvSpPr/>
          <p:nvPr/>
        </p:nvSpPr>
        <p:spPr>
          <a:xfrm>
            <a:off x="2140662" y="5500333"/>
            <a:ext cx="878764" cy="27072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</a:t>
            </a:r>
            <a:endParaRPr lang="ko-KR" altLang="en-US" sz="16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453502" y="2328488"/>
            <a:ext cx="0" cy="464567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27723" y="2386473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Request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1" name="직선 화살표 연결선 70"/>
          <p:cNvCxnSpPr>
            <a:endCxn id="42" idx="1"/>
          </p:cNvCxnSpPr>
          <p:nvPr/>
        </p:nvCxnSpPr>
        <p:spPr>
          <a:xfrm>
            <a:off x="5206188" y="2945978"/>
            <a:ext cx="241650" cy="0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6125687" y="3098901"/>
            <a:ext cx="0" cy="274404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자유형 14"/>
          <p:cNvSpPr/>
          <p:nvPr/>
        </p:nvSpPr>
        <p:spPr>
          <a:xfrm>
            <a:off x="1952852" y="4979250"/>
            <a:ext cx="656999" cy="529566"/>
          </a:xfrm>
          <a:custGeom>
            <a:avLst/>
            <a:gdLst>
              <a:gd name="connsiteX0" fmla="*/ 542925 w 542925"/>
              <a:gd name="connsiteY0" fmla="*/ 491275 h 491275"/>
              <a:gd name="connsiteX1" fmla="*/ 371475 w 542925"/>
              <a:gd name="connsiteY1" fmla="*/ 5500 h 491275"/>
              <a:gd name="connsiteX2" fmla="*/ 0 w 542925"/>
              <a:gd name="connsiteY2" fmla="*/ 272200 h 49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925" h="491275">
                <a:moveTo>
                  <a:pt x="542925" y="491275"/>
                </a:moveTo>
                <a:cubicBezTo>
                  <a:pt x="502443" y="266643"/>
                  <a:pt x="461962" y="42012"/>
                  <a:pt x="371475" y="5500"/>
                </a:cubicBezTo>
                <a:cubicBezTo>
                  <a:pt x="280988" y="-31012"/>
                  <a:pt x="140494" y="120594"/>
                  <a:pt x="0" y="272200"/>
                </a:cubicBezTo>
              </a:path>
            </a:pathLst>
          </a:custGeom>
          <a:noFill/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화살표 연결선 74"/>
          <p:cNvCxnSpPr/>
          <p:nvPr/>
        </p:nvCxnSpPr>
        <p:spPr>
          <a:xfrm flipV="1">
            <a:off x="2609851" y="4627736"/>
            <a:ext cx="1926417" cy="871555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990738" y="4712974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Analyze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 rot="20114781">
            <a:off x="2960766" y="4668155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Dispatch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3" name="직선 화살표 연결선 82"/>
          <p:cNvCxnSpPr/>
          <p:nvPr/>
        </p:nvCxnSpPr>
        <p:spPr>
          <a:xfrm flipH="1">
            <a:off x="1745987" y="5925772"/>
            <a:ext cx="2627270" cy="4314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flipV="1">
            <a:off x="1747577" y="5652092"/>
            <a:ext cx="0" cy="287520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609851" y="5897914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Callback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1" name="직선 화살표 연결선 90"/>
          <p:cNvCxnSpPr/>
          <p:nvPr/>
        </p:nvCxnSpPr>
        <p:spPr>
          <a:xfrm>
            <a:off x="5915025" y="4539323"/>
            <a:ext cx="568325" cy="0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5915025" y="4617068"/>
            <a:ext cx="568325" cy="0"/>
          </a:xfrm>
          <a:prstGeom prst="straightConnector1">
            <a:avLst/>
          </a:prstGeom>
          <a:ln w="28575">
            <a:solidFill>
              <a:srgbClr val="06365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>
            <a:off x="6112069" y="5914212"/>
            <a:ext cx="1714107" cy="0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>
            <a:off x="6099369" y="5995132"/>
            <a:ext cx="1714107" cy="0"/>
          </a:xfrm>
          <a:prstGeom prst="straightConnector1">
            <a:avLst/>
          </a:prstGeom>
          <a:ln w="28575">
            <a:solidFill>
              <a:srgbClr val="06365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970259" y="4301019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Hit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630167" y="5949633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Miss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61932" y="4791709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Dequeue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125687" y="3078350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Message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80970" y="3315320"/>
            <a:ext cx="3634433" cy="138090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/>
          </p:nvPr>
        </p:nvGraphicFramePr>
        <p:xfrm>
          <a:off x="869970" y="4178502"/>
          <a:ext cx="3215105" cy="415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82">
                  <a:extLst>
                    <a:ext uri="{9D8B030D-6E8A-4147-A177-3AD203B41FA5}">
                      <a16:colId xmlns:a16="http://schemas.microsoft.com/office/drawing/2014/main" val="4062414305"/>
                    </a:ext>
                  </a:extLst>
                </a:gridCol>
                <a:gridCol w="292283">
                  <a:extLst>
                    <a:ext uri="{9D8B030D-6E8A-4147-A177-3AD203B41FA5}">
                      <a16:colId xmlns:a16="http://schemas.microsoft.com/office/drawing/2014/main" val="3091974591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262679238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2468960179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3377643588"/>
                    </a:ext>
                  </a:extLst>
                </a:gridCol>
                <a:gridCol w="292283">
                  <a:extLst>
                    <a:ext uri="{9D8B030D-6E8A-4147-A177-3AD203B41FA5}">
                      <a16:colId xmlns:a16="http://schemas.microsoft.com/office/drawing/2014/main" val="957881832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4086171645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2098923655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1830558703"/>
                    </a:ext>
                  </a:extLst>
                </a:gridCol>
                <a:gridCol w="292283">
                  <a:extLst>
                    <a:ext uri="{9D8B030D-6E8A-4147-A177-3AD203B41FA5}">
                      <a16:colId xmlns:a16="http://schemas.microsoft.com/office/drawing/2014/main" val="2362474241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3333960757"/>
                    </a:ext>
                  </a:extLst>
                </a:gridCol>
              </a:tblGrid>
              <a:tr h="41501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694131"/>
                  </a:ext>
                </a:extLst>
              </a:tr>
            </a:tbl>
          </a:graphicData>
        </a:graphic>
      </p:graphicFrame>
      <p:sp>
        <p:nvSpPr>
          <p:cNvPr id="32" name="모서리가 둥근 직사각형 31"/>
          <p:cNvSpPr/>
          <p:nvPr/>
        </p:nvSpPr>
        <p:spPr>
          <a:xfrm>
            <a:off x="1579794" y="4059040"/>
            <a:ext cx="1795455" cy="23892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EventQueue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276600" y="3712118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Enqueue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1017443" y="4493101"/>
            <a:ext cx="1112" cy="826677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H="1">
            <a:off x="3276600" y="3673138"/>
            <a:ext cx="1112" cy="385902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3019427" y="3373305"/>
            <a:ext cx="3796342" cy="29983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Request Interpreter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16" name="직선 화살표 연결선 115"/>
          <p:cNvCxnSpPr/>
          <p:nvPr/>
        </p:nvCxnSpPr>
        <p:spPr>
          <a:xfrm flipV="1">
            <a:off x="4616705" y="2310176"/>
            <a:ext cx="0" cy="464567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4589814" y="2411482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Response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63861" y="1922179"/>
            <a:ext cx="8496784" cy="4675369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5447837" y="2793015"/>
            <a:ext cx="1367930" cy="305846"/>
          </a:xfrm>
          <a:prstGeom prst="roundRect">
            <a:avLst/>
          </a:prstGeom>
          <a:solidFill>
            <a:srgbClr val="FFFF00"/>
          </a:solidFill>
          <a:ln w="28575"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HTTPParser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5" name="내용 개체 틀 2"/>
          <p:cNvSpPr txBox="1">
            <a:spLocks/>
          </p:cNvSpPr>
          <p:nvPr/>
        </p:nvSpPr>
        <p:spPr>
          <a:xfrm>
            <a:off x="908525" y="3522767"/>
            <a:ext cx="7807415" cy="23232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• </a:t>
            </a:r>
            <a:r>
              <a:rPr lang="en-US" altLang="ko-KR" sz="20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client</a:t>
            </a:r>
            <a:r>
              <a:rPr lang="ko-KR" altLang="en-US" sz="20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보낸 </a:t>
            </a:r>
            <a:r>
              <a:rPr lang="en-US" altLang="ko-KR" sz="20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Request</a:t>
            </a:r>
            <a:r>
              <a:rPr lang="ko-KR" altLang="en-US" sz="20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끝을 만날 때까지 </a:t>
            </a:r>
            <a:r>
              <a:rPr lang="en-US" altLang="ko-KR" sz="20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read buffer</a:t>
            </a:r>
            <a:r>
              <a:rPr lang="ko-KR" altLang="en-US" sz="20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저장</a:t>
            </a:r>
            <a:endParaRPr lang="en-US" altLang="ko-KR" sz="2000" dirty="0" smtClean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• </a:t>
            </a:r>
            <a:r>
              <a:rPr lang="en-US" altLang="ko-KR" sz="20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buffer</a:t>
            </a:r>
            <a:r>
              <a:rPr lang="ko-KR" altLang="en-US" sz="20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저장된 데이터를 </a:t>
            </a:r>
            <a:r>
              <a:rPr lang="en-US" altLang="ko-KR" sz="20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split</a:t>
            </a:r>
            <a:r>
              <a:rPr lang="ko-KR" altLang="en-US" sz="20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해서 정보를 </a:t>
            </a:r>
            <a:r>
              <a:rPr lang="ko-KR" altLang="en-US" sz="2000" spc="-15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파싱</a:t>
            </a:r>
            <a:endParaRPr lang="en-US" altLang="ko-KR" sz="2000" spc="-15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3455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. Implementation Spec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125687" y="3081190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Message</a:t>
            </a:r>
            <a:endParaRPr lang="ko-KR" altLang="en-US" sz="1400">
              <a:solidFill>
                <a:srgbClr val="FFFF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6" name="직선 화살표 연결선 75"/>
          <p:cNvCxnSpPr/>
          <p:nvPr/>
        </p:nvCxnSpPr>
        <p:spPr>
          <a:xfrm flipV="1">
            <a:off x="6125687" y="3098863"/>
            <a:ext cx="0" cy="274442"/>
          </a:xfrm>
          <a:prstGeom prst="straightConnector1">
            <a:avLst/>
          </a:prstGeom>
          <a:ln w="28575">
            <a:solidFill>
              <a:srgbClr val="FFFF00"/>
            </a:solidFill>
            <a:headEnd type="arrow" w="med" len="med"/>
            <a:tailEnd type="none" w="med" len="med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5577016" y="4270409"/>
            <a:ext cx="166229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119412" y="4272863"/>
            <a:ext cx="152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method</a:t>
            </a:r>
            <a:endParaRPr lang="en-US" altLang="ko-KR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88" name="직선 연결선 87"/>
          <p:cNvCxnSpPr/>
          <p:nvPr/>
        </p:nvCxnSpPr>
        <p:spPr>
          <a:xfrm>
            <a:off x="6789749" y="4270409"/>
            <a:ext cx="0" cy="51016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6783399" y="4780571"/>
            <a:ext cx="35112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6973899" y="4455800"/>
            <a:ext cx="16062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6973899" y="5148386"/>
            <a:ext cx="16062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6982789" y="4449479"/>
            <a:ext cx="0" cy="6989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119412" y="4589471"/>
            <a:ext cx="152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</a:t>
            </a:r>
            <a:r>
              <a:rPr lang="en-US" altLang="ko-KR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ri</a:t>
            </a:r>
            <a:endParaRPr lang="en-US" altLang="ko-KR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119412" y="4932678"/>
            <a:ext cx="152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version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 rot="5400000">
            <a:off x="5015059" y="4278302"/>
            <a:ext cx="160623" cy="517128"/>
            <a:chOff x="4332299" y="5614456"/>
            <a:chExt cx="160623" cy="359202"/>
          </a:xfrm>
        </p:grpSpPr>
        <p:cxnSp>
          <p:nvCxnSpPr>
            <p:cNvPr id="100" name="직선 연결선 99"/>
            <p:cNvCxnSpPr/>
            <p:nvPr/>
          </p:nvCxnSpPr>
          <p:spPr>
            <a:xfrm>
              <a:off x="4332299" y="5614456"/>
              <a:ext cx="16062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4332299" y="5973658"/>
              <a:ext cx="16062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4341189" y="5614456"/>
              <a:ext cx="0" cy="35920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Box 107"/>
          <p:cNvSpPr txBox="1"/>
          <p:nvPr/>
        </p:nvSpPr>
        <p:spPr>
          <a:xfrm>
            <a:off x="3297980" y="4528835"/>
            <a:ext cx="242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connection-header</a:t>
            </a:r>
            <a:endParaRPr lang="en-US" altLang="ko-KR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156247" y="4516983"/>
            <a:ext cx="152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accept-ranges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10" name="직선 연결선 109"/>
          <p:cNvCxnSpPr/>
          <p:nvPr/>
        </p:nvCxnSpPr>
        <p:spPr>
          <a:xfrm>
            <a:off x="4542766" y="4270409"/>
            <a:ext cx="110729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5093585" y="4270409"/>
            <a:ext cx="0" cy="18539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56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415604" y="2380562"/>
            <a:ext cx="8317099" cy="410467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3469" y="4315255"/>
            <a:ext cx="8031872" cy="207943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smtClean="0">
                <a:solidFill>
                  <a:schemeClr val="accent4">
                    <a:lumMod val="50000"/>
                  </a:schemeClr>
                </a:solidFill>
              </a:rPr>
              <a:t>Implementation Spec(5)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15</a:t>
            </a:fld>
            <a:r>
              <a:rPr lang="en-US" altLang="ko-KR" sz="10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28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845737" y="2022642"/>
            <a:ext cx="1367930" cy="3058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Client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845737" y="2793055"/>
            <a:ext cx="1367930" cy="3058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Socket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239311" y="2596420"/>
            <a:ext cx="1367930" cy="30584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Server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순서도: 대체 처리 37"/>
          <p:cNvSpPr/>
          <p:nvPr/>
        </p:nvSpPr>
        <p:spPr>
          <a:xfrm>
            <a:off x="4390247" y="4647692"/>
            <a:ext cx="1617318" cy="1480929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89271" y="5315905"/>
            <a:ext cx="1514895" cy="32561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EventLoop</a:t>
            </a:r>
            <a:endParaRPr lang="ko-KR" altLang="en-US" sz="16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536268" y="4476631"/>
            <a:ext cx="1321870" cy="32126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ThreadPool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원통 1"/>
          <p:cNvSpPr/>
          <p:nvPr/>
        </p:nvSpPr>
        <p:spPr>
          <a:xfrm>
            <a:off x="7904644" y="4647692"/>
            <a:ext cx="669933" cy="1480929"/>
          </a:xfrm>
          <a:prstGeom prst="can">
            <a:avLst/>
          </a:prstGeom>
          <a:noFill/>
          <a:ln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Disk</a:t>
            </a:r>
            <a:endParaRPr lang="ko-KR" altLang="en-US" sz="16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447838" y="2793055"/>
            <a:ext cx="1367930" cy="3058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HTTPParser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536268" y="4959578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5009300" y="4959578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471041" y="4959578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536268" y="5458132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009300" y="5458132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5471041" y="5458132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7" name="순서도: 대체 처리 66"/>
          <p:cNvSpPr/>
          <p:nvPr/>
        </p:nvSpPr>
        <p:spPr>
          <a:xfrm>
            <a:off x="6450752" y="4700824"/>
            <a:ext cx="1031409" cy="1125125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헤드라인M" panose="020B0600000101010101" charset="-127"/>
              <a:ea typeface="HY헤드라인M" panose="020B0600000101010101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533459" y="4491776"/>
            <a:ext cx="860605" cy="28275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Cache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/>
          </p:nvPr>
        </p:nvGraphicFramePr>
        <p:xfrm>
          <a:off x="6556679" y="4940304"/>
          <a:ext cx="815349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3">
                  <a:extLst>
                    <a:ext uri="{9D8B030D-6E8A-4147-A177-3AD203B41FA5}">
                      <a16:colId xmlns:a16="http://schemas.microsoft.com/office/drawing/2014/main" val="2939559060"/>
                    </a:ext>
                  </a:extLst>
                </a:gridCol>
                <a:gridCol w="271783">
                  <a:extLst>
                    <a:ext uri="{9D8B030D-6E8A-4147-A177-3AD203B41FA5}">
                      <a16:colId xmlns:a16="http://schemas.microsoft.com/office/drawing/2014/main" val="261439053"/>
                    </a:ext>
                  </a:extLst>
                </a:gridCol>
                <a:gridCol w="271783">
                  <a:extLst>
                    <a:ext uri="{9D8B030D-6E8A-4147-A177-3AD203B41FA5}">
                      <a16:colId xmlns:a16="http://schemas.microsoft.com/office/drawing/2014/main" val="40624143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algn="l" latinLnBrk="1"/>
                      <a:endParaRPr lang="en-US" altLang="ko-KR" sz="70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70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694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611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251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886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47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4364952"/>
                  </a:ext>
                </a:extLst>
              </a:tr>
            </a:tbl>
          </a:graphicData>
        </a:graphic>
      </p:graphicFrame>
      <p:sp>
        <p:nvSpPr>
          <p:cNvPr id="70" name="모서리가 둥근 직사각형 69"/>
          <p:cNvSpPr/>
          <p:nvPr/>
        </p:nvSpPr>
        <p:spPr>
          <a:xfrm>
            <a:off x="2140662" y="5500333"/>
            <a:ext cx="878764" cy="27072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</a:t>
            </a:r>
            <a:endParaRPr lang="ko-KR" altLang="en-US" sz="16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453502" y="2328488"/>
            <a:ext cx="0" cy="464567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27723" y="2386473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Request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1" name="직선 화살표 연결선 70"/>
          <p:cNvCxnSpPr>
            <a:endCxn id="42" idx="1"/>
          </p:cNvCxnSpPr>
          <p:nvPr/>
        </p:nvCxnSpPr>
        <p:spPr>
          <a:xfrm>
            <a:off x="5206188" y="2945978"/>
            <a:ext cx="241650" cy="0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6125687" y="3098901"/>
            <a:ext cx="0" cy="274404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자유형 14"/>
          <p:cNvSpPr/>
          <p:nvPr/>
        </p:nvSpPr>
        <p:spPr>
          <a:xfrm>
            <a:off x="1952852" y="4979250"/>
            <a:ext cx="656999" cy="529566"/>
          </a:xfrm>
          <a:custGeom>
            <a:avLst/>
            <a:gdLst>
              <a:gd name="connsiteX0" fmla="*/ 542925 w 542925"/>
              <a:gd name="connsiteY0" fmla="*/ 491275 h 491275"/>
              <a:gd name="connsiteX1" fmla="*/ 371475 w 542925"/>
              <a:gd name="connsiteY1" fmla="*/ 5500 h 491275"/>
              <a:gd name="connsiteX2" fmla="*/ 0 w 542925"/>
              <a:gd name="connsiteY2" fmla="*/ 272200 h 49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925" h="491275">
                <a:moveTo>
                  <a:pt x="542925" y="491275"/>
                </a:moveTo>
                <a:cubicBezTo>
                  <a:pt x="502443" y="266643"/>
                  <a:pt x="461962" y="42012"/>
                  <a:pt x="371475" y="5500"/>
                </a:cubicBezTo>
                <a:cubicBezTo>
                  <a:pt x="280988" y="-31012"/>
                  <a:pt x="140494" y="120594"/>
                  <a:pt x="0" y="272200"/>
                </a:cubicBezTo>
              </a:path>
            </a:pathLst>
          </a:custGeom>
          <a:noFill/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화살표 연결선 74"/>
          <p:cNvCxnSpPr/>
          <p:nvPr/>
        </p:nvCxnSpPr>
        <p:spPr>
          <a:xfrm flipV="1">
            <a:off x="2609851" y="4627736"/>
            <a:ext cx="1926417" cy="871555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990738" y="4712974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Analyze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 rot="20114781">
            <a:off x="2960766" y="4668155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Dispatch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3" name="직선 화살표 연결선 82"/>
          <p:cNvCxnSpPr/>
          <p:nvPr/>
        </p:nvCxnSpPr>
        <p:spPr>
          <a:xfrm flipH="1">
            <a:off x="1745987" y="5925772"/>
            <a:ext cx="2627270" cy="4314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flipV="1">
            <a:off x="1747577" y="5652092"/>
            <a:ext cx="0" cy="287520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609851" y="5897914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Callback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1" name="직선 화살표 연결선 90"/>
          <p:cNvCxnSpPr/>
          <p:nvPr/>
        </p:nvCxnSpPr>
        <p:spPr>
          <a:xfrm>
            <a:off x="5915025" y="4539323"/>
            <a:ext cx="568325" cy="0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5915025" y="4617068"/>
            <a:ext cx="568325" cy="0"/>
          </a:xfrm>
          <a:prstGeom prst="straightConnector1">
            <a:avLst/>
          </a:prstGeom>
          <a:ln w="28575">
            <a:solidFill>
              <a:srgbClr val="06365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>
            <a:off x="6112069" y="5914212"/>
            <a:ext cx="1714107" cy="0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>
            <a:off x="6099369" y="5995132"/>
            <a:ext cx="1714107" cy="0"/>
          </a:xfrm>
          <a:prstGeom prst="straightConnector1">
            <a:avLst/>
          </a:prstGeom>
          <a:ln w="28575">
            <a:solidFill>
              <a:srgbClr val="06365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970259" y="4301019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Hit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630167" y="5949633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Miss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61932" y="4791709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Dequeue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125687" y="3078350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Message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80970" y="3315320"/>
            <a:ext cx="3634433" cy="138090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/>
          </p:nvPr>
        </p:nvGraphicFramePr>
        <p:xfrm>
          <a:off x="869970" y="4178502"/>
          <a:ext cx="3215105" cy="415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82">
                  <a:extLst>
                    <a:ext uri="{9D8B030D-6E8A-4147-A177-3AD203B41FA5}">
                      <a16:colId xmlns:a16="http://schemas.microsoft.com/office/drawing/2014/main" val="4062414305"/>
                    </a:ext>
                  </a:extLst>
                </a:gridCol>
                <a:gridCol w="292283">
                  <a:extLst>
                    <a:ext uri="{9D8B030D-6E8A-4147-A177-3AD203B41FA5}">
                      <a16:colId xmlns:a16="http://schemas.microsoft.com/office/drawing/2014/main" val="3091974591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262679238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2468960179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3377643588"/>
                    </a:ext>
                  </a:extLst>
                </a:gridCol>
                <a:gridCol w="292283">
                  <a:extLst>
                    <a:ext uri="{9D8B030D-6E8A-4147-A177-3AD203B41FA5}">
                      <a16:colId xmlns:a16="http://schemas.microsoft.com/office/drawing/2014/main" val="957881832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4086171645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2098923655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1830558703"/>
                    </a:ext>
                  </a:extLst>
                </a:gridCol>
                <a:gridCol w="292283">
                  <a:extLst>
                    <a:ext uri="{9D8B030D-6E8A-4147-A177-3AD203B41FA5}">
                      <a16:colId xmlns:a16="http://schemas.microsoft.com/office/drawing/2014/main" val="2362474241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3333960757"/>
                    </a:ext>
                  </a:extLst>
                </a:gridCol>
              </a:tblGrid>
              <a:tr h="41501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694131"/>
                  </a:ext>
                </a:extLst>
              </a:tr>
            </a:tbl>
          </a:graphicData>
        </a:graphic>
      </p:graphicFrame>
      <p:sp>
        <p:nvSpPr>
          <p:cNvPr id="32" name="모서리가 둥근 직사각형 31"/>
          <p:cNvSpPr/>
          <p:nvPr/>
        </p:nvSpPr>
        <p:spPr>
          <a:xfrm>
            <a:off x="1579794" y="4059040"/>
            <a:ext cx="1795455" cy="23892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EventQueue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276600" y="3712118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Enqueue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1017443" y="4493101"/>
            <a:ext cx="1112" cy="826677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H="1">
            <a:off x="3276600" y="3673138"/>
            <a:ext cx="1112" cy="385902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3019427" y="3373305"/>
            <a:ext cx="3796342" cy="29983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Request Interpreter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16" name="직선 화살표 연결선 115"/>
          <p:cNvCxnSpPr/>
          <p:nvPr/>
        </p:nvCxnSpPr>
        <p:spPr>
          <a:xfrm flipV="1">
            <a:off x="4616705" y="2310176"/>
            <a:ext cx="0" cy="464567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4589814" y="2411482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Response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63861" y="1922179"/>
            <a:ext cx="8496784" cy="4675369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3046436" y="3363779"/>
            <a:ext cx="3769332" cy="305846"/>
          </a:xfrm>
          <a:prstGeom prst="roundRect">
            <a:avLst/>
          </a:prstGeom>
          <a:solidFill>
            <a:srgbClr val="FFFF00"/>
          </a:solidFill>
          <a:ln w="28575"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Request Interpreter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 flipH="1" flipV="1">
            <a:off x="3276600" y="3712118"/>
            <a:ext cx="3928" cy="337397"/>
          </a:xfrm>
          <a:prstGeom prst="straightConnector1">
            <a:avLst/>
          </a:prstGeom>
          <a:ln w="28575">
            <a:solidFill>
              <a:srgbClr val="FFFF00"/>
            </a:solidFill>
            <a:headEnd type="arrow" w="med" len="med"/>
            <a:tailEnd type="none" w="med" len="med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282319" y="3713853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Enqueue</a:t>
            </a:r>
            <a:endParaRPr lang="ko-KR" altLang="en-US" sz="1400">
              <a:solidFill>
                <a:srgbClr val="FFFF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63455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. Implementation Spec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885134"/>
              </p:ext>
            </p:extLst>
          </p:nvPr>
        </p:nvGraphicFramePr>
        <p:xfrm>
          <a:off x="869970" y="4178502"/>
          <a:ext cx="3215105" cy="415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82">
                  <a:extLst>
                    <a:ext uri="{9D8B030D-6E8A-4147-A177-3AD203B41FA5}">
                      <a16:colId xmlns:a16="http://schemas.microsoft.com/office/drawing/2014/main" val="4062414305"/>
                    </a:ext>
                  </a:extLst>
                </a:gridCol>
                <a:gridCol w="292283">
                  <a:extLst>
                    <a:ext uri="{9D8B030D-6E8A-4147-A177-3AD203B41FA5}">
                      <a16:colId xmlns:a16="http://schemas.microsoft.com/office/drawing/2014/main" val="3091974591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262679238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2468960179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3377643588"/>
                    </a:ext>
                  </a:extLst>
                </a:gridCol>
                <a:gridCol w="292283">
                  <a:extLst>
                    <a:ext uri="{9D8B030D-6E8A-4147-A177-3AD203B41FA5}">
                      <a16:colId xmlns:a16="http://schemas.microsoft.com/office/drawing/2014/main" val="957881832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4086171645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2098923655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1830558703"/>
                    </a:ext>
                  </a:extLst>
                </a:gridCol>
                <a:gridCol w="292283">
                  <a:extLst>
                    <a:ext uri="{9D8B030D-6E8A-4147-A177-3AD203B41FA5}">
                      <a16:colId xmlns:a16="http://schemas.microsoft.com/office/drawing/2014/main" val="2362474241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3333960757"/>
                    </a:ext>
                  </a:extLst>
                </a:gridCol>
              </a:tblGrid>
              <a:tr h="41501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694131"/>
                  </a:ext>
                </a:extLst>
              </a:tr>
            </a:tbl>
          </a:graphicData>
        </a:graphic>
      </p:graphicFrame>
      <p:sp>
        <p:nvSpPr>
          <p:cNvPr id="76" name="모서리가 둥근 직사각형 75"/>
          <p:cNvSpPr/>
          <p:nvPr/>
        </p:nvSpPr>
        <p:spPr>
          <a:xfrm>
            <a:off x="1579794" y="4059040"/>
            <a:ext cx="1795455" cy="238924"/>
          </a:xfrm>
          <a:prstGeom prst="roundRect">
            <a:avLst/>
          </a:prstGeom>
          <a:solidFill>
            <a:srgbClr val="FFFF00"/>
          </a:solidFill>
          <a:ln w="28575"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EventQueue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7" name="내용 개체 틀 2"/>
          <p:cNvSpPr txBox="1">
            <a:spLocks/>
          </p:cNvSpPr>
          <p:nvPr/>
        </p:nvSpPr>
        <p:spPr>
          <a:xfrm>
            <a:off x="869970" y="4659858"/>
            <a:ext cx="7356182" cy="1534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• </a:t>
            </a:r>
            <a:r>
              <a:rPr lang="ko-KR" altLang="en-US" sz="2000" spc="-15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파싱된</a:t>
            </a:r>
            <a:r>
              <a:rPr lang="ko-KR" altLang="en-US" sz="20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데이터를 바탕으로 새로운 이벤트를 생성</a:t>
            </a:r>
            <a:endParaRPr lang="en-US" altLang="ko-KR" sz="20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8" name="직선 연결선 77"/>
          <p:cNvCxnSpPr/>
          <p:nvPr/>
        </p:nvCxnSpPr>
        <p:spPr>
          <a:xfrm>
            <a:off x="3656024" y="5032409"/>
            <a:ext cx="193914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817537" y="5425388"/>
            <a:ext cx="152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disk I/O</a:t>
            </a:r>
            <a:r>
              <a:rPr lang="ko-KR" altLang="en-US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여부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84" name="직선 연결선 83"/>
          <p:cNvCxnSpPr/>
          <p:nvPr/>
        </p:nvCxnSpPr>
        <p:spPr>
          <a:xfrm>
            <a:off x="4487874" y="5029234"/>
            <a:ext cx="0" cy="5965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4481524" y="5613056"/>
            <a:ext cx="35112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4672024" y="6275075"/>
            <a:ext cx="16062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4672024" y="5945311"/>
            <a:ext cx="16062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4680914" y="5333021"/>
            <a:ext cx="0" cy="9463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817537" y="5741996"/>
            <a:ext cx="181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I/O </a:t>
            </a:r>
            <a:r>
              <a:rPr lang="en-US" altLang="ko-KR" spc="-15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contentType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817537" y="6085203"/>
            <a:ext cx="152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statusCode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817537" y="5107812"/>
            <a:ext cx="152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responseData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4672024" y="5324745"/>
            <a:ext cx="16062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84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415604" y="2380562"/>
            <a:ext cx="8317099" cy="410467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3469" y="4315255"/>
            <a:ext cx="8031872" cy="207943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smtClean="0">
                <a:solidFill>
                  <a:schemeClr val="accent4">
                    <a:lumMod val="50000"/>
                  </a:schemeClr>
                </a:solidFill>
              </a:rPr>
              <a:t>Implementation Spec(6)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16</a:t>
            </a:fld>
            <a:r>
              <a:rPr lang="en-US" altLang="ko-KR" sz="10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28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845737" y="2022642"/>
            <a:ext cx="1367930" cy="3058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Client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845737" y="2793055"/>
            <a:ext cx="1367930" cy="3058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Socket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239311" y="2596420"/>
            <a:ext cx="1367930" cy="30584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Server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순서도: 대체 처리 37"/>
          <p:cNvSpPr/>
          <p:nvPr/>
        </p:nvSpPr>
        <p:spPr>
          <a:xfrm>
            <a:off x="4390247" y="4647692"/>
            <a:ext cx="1617318" cy="1480929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89271" y="5315905"/>
            <a:ext cx="1514895" cy="32561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EventLoop</a:t>
            </a:r>
            <a:endParaRPr lang="ko-KR" altLang="en-US" sz="16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536268" y="4476631"/>
            <a:ext cx="1321870" cy="32126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ThreadPool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원통 1"/>
          <p:cNvSpPr/>
          <p:nvPr/>
        </p:nvSpPr>
        <p:spPr>
          <a:xfrm>
            <a:off x="7904644" y="4647692"/>
            <a:ext cx="669933" cy="1480929"/>
          </a:xfrm>
          <a:prstGeom prst="can">
            <a:avLst/>
          </a:prstGeom>
          <a:noFill/>
          <a:ln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Disk</a:t>
            </a:r>
            <a:endParaRPr lang="ko-KR" altLang="en-US" sz="16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447838" y="2793055"/>
            <a:ext cx="1367930" cy="3058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HTTPParser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536268" y="4959578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5009300" y="4959578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471041" y="4959578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536268" y="5458132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009300" y="5458132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5471041" y="5458132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7" name="순서도: 대체 처리 66"/>
          <p:cNvSpPr/>
          <p:nvPr/>
        </p:nvSpPr>
        <p:spPr>
          <a:xfrm>
            <a:off x="6450752" y="4700824"/>
            <a:ext cx="1031409" cy="1125125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헤드라인M" panose="020B0600000101010101" charset="-127"/>
              <a:ea typeface="HY헤드라인M" panose="020B0600000101010101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533459" y="4491776"/>
            <a:ext cx="860605" cy="28275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Cache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/>
          </p:nvPr>
        </p:nvGraphicFramePr>
        <p:xfrm>
          <a:off x="6556679" y="4940304"/>
          <a:ext cx="815349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3">
                  <a:extLst>
                    <a:ext uri="{9D8B030D-6E8A-4147-A177-3AD203B41FA5}">
                      <a16:colId xmlns:a16="http://schemas.microsoft.com/office/drawing/2014/main" val="2939559060"/>
                    </a:ext>
                  </a:extLst>
                </a:gridCol>
                <a:gridCol w="271783">
                  <a:extLst>
                    <a:ext uri="{9D8B030D-6E8A-4147-A177-3AD203B41FA5}">
                      <a16:colId xmlns:a16="http://schemas.microsoft.com/office/drawing/2014/main" val="261439053"/>
                    </a:ext>
                  </a:extLst>
                </a:gridCol>
                <a:gridCol w="271783">
                  <a:extLst>
                    <a:ext uri="{9D8B030D-6E8A-4147-A177-3AD203B41FA5}">
                      <a16:colId xmlns:a16="http://schemas.microsoft.com/office/drawing/2014/main" val="40624143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algn="l" latinLnBrk="1"/>
                      <a:endParaRPr lang="en-US" altLang="ko-KR" sz="70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70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694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611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251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886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47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4364952"/>
                  </a:ext>
                </a:extLst>
              </a:tr>
            </a:tbl>
          </a:graphicData>
        </a:graphic>
      </p:graphicFrame>
      <p:sp>
        <p:nvSpPr>
          <p:cNvPr id="70" name="모서리가 둥근 직사각형 69"/>
          <p:cNvSpPr/>
          <p:nvPr/>
        </p:nvSpPr>
        <p:spPr>
          <a:xfrm>
            <a:off x="2140662" y="5500333"/>
            <a:ext cx="878764" cy="27072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</a:t>
            </a:r>
            <a:endParaRPr lang="ko-KR" altLang="en-US" sz="16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453502" y="2328488"/>
            <a:ext cx="0" cy="464567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27723" y="2386473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Request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1" name="직선 화살표 연결선 70"/>
          <p:cNvCxnSpPr>
            <a:endCxn id="42" idx="1"/>
          </p:cNvCxnSpPr>
          <p:nvPr/>
        </p:nvCxnSpPr>
        <p:spPr>
          <a:xfrm>
            <a:off x="5206188" y="2945978"/>
            <a:ext cx="241650" cy="0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6125687" y="3098901"/>
            <a:ext cx="0" cy="274404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자유형 14"/>
          <p:cNvSpPr/>
          <p:nvPr/>
        </p:nvSpPr>
        <p:spPr>
          <a:xfrm>
            <a:off x="1952852" y="4979250"/>
            <a:ext cx="656999" cy="529566"/>
          </a:xfrm>
          <a:custGeom>
            <a:avLst/>
            <a:gdLst>
              <a:gd name="connsiteX0" fmla="*/ 542925 w 542925"/>
              <a:gd name="connsiteY0" fmla="*/ 491275 h 491275"/>
              <a:gd name="connsiteX1" fmla="*/ 371475 w 542925"/>
              <a:gd name="connsiteY1" fmla="*/ 5500 h 491275"/>
              <a:gd name="connsiteX2" fmla="*/ 0 w 542925"/>
              <a:gd name="connsiteY2" fmla="*/ 272200 h 49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925" h="491275">
                <a:moveTo>
                  <a:pt x="542925" y="491275"/>
                </a:moveTo>
                <a:cubicBezTo>
                  <a:pt x="502443" y="266643"/>
                  <a:pt x="461962" y="42012"/>
                  <a:pt x="371475" y="5500"/>
                </a:cubicBezTo>
                <a:cubicBezTo>
                  <a:pt x="280988" y="-31012"/>
                  <a:pt x="140494" y="120594"/>
                  <a:pt x="0" y="272200"/>
                </a:cubicBezTo>
              </a:path>
            </a:pathLst>
          </a:custGeom>
          <a:noFill/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화살표 연결선 74"/>
          <p:cNvCxnSpPr/>
          <p:nvPr/>
        </p:nvCxnSpPr>
        <p:spPr>
          <a:xfrm flipV="1">
            <a:off x="2609851" y="4627736"/>
            <a:ext cx="1926417" cy="871555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990738" y="4712974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Analyze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 rot="20114781">
            <a:off x="2960766" y="4668155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Dispatch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3" name="직선 화살표 연결선 82"/>
          <p:cNvCxnSpPr/>
          <p:nvPr/>
        </p:nvCxnSpPr>
        <p:spPr>
          <a:xfrm flipH="1">
            <a:off x="1745987" y="5925772"/>
            <a:ext cx="2627270" cy="4314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flipV="1">
            <a:off x="1747577" y="5652092"/>
            <a:ext cx="0" cy="287520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609851" y="5897914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Callback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1" name="직선 화살표 연결선 90"/>
          <p:cNvCxnSpPr/>
          <p:nvPr/>
        </p:nvCxnSpPr>
        <p:spPr>
          <a:xfrm>
            <a:off x="5915025" y="4539323"/>
            <a:ext cx="568325" cy="0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5915025" y="4617068"/>
            <a:ext cx="568325" cy="0"/>
          </a:xfrm>
          <a:prstGeom prst="straightConnector1">
            <a:avLst/>
          </a:prstGeom>
          <a:ln w="28575">
            <a:solidFill>
              <a:srgbClr val="06365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>
            <a:off x="6112069" y="5914212"/>
            <a:ext cx="1714107" cy="0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>
            <a:off x="6099369" y="5995132"/>
            <a:ext cx="1714107" cy="0"/>
          </a:xfrm>
          <a:prstGeom prst="straightConnector1">
            <a:avLst/>
          </a:prstGeom>
          <a:ln w="28575">
            <a:solidFill>
              <a:srgbClr val="06365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970259" y="4301019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Hit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630167" y="5949633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Miss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61932" y="4791709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Dequeue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125687" y="3078350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Message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80970" y="3315320"/>
            <a:ext cx="3634433" cy="138090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/>
          </p:nvPr>
        </p:nvGraphicFramePr>
        <p:xfrm>
          <a:off x="869970" y="4178502"/>
          <a:ext cx="3215105" cy="415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82">
                  <a:extLst>
                    <a:ext uri="{9D8B030D-6E8A-4147-A177-3AD203B41FA5}">
                      <a16:colId xmlns:a16="http://schemas.microsoft.com/office/drawing/2014/main" val="4062414305"/>
                    </a:ext>
                  </a:extLst>
                </a:gridCol>
                <a:gridCol w="292283">
                  <a:extLst>
                    <a:ext uri="{9D8B030D-6E8A-4147-A177-3AD203B41FA5}">
                      <a16:colId xmlns:a16="http://schemas.microsoft.com/office/drawing/2014/main" val="3091974591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262679238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2468960179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3377643588"/>
                    </a:ext>
                  </a:extLst>
                </a:gridCol>
                <a:gridCol w="292283">
                  <a:extLst>
                    <a:ext uri="{9D8B030D-6E8A-4147-A177-3AD203B41FA5}">
                      <a16:colId xmlns:a16="http://schemas.microsoft.com/office/drawing/2014/main" val="957881832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4086171645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2098923655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1830558703"/>
                    </a:ext>
                  </a:extLst>
                </a:gridCol>
                <a:gridCol w="292283">
                  <a:extLst>
                    <a:ext uri="{9D8B030D-6E8A-4147-A177-3AD203B41FA5}">
                      <a16:colId xmlns:a16="http://schemas.microsoft.com/office/drawing/2014/main" val="2362474241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3333960757"/>
                    </a:ext>
                  </a:extLst>
                </a:gridCol>
              </a:tblGrid>
              <a:tr h="41501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694131"/>
                  </a:ext>
                </a:extLst>
              </a:tr>
            </a:tbl>
          </a:graphicData>
        </a:graphic>
      </p:graphicFrame>
      <p:sp>
        <p:nvSpPr>
          <p:cNvPr id="32" name="모서리가 둥근 직사각형 31"/>
          <p:cNvSpPr/>
          <p:nvPr/>
        </p:nvSpPr>
        <p:spPr>
          <a:xfrm>
            <a:off x="1579794" y="4059040"/>
            <a:ext cx="1795455" cy="23892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EventQueue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276600" y="3712118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Enqueue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1017443" y="4493101"/>
            <a:ext cx="1112" cy="826677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H="1">
            <a:off x="3276600" y="3673138"/>
            <a:ext cx="1112" cy="385902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3019427" y="3373305"/>
            <a:ext cx="3796342" cy="29983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Request Interpreter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16" name="직선 화살표 연결선 115"/>
          <p:cNvCxnSpPr/>
          <p:nvPr/>
        </p:nvCxnSpPr>
        <p:spPr>
          <a:xfrm flipV="1">
            <a:off x="4616705" y="2310176"/>
            <a:ext cx="0" cy="464567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4589814" y="2411482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Response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63861" y="1922179"/>
            <a:ext cx="8496784" cy="4675369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263455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. Implementation Spec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801182" y="5320668"/>
            <a:ext cx="1502983" cy="305846"/>
          </a:xfrm>
          <a:prstGeom prst="roundRect">
            <a:avLst/>
          </a:prstGeom>
          <a:solidFill>
            <a:srgbClr val="C00000"/>
          </a:solidFill>
          <a:ln w="28575"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EventLoop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1" name="자유형 60"/>
          <p:cNvSpPr/>
          <p:nvPr/>
        </p:nvSpPr>
        <p:spPr>
          <a:xfrm>
            <a:off x="1951763" y="4974168"/>
            <a:ext cx="656999" cy="529566"/>
          </a:xfrm>
          <a:custGeom>
            <a:avLst/>
            <a:gdLst>
              <a:gd name="connsiteX0" fmla="*/ 542925 w 542925"/>
              <a:gd name="connsiteY0" fmla="*/ 491275 h 491275"/>
              <a:gd name="connsiteX1" fmla="*/ 371475 w 542925"/>
              <a:gd name="connsiteY1" fmla="*/ 5500 h 491275"/>
              <a:gd name="connsiteX2" fmla="*/ 0 w 542925"/>
              <a:gd name="connsiteY2" fmla="*/ 272200 h 49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925" h="491275">
                <a:moveTo>
                  <a:pt x="542925" y="491275"/>
                </a:moveTo>
                <a:cubicBezTo>
                  <a:pt x="502443" y="266643"/>
                  <a:pt x="461962" y="42012"/>
                  <a:pt x="371475" y="5500"/>
                </a:cubicBezTo>
                <a:cubicBezTo>
                  <a:pt x="280988" y="-31012"/>
                  <a:pt x="140494" y="120594"/>
                  <a:pt x="0" y="272200"/>
                </a:cubicBezTo>
              </a:path>
            </a:pathLst>
          </a:custGeom>
          <a:noFill/>
          <a:ln w="28575">
            <a:solidFill>
              <a:srgbClr val="FFFF00"/>
            </a:solidFill>
            <a:headEnd type="none" w="med" len="med"/>
            <a:tailEnd type="arrow" w="med" len="med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1989649" y="4707892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Analyze</a:t>
            </a:r>
            <a:endParaRPr lang="ko-KR" altLang="en-US" sz="1400">
              <a:solidFill>
                <a:srgbClr val="FFFF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 rot="20114781">
            <a:off x="2959677" y="4663073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Dispatch</a:t>
            </a:r>
            <a:endParaRPr lang="ko-KR" altLang="en-US" sz="1400">
              <a:solidFill>
                <a:srgbClr val="FFFF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 flipV="1">
            <a:off x="2608762" y="4622654"/>
            <a:ext cx="1926417" cy="871555"/>
          </a:xfrm>
          <a:prstGeom prst="straightConnector1">
            <a:avLst/>
          </a:prstGeom>
          <a:ln w="28575">
            <a:solidFill>
              <a:srgbClr val="FFFF00"/>
            </a:solidFill>
            <a:headEnd type="none" w="med" len="med"/>
            <a:tailEnd type="arrow" w="med" len="med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64"/>
          <p:cNvSpPr/>
          <p:nvPr/>
        </p:nvSpPr>
        <p:spPr>
          <a:xfrm>
            <a:off x="2139573" y="5495251"/>
            <a:ext cx="878764" cy="270728"/>
          </a:xfrm>
          <a:prstGeom prst="roundRect">
            <a:avLst/>
          </a:prstGeom>
          <a:solidFill>
            <a:srgbClr val="FFFF00"/>
          </a:solidFill>
          <a:ln w="28575"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</a:t>
            </a:r>
            <a:endParaRPr lang="ko-KR" altLang="en-US" sz="16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6" name="내용 개체 틀 2"/>
          <p:cNvSpPr txBox="1">
            <a:spLocks/>
          </p:cNvSpPr>
          <p:nvPr/>
        </p:nvSpPr>
        <p:spPr>
          <a:xfrm>
            <a:off x="3461589" y="5116477"/>
            <a:ext cx="7356182" cy="1126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• </a:t>
            </a:r>
            <a:r>
              <a:rPr lang="en-US" altLang="ko-KR" sz="20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I/O</a:t>
            </a:r>
            <a:r>
              <a:rPr lang="ko-KR" altLang="en-US" sz="20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필요한 경우 </a:t>
            </a:r>
            <a:r>
              <a:rPr lang="en-US" altLang="ko-KR" sz="2000" spc="-15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disk_io_queue</a:t>
            </a:r>
            <a:r>
              <a:rPr lang="ko-KR" altLang="en-US" sz="20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넣어서 </a:t>
            </a:r>
            <a:r>
              <a:rPr lang="en-US" altLang="ko-KR" sz="20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I/O </a:t>
            </a:r>
            <a:r>
              <a:rPr lang="ko-KR" altLang="en-US" sz="20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요청</a:t>
            </a:r>
            <a:endParaRPr lang="en-US" altLang="ko-KR" sz="2000" spc="-15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• </a:t>
            </a:r>
            <a:r>
              <a:rPr lang="en-US" altLang="ko-KR" sz="20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I/O</a:t>
            </a:r>
            <a:r>
              <a:rPr lang="ko-KR" altLang="en-US" sz="20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ko-KR" altLang="en-US" sz="2000" spc="-15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필요없는</a:t>
            </a:r>
            <a:r>
              <a:rPr lang="ko-KR" altLang="en-US" sz="20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이벤트는 </a:t>
            </a:r>
            <a:r>
              <a:rPr lang="en-US" altLang="ko-KR" sz="2000" spc="-15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sendResponse</a:t>
            </a:r>
            <a:r>
              <a:rPr lang="en-US" altLang="ko-KR" sz="20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  <a:r>
              <a:rPr lang="ko-KR" altLang="en-US" sz="20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응답</a:t>
            </a:r>
            <a:endParaRPr lang="en-US" altLang="ko-KR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휴먼편지체"/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 flipV="1">
            <a:off x="1013087" y="4604441"/>
            <a:ext cx="0" cy="718598"/>
          </a:xfrm>
          <a:prstGeom prst="straightConnector1">
            <a:avLst/>
          </a:prstGeom>
          <a:ln w="28575">
            <a:solidFill>
              <a:srgbClr val="FFFF00"/>
            </a:solidFill>
            <a:headEnd type="arrow" w="med" len="med"/>
            <a:tailEnd type="none" w="med" len="med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57576" y="4786593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Dequeue</a:t>
            </a:r>
            <a:endParaRPr lang="ko-KR" altLang="en-US" sz="1400">
              <a:solidFill>
                <a:srgbClr val="FFFF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441276"/>
              </p:ext>
            </p:extLst>
          </p:nvPr>
        </p:nvGraphicFramePr>
        <p:xfrm>
          <a:off x="865614" y="4174146"/>
          <a:ext cx="3215105" cy="415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82">
                  <a:extLst>
                    <a:ext uri="{9D8B030D-6E8A-4147-A177-3AD203B41FA5}">
                      <a16:colId xmlns:a16="http://schemas.microsoft.com/office/drawing/2014/main" val="4062414305"/>
                    </a:ext>
                  </a:extLst>
                </a:gridCol>
                <a:gridCol w="292283">
                  <a:extLst>
                    <a:ext uri="{9D8B030D-6E8A-4147-A177-3AD203B41FA5}">
                      <a16:colId xmlns:a16="http://schemas.microsoft.com/office/drawing/2014/main" val="3091974591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262679238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2468960179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3377643588"/>
                    </a:ext>
                  </a:extLst>
                </a:gridCol>
                <a:gridCol w="292283">
                  <a:extLst>
                    <a:ext uri="{9D8B030D-6E8A-4147-A177-3AD203B41FA5}">
                      <a16:colId xmlns:a16="http://schemas.microsoft.com/office/drawing/2014/main" val="957881832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4086171645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2098923655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1830558703"/>
                    </a:ext>
                  </a:extLst>
                </a:gridCol>
                <a:gridCol w="292283">
                  <a:extLst>
                    <a:ext uri="{9D8B030D-6E8A-4147-A177-3AD203B41FA5}">
                      <a16:colId xmlns:a16="http://schemas.microsoft.com/office/drawing/2014/main" val="2362474241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3333960757"/>
                    </a:ext>
                  </a:extLst>
                </a:gridCol>
              </a:tblGrid>
              <a:tr h="41501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694131"/>
                  </a:ext>
                </a:extLst>
              </a:tr>
            </a:tbl>
          </a:graphicData>
        </a:graphic>
      </p:graphicFrame>
      <p:sp>
        <p:nvSpPr>
          <p:cNvPr id="78" name="모서리가 둥근 직사각형 77"/>
          <p:cNvSpPr/>
          <p:nvPr/>
        </p:nvSpPr>
        <p:spPr>
          <a:xfrm>
            <a:off x="1575438" y="4054684"/>
            <a:ext cx="1795455" cy="238924"/>
          </a:xfrm>
          <a:prstGeom prst="roundRect">
            <a:avLst/>
          </a:prstGeom>
          <a:solidFill>
            <a:srgbClr val="FFFF00"/>
          </a:solidFill>
          <a:ln w="28575"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EventQueue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269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415604" y="2380562"/>
            <a:ext cx="8317099" cy="410467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3469" y="4315255"/>
            <a:ext cx="8031872" cy="207943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Implementation Spec(7)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17</a:t>
            </a:fld>
            <a:r>
              <a:rPr lang="en-US" altLang="ko-KR" sz="10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28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845737" y="2022642"/>
            <a:ext cx="1367930" cy="3058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Client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845737" y="2793055"/>
            <a:ext cx="1367930" cy="3058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Socket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239311" y="2596420"/>
            <a:ext cx="1367930" cy="30584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Server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순서도: 대체 처리 37"/>
          <p:cNvSpPr/>
          <p:nvPr/>
        </p:nvSpPr>
        <p:spPr>
          <a:xfrm>
            <a:off x="4390247" y="4647692"/>
            <a:ext cx="1617318" cy="1480929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89271" y="5315905"/>
            <a:ext cx="1514895" cy="32561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EventLoop</a:t>
            </a:r>
            <a:endParaRPr lang="ko-KR" altLang="en-US" sz="16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536268" y="4476631"/>
            <a:ext cx="1321870" cy="32126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ThreadPool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원통 1"/>
          <p:cNvSpPr/>
          <p:nvPr/>
        </p:nvSpPr>
        <p:spPr>
          <a:xfrm>
            <a:off x="7904644" y="4647692"/>
            <a:ext cx="669933" cy="1480929"/>
          </a:xfrm>
          <a:prstGeom prst="can">
            <a:avLst/>
          </a:prstGeom>
          <a:noFill/>
          <a:ln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Disk</a:t>
            </a:r>
            <a:endParaRPr lang="ko-KR" altLang="en-US" sz="16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447838" y="2793055"/>
            <a:ext cx="1367930" cy="3058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HTTPParser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536268" y="4959578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5009300" y="4959578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471041" y="4959578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536268" y="5458132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009300" y="5458132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5471041" y="5458132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7" name="순서도: 대체 처리 66"/>
          <p:cNvSpPr/>
          <p:nvPr/>
        </p:nvSpPr>
        <p:spPr>
          <a:xfrm>
            <a:off x="6450752" y="4700824"/>
            <a:ext cx="1031409" cy="1125125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헤드라인M" panose="020B0600000101010101" charset="-127"/>
              <a:ea typeface="HY헤드라인M" panose="020B0600000101010101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533459" y="4491776"/>
            <a:ext cx="860605" cy="28275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Cache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/>
          </p:nvPr>
        </p:nvGraphicFramePr>
        <p:xfrm>
          <a:off x="6556679" y="4940304"/>
          <a:ext cx="815349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3">
                  <a:extLst>
                    <a:ext uri="{9D8B030D-6E8A-4147-A177-3AD203B41FA5}">
                      <a16:colId xmlns:a16="http://schemas.microsoft.com/office/drawing/2014/main" val="2939559060"/>
                    </a:ext>
                  </a:extLst>
                </a:gridCol>
                <a:gridCol w="271783">
                  <a:extLst>
                    <a:ext uri="{9D8B030D-6E8A-4147-A177-3AD203B41FA5}">
                      <a16:colId xmlns:a16="http://schemas.microsoft.com/office/drawing/2014/main" val="261439053"/>
                    </a:ext>
                  </a:extLst>
                </a:gridCol>
                <a:gridCol w="271783">
                  <a:extLst>
                    <a:ext uri="{9D8B030D-6E8A-4147-A177-3AD203B41FA5}">
                      <a16:colId xmlns:a16="http://schemas.microsoft.com/office/drawing/2014/main" val="40624143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algn="l" latinLnBrk="1"/>
                      <a:endParaRPr lang="en-US" altLang="ko-KR" sz="70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70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694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611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251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886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47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4364952"/>
                  </a:ext>
                </a:extLst>
              </a:tr>
            </a:tbl>
          </a:graphicData>
        </a:graphic>
      </p:graphicFrame>
      <p:sp>
        <p:nvSpPr>
          <p:cNvPr id="70" name="모서리가 둥근 직사각형 69"/>
          <p:cNvSpPr/>
          <p:nvPr/>
        </p:nvSpPr>
        <p:spPr>
          <a:xfrm>
            <a:off x="2140662" y="5500333"/>
            <a:ext cx="878764" cy="27072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</a:t>
            </a:r>
            <a:endParaRPr lang="ko-KR" altLang="en-US" sz="16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453502" y="2328488"/>
            <a:ext cx="0" cy="464567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27723" y="2386473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Request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1" name="직선 화살표 연결선 70"/>
          <p:cNvCxnSpPr>
            <a:endCxn id="42" idx="1"/>
          </p:cNvCxnSpPr>
          <p:nvPr/>
        </p:nvCxnSpPr>
        <p:spPr>
          <a:xfrm>
            <a:off x="5206188" y="2945978"/>
            <a:ext cx="241650" cy="0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6125687" y="3098901"/>
            <a:ext cx="0" cy="274404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자유형 14"/>
          <p:cNvSpPr/>
          <p:nvPr/>
        </p:nvSpPr>
        <p:spPr>
          <a:xfrm>
            <a:off x="1952852" y="4979250"/>
            <a:ext cx="656999" cy="529566"/>
          </a:xfrm>
          <a:custGeom>
            <a:avLst/>
            <a:gdLst>
              <a:gd name="connsiteX0" fmla="*/ 542925 w 542925"/>
              <a:gd name="connsiteY0" fmla="*/ 491275 h 491275"/>
              <a:gd name="connsiteX1" fmla="*/ 371475 w 542925"/>
              <a:gd name="connsiteY1" fmla="*/ 5500 h 491275"/>
              <a:gd name="connsiteX2" fmla="*/ 0 w 542925"/>
              <a:gd name="connsiteY2" fmla="*/ 272200 h 49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925" h="491275">
                <a:moveTo>
                  <a:pt x="542925" y="491275"/>
                </a:moveTo>
                <a:cubicBezTo>
                  <a:pt x="502443" y="266643"/>
                  <a:pt x="461962" y="42012"/>
                  <a:pt x="371475" y="5500"/>
                </a:cubicBezTo>
                <a:cubicBezTo>
                  <a:pt x="280988" y="-31012"/>
                  <a:pt x="140494" y="120594"/>
                  <a:pt x="0" y="272200"/>
                </a:cubicBezTo>
              </a:path>
            </a:pathLst>
          </a:custGeom>
          <a:noFill/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화살표 연결선 74"/>
          <p:cNvCxnSpPr/>
          <p:nvPr/>
        </p:nvCxnSpPr>
        <p:spPr>
          <a:xfrm flipV="1">
            <a:off x="2609851" y="4627736"/>
            <a:ext cx="1926417" cy="871555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990738" y="4712974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Analyze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 rot="20114781">
            <a:off x="2960766" y="4668155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Dispatch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3" name="직선 화살표 연결선 82"/>
          <p:cNvCxnSpPr/>
          <p:nvPr/>
        </p:nvCxnSpPr>
        <p:spPr>
          <a:xfrm flipH="1">
            <a:off x="1745987" y="5925772"/>
            <a:ext cx="2627270" cy="4314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flipV="1">
            <a:off x="1747577" y="5652092"/>
            <a:ext cx="0" cy="287520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609851" y="5897914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Callback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1" name="직선 화살표 연결선 90"/>
          <p:cNvCxnSpPr/>
          <p:nvPr/>
        </p:nvCxnSpPr>
        <p:spPr>
          <a:xfrm>
            <a:off x="5915025" y="4539323"/>
            <a:ext cx="568325" cy="0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5915025" y="4617068"/>
            <a:ext cx="568325" cy="0"/>
          </a:xfrm>
          <a:prstGeom prst="straightConnector1">
            <a:avLst/>
          </a:prstGeom>
          <a:ln w="28575">
            <a:solidFill>
              <a:srgbClr val="06365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>
            <a:off x="6112069" y="5914212"/>
            <a:ext cx="1714107" cy="0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>
            <a:off x="6099369" y="5995132"/>
            <a:ext cx="1714107" cy="0"/>
          </a:xfrm>
          <a:prstGeom prst="straightConnector1">
            <a:avLst/>
          </a:prstGeom>
          <a:ln w="28575">
            <a:solidFill>
              <a:srgbClr val="06365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970259" y="4301019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Hit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630167" y="5949633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Miss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61932" y="4791709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Dequeue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125687" y="3078350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Message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80970" y="3315320"/>
            <a:ext cx="3634433" cy="138090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/>
          </p:nvPr>
        </p:nvGraphicFramePr>
        <p:xfrm>
          <a:off x="869970" y="4178502"/>
          <a:ext cx="3215105" cy="415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82">
                  <a:extLst>
                    <a:ext uri="{9D8B030D-6E8A-4147-A177-3AD203B41FA5}">
                      <a16:colId xmlns:a16="http://schemas.microsoft.com/office/drawing/2014/main" val="4062414305"/>
                    </a:ext>
                  </a:extLst>
                </a:gridCol>
                <a:gridCol w="292283">
                  <a:extLst>
                    <a:ext uri="{9D8B030D-6E8A-4147-A177-3AD203B41FA5}">
                      <a16:colId xmlns:a16="http://schemas.microsoft.com/office/drawing/2014/main" val="3091974591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262679238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2468960179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3377643588"/>
                    </a:ext>
                  </a:extLst>
                </a:gridCol>
                <a:gridCol w="292283">
                  <a:extLst>
                    <a:ext uri="{9D8B030D-6E8A-4147-A177-3AD203B41FA5}">
                      <a16:colId xmlns:a16="http://schemas.microsoft.com/office/drawing/2014/main" val="957881832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4086171645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2098923655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1830558703"/>
                    </a:ext>
                  </a:extLst>
                </a:gridCol>
                <a:gridCol w="292283">
                  <a:extLst>
                    <a:ext uri="{9D8B030D-6E8A-4147-A177-3AD203B41FA5}">
                      <a16:colId xmlns:a16="http://schemas.microsoft.com/office/drawing/2014/main" val="2362474241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3333960757"/>
                    </a:ext>
                  </a:extLst>
                </a:gridCol>
              </a:tblGrid>
              <a:tr h="41501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694131"/>
                  </a:ext>
                </a:extLst>
              </a:tr>
            </a:tbl>
          </a:graphicData>
        </a:graphic>
      </p:graphicFrame>
      <p:sp>
        <p:nvSpPr>
          <p:cNvPr id="32" name="모서리가 둥근 직사각형 31"/>
          <p:cNvSpPr/>
          <p:nvPr/>
        </p:nvSpPr>
        <p:spPr>
          <a:xfrm>
            <a:off x="1579794" y="4059040"/>
            <a:ext cx="1795455" cy="23892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EventQueue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276600" y="3712118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Enqueue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1017443" y="4493101"/>
            <a:ext cx="1112" cy="826677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H="1">
            <a:off x="3276600" y="3673138"/>
            <a:ext cx="1112" cy="385902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3019427" y="3373305"/>
            <a:ext cx="3796342" cy="29983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Request Interpreter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16" name="직선 화살표 연결선 115"/>
          <p:cNvCxnSpPr/>
          <p:nvPr/>
        </p:nvCxnSpPr>
        <p:spPr>
          <a:xfrm flipV="1">
            <a:off x="4616705" y="2310176"/>
            <a:ext cx="0" cy="464567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4589814" y="2411482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Response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63861" y="1922179"/>
            <a:ext cx="8496784" cy="4675369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6097917" y="5922193"/>
            <a:ext cx="1714107" cy="0"/>
          </a:xfrm>
          <a:prstGeom prst="straightConnector1">
            <a:avLst/>
          </a:prstGeom>
          <a:ln w="28575">
            <a:solidFill>
              <a:srgbClr val="FFFF00"/>
            </a:solidFill>
            <a:headEnd type="none" w="med" len="med"/>
            <a:tailEnd type="arrow" w="med" len="med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6085217" y="6003113"/>
            <a:ext cx="1714107" cy="0"/>
          </a:xfrm>
          <a:prstGeom prst="straightConnector1">
            <a:avLst/>
          </a:prstGeom>
          <a:ln w="28575">
            <a:solidFill>
              <a:srgbClr val="FFFF00"/>
            </a:solidFill>
            <a:headEnd type="arrow" w="med" len="med"/>
            <a:tailEnd type="none" w="med" len="med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956107" y="4309000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Hit</a:t>
            </a:r>
            <a:endParaRPr lang="ko-KR" altLang="en-US" sz="1400">
              <a:solidFill>
                <a:srgbClr val="FFFF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616015" y="5957614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Miss</a:t>
            </a:r>
            <a:endParaRPr lang="ko-KR" altLang="en-US" sz="1400">
              <a:solidFill>
                <a:srgbClr val="FFFF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522116" y="4484612"/>
            <a:ext cx="1321870" cy="321260"/>
          </a:xfrm>
          <a:prstGeom prst="roundRect">
            <a:avLst/>
          </a:prstGeom>
          <a:solidFill>
            <a:srgbClr val="FFFF00"/>
          </a:solidFill>
          <a:ln w="28575"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ThreadPool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6519307" y="4499757"/>
            <a:ext cx="860605" cy="282756"/>
          </a:xfrm>
          <a:prstGeom prst="roundRect">
            <a:avLst/>
          </a:prstGeom>
          <a:solidFill>
            <a:srgbClr val="FFFF00"/>
          </a:solidFill>
          <a:ln w="28575"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Cache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5915025" y="4555198"/>
            <a:ext cx="568325" cy="0"/>
          </a:xfrm>
          <a:prstGeom prst="straightConnector1">
            <a:avLst/>
          </a:prstGeom>
          <a:ln w="28575">
            <a:solidFill>
              <a:srgbClr val="FFFF00"/>
            </a:solidFill>
            <a:headEnd type="none" w="med" len="med"/>
            <a:tailEnd type="arrow" w="med" len="med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5915025" y="4632943"/>
            <a:ext cx="568325" cy="0"/>
          </a:xfrm>
          <a:prstGeom prst="straightConnector1">
            <a:avLst/>
          </a:prstGeom>
          <a:ln w="28575">
            <a:solidFill>
              <a:srgbClr val="FFFF00"/>
            </a:solidFill>
            <a:headEnd type="arrow" w="med" len="med"/>
            <a:tailEnd type="none" w="med" len="med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63455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. Implementation Spec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6" name="내용 개체 틀 2"/>
          <p:cNvSpPr txBox="1">
            <a:spLocks/>
          </p:cNvSpPr>
          <p:nvPr/>
        </p:nvSpPr>
        <p:spPr>
          <a:xfrm>
            <a:off x="2984812" y="5413790"/>
            <a:ext cx="6254513" cy="1126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smtClean="0">
                <a:solidFill>
                  <a:schemeClr val="bg1"/>
                </a:solidFill>
                <a:latin typeface="맑은 고딕" panose="020B0503020000020004" pitchFamily="50" charset="-127"/>
              </a:rPr>
              <a:t>• </a:t>
            </a:r>
            <a:r>
              <a:rPr lang="en-US" altLang="ko-KR" sz="20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disk_io_queue</a:t>
            </a:r>
            <a:r>
              <a:rPr lang="ko-KR" altLang="en-US" sz="20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꺼내서 파일을 읽고 </a:t>
            </a:r>
            <a:r>
              <a:rPr lang="en-US" altLang="ko-KR" sz="20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cache</a:t>
            </a:r>
            <a:r>
              <a:rPr lang="ko-KR" altLang="en-US" sz="20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20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update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휴먼편지체"/>
            </a:endParaRPr>
          </a:p>
        </p:txBody>
      </p:sp>
      <p:sp>
        <p:nvSpPr>
          <p:cNvPr id="77" name="내용 개체 틀 2"/>
          <p:cNvSpPr txBox="1">
            <a:spLocks/>
          </p:cNvSpPr>
          <p:nvPr/>
        </p:nvSpPr>
        <p:spPr>
          <a:xfrm>
            <a:off x="4359853" y="3974210"/>
            <a:ext cx="7356182" cy="1126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smtClean="0">
                <a:solidFill>
                  <a:schemeClr val="bg1"/>
                </a:solidFill>
                <a:latin typeface="맑은 고딕" panose="020B0503020000020004" pitchFamily="50" charset="-127"/>
              </a:rPr>
              <a:t>• </a:t>
            </a:r>
            <a:r>
              <a:rPr lang="en-US" altLang="ko-KR" sz="20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responseData</a:t>
            </a:r>
            <a:r>
              <a:rPr lang="ko-KR" altLang="en-US" sz="20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20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cache</a:t>
            </a:r>
            <a:r>
              <a:rPr lang="ko-KR" altLang="en-US" sz="20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복사</a:t>
            </a:r>
            <a:endParaRPr lang="en-US" altLang="ko-KR" sz="2000" spc="-15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036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415604" y="2380562"/>
            <a:ext cx="8317099" cy="410467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3469" y="4315255"/>
            <a:ext cx="8031872" cy="207943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Implementation Spec(8)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18</a:t>
            </a:fld>
            <a:r>
              <a:rPr lang="en-US" altLang="ko-KR" sz="10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28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845737" y="2022642"/>
            <a:ext cx="1367930" cy="3058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Client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845737" y="2793055"/>
            <a:ext cx="1367930" cy="3058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Socket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239311" y="2596420"/>
            <a:ext cx="1367930" cy="30584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Server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순서도: 대체 처리 37"/>
          <p:cNvSpPr/>
          <p:nvPr/>
        </p:nvSpPr>
        <p:spPr>
          <a:xfrm>
            <a:off x="4390247" y="4647692"/>
            <a:ext cx="1617318" cy="1480929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89271" y="5315905"/>
            <a:ext cx="1514895" cy="32561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EventLoop</a:t>
            </a:r>
            <a:endParaRPr lang="ko-KR" altLang="en-US" sz="16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536268" y="4476631"/>
            <a:ext cx="1321870" cy="32126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ThreadPool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원통 1"/>
          <p:cNvSpPr/>
          <p:nvPr/>
        </p:nvSpPr>
        <p:spPr>
          <a:xfrm>
            <a:off x="7904644" y="4647692"/>
            <a:ext cx="669933" cy="1480929"/>
          </a:xfrm>
          <a:prstGeom prst="can">
            <a:avLst/>
          </a:prstGeom>
          <a:noFill/>
          <a:ln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Disk</a:t>
            </a:r>
            <a:endParaRPr lang="ko-KR" altLang="en-US" sz="16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447838" y="2793055"/>
            <a:ext cx="1367930" cy="3058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HTTPParser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536268" y="4959578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5009300" y="4959578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471041" y="4959578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536268" y="5458132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009300" y="5458132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5471041" y="5458132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7" name="순서도: 대체 처리 66"/>
          <p:cNvSpPr/>
          <p:nvPr/>
        </p:nvSpPr>
        <p:spPr>
          <a:xfrm>
            <a:off x="6450752" y="4700824"/>
            <a:ext cx="1031409" cy="1125125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헤드라인M" panose="020B0600000101010101" charset="-127"/>
              <a:ea typeface="HY헤드라인M" panose="020B0600000101010101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533459" y="4491776"/>
            <a:ext cx="860605" cy="28275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Cache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/>
          </p:nvPr>
        </p:nvGraphicFramePr>
        <p:xfrm>
          <a:off x="6556679" y="4940304"/>
          <a:ext cx="815349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3">
                  <a:extLst>
                    <a:ext uri="{9D8B030D-6E8A-4147-A177-3AD203B41FA5}">
                      <a16:colId xmlns:a16="http://schemas.microsoft.com/office/drawing/2014/main" val="2939559060"/>
                    </a:ext>
                  </a:extLst>
                </a:gridCol>
                <a:gridCol w="271783">
                  <a:extLst>
                    <a:ext uri="{9D8B030D-6E8A-4147-A177-3AD203B41FA5}">
                      <a16:colId xmlns:a16="http://schemas.microsoft.com/office/drawing/2014/main" val="261439053"/>
                    </a:ext>
                  </a:extLst>
                </a:gridCol>
                <a:gridCol w="271783">
                  <a:extLst>
                    <a:ext uri="{9D8B030D-6E8A-4147-A177-3AD203B41FA5}">
                      <a16:colId xmlns:a16="http://schemas.microsoft.com/office/drawing/2014/main" val="40624143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algn="l" latinLnBrk="1"/>
                      <a:endParaRPr lang="en-US" altLang="ko-KR" sz="70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70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694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611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251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886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47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4364952"/>
                  </a:ext>
                </a:extLst>
              </a:tr>
            </a:tbl>
          </a:graphicData>
        </a:graphic>
      </p:graphicFrame>
      <p:sp>
        <p:nvSpPr>
          <p:cNvPr id="70" name="모서리가 둥근 직사각형 69"/>
          <p:cNvSpPr/>
          <p:nvPr/>
        </p:nvSpPr>
        <p:spPr>
          <a:xfrm>
            <a:off x="2140662" y="5500333"/>
            <a:ext cx="878764" cy="27072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</a:t>
            </a:r>
            <a:endParaRPr lang="ko-KR" altLang="en-US" sz="16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453502" y="2328488"/>
            <a:ext cx="0" cy="464567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27723" y="2386473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Request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1" name="직선 화살표 연결선 70"/>
          <p:cNvCxnSpPr>
            <a:endCxn id="42" idx="1"/>
          </p:cNvCxnSpPr>
          <p:nvPr/>
        </p:nvCxnSpPr>
        <p:spPr>
          <a:xfrm>
            <a:off x="5206188" y="2945978"/>
            <a:ext cx="241650" cy="0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6125687" y="3098901"/>
            <a:ext cx="0" cy="274404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자유형 14"/>
          <p:cNvSpPr/>
          <p:nvPr/>
        </p:nvSpPr>
        <p:spPr>
          <a:xfrm>
            <a:off x="1952852" y="4979250"/>
            <a:ext cx="656999" cy="529566"/>
          </a:xfrm>
          <a:custGeom>
            <a:avLst/>
            <a:gdLst>
              <a:gd name="connsiteX0" fmla="*/ 542925 w 542925"/>
              <a:gd name="connsiteY0" fmla="*/ 491275 h 491275"/>
              <a:gd name="connsiteX1" fmla="*/ 371475 w 542925"/>
              <a:gd name="connsiteY1" fmla="*/ 5500 h 491275"/>
              <a:gd name="connsiteX2" fmla="*/ 0 w 542925"/>
              <a:gd name="connsiteY2" fmla="*/ 272200 h 49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925" h="491275">
                <a:moveTo>
                  <a:pt x="542925" y="491275"/>
                </a:moveTo>
                <a:cubicBezTo>
                  <a:pt x="502443" y="266643"/>
                  <a:pt x="461962" y="42012"/>
                  <a:pt x="371475" y="5500"/>
                </a:cubicBezTo>
                <a:cubicBezTo>
                  <a:pt x="280988" y="-31012"/>
                  <a:pt x="140494" y="120594"/>
                  <a:pt x="0" y="272200"/>
                </a:cubicBezTo>
              </a:path>
            </a:pathLst>
          </a:custGeom>
          <a:noFill/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화살표 연결선 74"/>
          <p:cNvCxnSpPr/>
          <p:nvPr/>
        </p:nvCxnSpPr>
        <p:spPr>
          <a:xfrm flipV="1">
            <a:off x="2609851" y="4627736"/>
            <a:ext cx="1926417" cy="871555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990738" y="4712974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Analyze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 rot="20114781">
            <a:off x="2960766" y="4668155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Dispatch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3" name="직선 화살표 연결선 82"/>
          <p:cNvCxnSpPr/>
          <p:nvPr/>
        </p:nvCxnSpPr>
        <p:spPr>
          <a:xfrm flipH="1">
            <a:off x="1745987" y="5925772"/>
            <a:ext cx="2627270" cy="4314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flipV="1">
            <a:off x="1747577" y="5652092"/>
            <a:ext cx="0" cy="287520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609851" y="5897914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Callback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1" name="직선 화살표 연결선 90"/>
          <p:cNvCxnSpPr/>
          <p:nvPr/>
        </p:nvCxnSpPr>
        <p:spPr>
          <a:xfrm>
            <a:off x="5915025" y="4539323"/>
            <a:ext cx="568325" cy="0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5915025" y="4617068"/>
            <a:ext cx="568325" cy="0"/>
          </a:xfrm>
          <a:prstGeom prst="straightConnector1">
            <a:avLst/>
          </a:prstGeom>
          <a:ln w="28575">
            <a:solidFill>
              <a:srgbClr val="06365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>
            <a:off x="6112069" y="5914212"/>
            <a:ext cx="1714107" cy="0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>
            <a:off x="6099369" y="5995132"/>
            <a:ext cx="1714107" cy="0"/>
          </a:xfrm>
          <a:prstGeom prst="straightConnector1">
            <a:avLst/>
          </a:prstGeom>
          <a:ln w="28575">
            <a:solidFill>
              <a:srgbClr val="06365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970259" y="4301019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Hit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630167" y="5949633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Miss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61932" y="4791709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Dequeue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125687" y="3078350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Message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80970" y="3315320"/>
            <a:ext cx="3634433" cy="138090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/>
          </p:nvPr>
        </p:nvGraphicFramePr>
        <p:xfrm>
          <a:off x="869970" y="4178502"/>
          <a:ext cx="3215105" cy="415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82">
                  <a:extLst>
                    <a:ext uri="{9D8B030D-6E8A-4147-A177-3AD203B41FA5}">
                      <a16:colId xmlns:a16="http://schemas.microsoft.com/office/drawing/2014/main" val="4062414305"/>
                    </a:ext>
                  </a:extLst>
                </a:gridCol>
                <a:gridCol w="292283">
                  <a:extLst>
                    <a:ext uri="{9D8B030D-6E8A-4147-A177-3AD203B41FA5}">
                      <a16:colId xmlns:a16="http://schemas.microsoft.com/office/drawing/2014/main" val="3091974591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262679238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2468960179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3377643588"/>
                    </a:ext>
                  </a:extLst>
                </a:gridCol>
                <a:gridCol w="292283">
                  <a:extLst>
                    <a:ext uri="{9D8B030D-6E8A-4147-A177-3AD203B41FA5}">
                      <a16:colId xmlns:a16="http://schemas.microsoft.com/office/drawing/2014/main" val="957881832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4086171645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2098923655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1830558703"/>
                    </a:ext>
                  </a:extLst>
                </a:gridCol>
                <a:gridCol w="292283">
                  <a:extLst>
                    <a:ext uri="{9D8B030D-6E8A-4147-A177-3AD203B41FA5}">
                      <a16:colId xmlns:a16="http://schemas.microsoft.com/office/drawing/2014/main" val="2362474241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3333960757"/>
                    </a:ext>
                  </a:extLst>
                </a:gridCol>
              </a:tblGrid>
              <a:tr h="41501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694131"/>
                  </a:ext>
                </a:extLst>
              </a:tr>
            </a:tbl>
          </a:graphicData>
        </a:graphic>
      </p:graphicFrame>
      <p:sp>
        <p:nvSpPr>
          <p:cNvPr id="32" name="모서리가 둥근 직사각형 31"/>
          <p:cNvSpPr/>
          <p:nvPr/>
        </p:nvSpPr>
        <p:spPr>
          <a:xfrm>
            <a:off x="1579794" y="4059040"/>
            <a:ext cx="1795455" cy="23892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EventQueue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276600" y="3712118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Enqueue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1017443" y="4493101"/>
            <a:ext cx="1112" cy="826677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H="1">
            <a:off x="3276600" y="3673138"/>
            <a:ext cx="1112" cy="385902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3019427" y="3373305"/>
            <a:ext cx="3796342" cy="29983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Request Interpreter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16" name="직선 화살표 연결선 115"/>
          <p:cNvCxnSpPr/>
          <p:nvPr/>
        </p:nvCxnSpPr>
        <p:spPr>
          <a:xfrm flipV="1">
            <a:off x="4616705" y="2310176"/>
            <a:ext cx="0" cy="464567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4589814" y="2411482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Response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63861" y="1922179"/>
            <a:ext cx="8496784" cy="4675369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1726937" y="5922597"/>
            <a:ext cx="2627270" cy="4314"/>
          </a:xfrm>
          <a:prstGeom prst="straightConnector1">
            <a:avLst/>
          </a:prstGeom>
          <a:ln w="28575">
            <a:solidFill>
              <a:srgbClr val="FFFF00"/>
            </a:solidFill>
            <a:headEnd type="none" w="med" len="med"/>
            <a:tailEnd type="none" w="med" len="med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V="1">
            <a:off x="1741227" y="5635854"/>
            <a:ext cx="0" cy="287520"/>
          </a:xfrm>
          <a:prstGeom prst="straightConnector1">
            <a:avLst/>
          </a:prstGeom>
          <a:ln w="28575">
            <a:solidFill>
              <a:srgbClr val="FFFF00"/>
            </a:solidFill>
            <a:headEnd type="none" w="med" len="med"/>
            <a:tailEnd type="arrow" w="med" len="med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590801" y="5894739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Callback</a:t>
            </a:r>
            <a:endParaRPr lang="ko-KR" altLang="en-US" sz="1400">
              <a:solidFill>
                <a:srgbClr val="FFFF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517218" y="4473456"/>
            <a:ext cx="1321870" cy="321260"/>
          </a:xfrm>
          <a:prstGeom prst="roundRect">
            <a:avLst/>
          </a:prstGeom>
          <a:solidFill>
            <a:srgbClr val="FFFF00"/>
          </a:solidFill>
          <a:ln w="28575"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ThreadPool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 flipV="1">
            <a:off x="3280527" y="3661907"/>
            <a:ext cx="0" cy="387607"/>
          </a:xfrm>
          <a:prstGeom prst="straightConnector1">
            <a:avLst/>
          </a:prstGeom>
          <a:ln w="28575">
            <a:solidFill>
              <a:srgbClr val="FFFF00"/>
            </a:solidFill>
            <a:headEnd type="arrow" w="med" len="med"/>
            <a:tailEnd type="none" w="med" len="med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82319" y="3713853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Enqueue</a:t>
            </a:r>
            <a:endParaRPr lang="ko-KR" altLang="en-US" sz="1400">
              <a:solidFill>
                <a:srgbClr val="FFFF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3455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5. Implementation Spec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5" name="내용 개체 틀 2"/>
          <p:cNvSpPr txBox="1">
            <a:spLocks/>
          </p:cNvSpPr>
          <p:nvPr/>
        </p:nvSpPr>
        <p:spPr>
          <a:xfrm>
            <a:off x="2443764" y="4946358"/>
            <a:ext cx="7356182" cy="1126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• </a:t>
            </a:r>
            <a:r>
              <a:rPr lang="en-US" altLang="ko-KR" sz="20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I/O</a:t>
            </a:r>
            <a:r>
              <a:rPr lang="ko-KR" altLang="en-US" sz="20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처리하면 </a:t>
            </a:r>
            <a:r>
              <a:rPr lang="en-US" altLang="ko-KR" sz="20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IO_DONE</a:t>
            </a:r>
            <a:r>
              <a:rPr lang="ko-KR" altLang="en-US" sz="20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이라는 마크를 해두고</a:t>
            </a:r>
            <a:endParaRPr lang="en-US" altLang="ko-KR" sz="2000" spc="-15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• </a:t>
            </a:r>
            <a:r>
              <a:rPr lang="en-US" altLang="ko-KR" sz="20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connection header</a:t>
            </a:r>
            <a:r>
              <a:rPr lang="ko-KR" altLang="en-US" sz="20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en-US" altLang="ko-KR" sz="20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keep-alive</a:t>
            </a:r>
            <a:r>
              <a:rPr lang="ko-KR" altLang="en-US" sz="20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아닐 경우 해당 </a:t>
            </a:r>
            <a:r>
              <a:rPr lang="en-US" altLang="ko-KR" sz="20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socket close</a:t>
            </a:r>
            <a:endParaRPr lang="en-US" altLang="ko-KR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휴먼편지체"/>
            </a:endParaRPr>
          </a:p>
        </p:txBody>
      </p:sp>
    </p:spTree>
    <p:extLst>
      <p:ext uri="{BB962C8B-B14F-4D97-AF65-F5344CB8AC3E}">
        <p14:creationId xmlns:p14="http://schemas.microsoft.com/office/powerpoint/2010/main" val="335816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415604" y="2380562"/>
            <a:ext cx="8317099" cy="410467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3469" y="4315255"/>
            <a:ext cx="8031872" cy="207943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Implementation Spec(9)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19</a:t>
            </a:fld>
            <a:r>
              <a:rPr lang="en-US" altLang="ko-KR" sz="10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28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845737" y="2022642"/>
            <a:ext cx="1367930" cy="3058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Client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845737" y="2793055"/>
            <a:ext cx="1367930" cy="3058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Socket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239311" y="2596420"/>
            <a:ext cx="1367930" cy="30584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Server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순서도: 대체 처리 37"/>
          <p:cNvSpPr/>
          <p:nvPr/>
        </p:nvSpPr>
        <p:spPr>
          <a:xfrm>
            <a:off x="4390247" y="4647692"/>
            <a:ext cx="1617318" cy="1480929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89271" y="5315905"/>
            <a:ext cx="1514895" cy="32561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EventLoop</a:t>
            </a:r>
            <a:endParaRPr lang="ko-KR" altLang="en-US" sz="16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536268" y="4476631"/>
            <a:ext cx="1321870" cy="32126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ThreadPool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원통 1"/>
          <p:cNvSpPr/>
          <p:nvPr/>
        </p:nvSpPr>
        <p:spPr>
          <a:xfrm>
            <a:off x="7904644" y="4647692"/>
            <a:ext cx="669933" cy="1480929"/>
          </a:xfrm>
          <a:prstGeom prst="can">
            <a:avLst/>
          </a:prstGeom>
          <a:noFill/>
          <a:ln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Disk</a:t>
            </a:r>
            <a:endParaRPr lang="ko-KR" altLang="en-US" sz="16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447838" y="2793055"/>
            <a:ext cx="1367930" cy="3058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HTTPParser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536268" y="4959578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5009300" y="4959578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471041" y="4959578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536268" y="5458132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009300" y="5458132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5471041" y="5458132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7" name="순서도: 대체 처리 66"/>
          <p:cNvSpPr/>
          <p:nvPr/>
        </p:nvSpPr>
        <p:spPr>
          <a:xfrm>
            <a:off x="6450752" y="4700824"/>
            <a:ext cx="1031409" cy="1125125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헤드라인M" panose="020B0600000101010101" charset="-127"/>
              <a:ea typeface="HY헤드라인M" panose="020B0600000101010101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533459" y="4491776"/>
            <a:ext cx="860605" cy="28275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Cache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/>
          </p:nvPr>
        </p:nvGraphicFramePr>
        <p:xfrm>
          <a:off x="6556679" y="4940304"/>
          <a:ext cx="815349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3">
                  <a:extLst>
                    <a:ext uri="{9D8B030D-6E8A-4147-A177-3AD203B41FA5}">
                      <a16:colId xmlns:a16="http://schemas.microsoft.com/office/drawing/2014/main" val="2939559060"/>
                    </a:ext>
                  </a:extLst>
                </a:gridCol>
                <a:gridCol w="271783">
                  <a:extLst>
                    <a:ext uri="{9D8B030D-6E8A-4147-A177-3AD203B41FA5}">
                      <a16:colId xmlns:a16="http://schemas.microsoft.com/office/drawing/2014/main" val="261439053"/>
                    </a:ext>
                  </a:extLst>
                </a:gridCol>
                <a:gridCol w="271783">
                  <a:extLst>
                    <a:ext uri="{9D8B030D-6E8A-4147-A177-3AD203B41FA5}">
                      <a16:colId xmlns:a16="http://schemas.microsoft.com/office/drawing/2014/main" val="40624143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algn="l" latinLnBrk="1"/>
                      <a:endParaRPr lang="en-US" altLang="ko-KR" sz="70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70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694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611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251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886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47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4364952"/>
                  </a:ext>
                </a:extLst>
              </a:tr>
            </a:tbl>
          </a:graphicData>
        </a:graphic>
      </p:graphicFrame>
      <p:sp>
        <p:nvSpPr>
          <p:cNvPr id="70" name="모서리가 둥근 직사각형 69"/>
          <p:cNvSpPr/>
          <p:nvPr/>
        </p:nvSpPr>
        <p:spPr>
          <a:xfrm>
            <a:off x="2140662" y="5500333"/>
            <a:ext cx="878764" cy="27072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</a:t>
            </a:r>
            <a:endParaRPr lang="ko-KR" altLang="en-US" sz="16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453502" y="2328488"/>
            <a:ext cx="0" cy="464567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27723" y="2386473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Request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1" name="직선 화살표 연결선 70"/>
          <p:cNvCxnSpPr>
            <a:endCxn id="42" idx="1"/>
          </p:cNvCxnSpPr>
          <p:nvPr/>
        </p:nvCxnSpPr>
        <p:spPr>
          <a:xfrm>
            <a:off x="5206188" y="2945978"/>
            <a:ext cx="241650" cy="0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6125687" y="3098901"/>
            <a:ext cx="0" cy="274404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자유형 14"/>
          <p:cNvSpPr/>
          <p:nvPr/>
        </p:nvSpPr>
        <p:spPr>
          <a:xfrm>
            <a:off x="1952852" y="4979250"/>
            <a:ext cx="656999" cy="529566"/>
          </a:xfrm>
          <a:custGeom>
            <a:avLst/>
            <a:gdLst>
              <a:gd name="connsiteX0" fmla="*/ 542925 w 542925"/>
              <a:gd name="connsiteY0" fmla="*/ 491275 h 491275"/>
              <a:gd name="connsiteX1" fmla="*/ 371475 w 542925"/>
              <a:gd name="connsiteY1" fmla="*/ 5500 h 491275"/>
              <a:gd name="connsiteX2" fmla="*/ 0 w 542925"/>
              <a:gd name="connsiteY2" fmla="*/ 272200 h 49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925" h="491275">
                <a:moveTo>
                  <a:pt x="542925" y="491275"/>
                </a:moveTo>
                <a:cubicBezTo>
                  <a:pt x="502443" y="266643"/>
                  <a:pt x="461962" y="42012"/>
                  <a:pt x="371475" y="5500"/>
                </a:cubicBezTo>
                <a:cubicBezTo>
                  <a:pt x="280988" y="-31012"/>
                  <a:pt x="140494" y="120594"/>
                  <a:pt x="0" y="272200"/>
                </a:cubicBezTo>
              </a:path>
            </a:pathLst>
          </a:custGeom>
          <a:noFill/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화살표 연결선 74"/>
          <p:cNvCxnSpPr/>
          <p:nvPr/>
        </p:nvCxnSpPr>
        <p:spPr>
          <a:xfrm flipV="1">
            <a:off x="2609851" y="4627736"/>
            <a:ext cx="1926417" cy="871555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990738" y="4712974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Analyze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 rot="20114781">
            <a:off x="2960766" y="4668155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Dispatch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3" name="직선 화살표 연결선 82"/>
          <p:cNvCxnSpPr/>
          <p:nvPr/>
        </p:nvCxnSpPr>
        <p:spPr>
          <a:xfrm flipH="1">
            <a:off x="1745987" y="5925772"/>
            <a:ext cx="2627270" cy="4314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flipV="1">
            <a:off x="1747577" y="5652092"/>
            <a:ext cx="0" cy="287520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609851" y="5897914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Callback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1" name="직선 화살표 연결선 90"/>
          <p:cNvCxnSpPr/>
          <p:nvPr/>
        </p:nvCxnSpPr>
        <p:spPr>
          <a:xfrm>
            <a:off x="5915025" y="4539323"/>
            <a:ext cx="568325" cy="0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5915025" y="4617068"/>
            <a:ext cx="568325" cy="0"/>
          </a:xfrm>
          <a:prstGeom prst="straightConnector1">
            <a:avLst/>
          </a:prstGeom>
          <a:ln w="28575">
            <a:solidFill>
              <a:srgbClr val="06365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>
            <a:off x="6112069" y="5914212"/>
            <a:ext cx="1714107" cy="0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>
            <a:off x="6099369" y="5995132"/>
            <a:ext cx="1714107" cy="0"/>
          </a:xfrm>
          <a:prstGeom prst="straightConnector1">
            <a:avLst/>
          </a:prstGeom>
          <a:ln w="28575">
            <a:solidFill>
              <a:srgbClr val="06365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970259" y="4301019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Hit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630167" y="5949633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Miss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61932" y="4791709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Dequeue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125687" y="3078350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Message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80970" y="3315320"/>
            <a:ext cx="3634433" cy="138090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/>
          </p:nvPr>
        </p:nvGraphicFramePr>
        <p:xfrm>
          <a:off x="869970" y="4178502"/>
          <a:ext cx="3215105" cy="415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82">
                  <a:extLst>
                    <a:ext uri="{9D8B030D-6E8A-4147-A177-3AD203B41FA5}">
                      <a16:colId xmlns:a16="http://schemas.microsoft.com/office/drawing/2014/main" val="4062414305"/>
                    </a:ext>
                  </a:extLst>
                </a:gridCol>
                <a:gridCol w="292283">
                  <a:extLst>
                    <a:ext uri="{9D8B030D-6E8A-4147-A177-3AD203B41FA5}">
                      <a16:colId xmlns:a16="http://schemas.microsoft.com/office/drawing/2014/main" val="3091974591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262679238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2468960179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3377643588"/>
                    </a:ext>
                  </a:extLst>
                </a:gridCol>
                <a:gridCol w="292283">
                  <a:extLst>
                    <a:ext uri="{9D8B030D-6E8A-4147-A177-3AD203B41FA5}">
                      <a16:colId xmlns:a16="http://schemas.microsoft.com/office/drawing/2014/main" val="957881832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4086171645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2098923655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1830558703"/>
                    </a:ext>
                  </a:extLst>
                </a:gridCol>
                <a:gridCol w="292283">
                  <a:extLst>
                    <a:ext uri="{9D8B030D-6E8A-4147-A177-3AD203B41FA5}">
                      <a16:colId xmlns:a16="http://schemas.microsoft.com/office/drawing/2014/main" val="2362474241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3333960757"/>
                    </a:ext>
                  </a:extLst>
                </a:gridCol>
              </a:tblGrid>
              <a:tr h="41501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694131"/>
                  </a:ext>
                </a:extLst>
              </a:tr>
            </a:tbl>
          </a:graphicData>
        </a:graphic>
      </p:graphicFrame>
      <p:sp>
        <p:nvSpPr>
          <p:cNvPr id="32" name="모서리가 둥근 직사각형 31"/>
          <p:cNvSpPr/>
          <p:nvPr/>
        </p:nvSpPr>
        <p:spPr>
          <a:xfrm>
            <a:off x="1579794" y="4059040"/>
            <a:ext cx="1795455" cy="23892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EventQueue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276600" y="3712118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Enqueue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1017443" y="4493101"/>
            <a:ext cx="1112" cy="826677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H="1">
            <a:off x="3276600" y="3673138"/>
            <a:ext cx="1112" cy="385902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3019427" y="3373305"/>
            <a:ext cx="3796342" cy="29983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Request Interpreter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16" name="직선 화살표 연결선 115"/>
          <p:cNvCxnSpPr/>
          <p:nvPr/>
        </p:nvCxnSpPr>
        <p:spPr>
          <a:xfrm flipV="1">
            <a:off x="4616705" y="2310176"/>
            <a:ext cx="0" cy="464567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4589814" y="2411482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Response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63861" y="1922179"/>
            <a:ext cx="8496784" cy="4675369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263455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. Implementation Spec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801182" y="5320668"/>
            <a:ext cx="1502983" cy="305846"/>
          </a:xfrm>
          <a:prstGeom prst="roundRect">
            <a:avLst/>
          </a:prstGeom>
          <a:solidFill>
            <a:srgbClr val="C00000"/>
          </a:solidFill>
          <a:ln w="28575"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EventLoop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자유형 75"/>
          <p:cNvSpPr/>
          <p:nvPr/>
        </p:nvSpPr>
        <p:spPr>
          <a:xfrm>
            <a:off x="1951763" y="4974168"/>
            <a:ext cx="656999" cy="529566"/>
          </a:xfrm>
          <a:custGeom>
            <a:avLst/>
            <a:gdLst>
              <a:gd name="connsiteX0" fmla="*/ 542925 w 542925"/>
              <a:gd name="connsiteY0" fmla="*/ 491275 h 491275"/>
              <a:gd name="connsiteX1" fmla="*/ 371475 w 542925"/>
              <a:gd name="connsiteY1" fmla="*/ 5500 h 491275"/>
              <a:gd name="connsiteX2" fmla="*/ 0 w 542925"/>
              <a:gd name="connsiteY2" fmla="*/ 272200 h 49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925" h="491275">
                <a:moveTo>
                  <a:pt x="542925" y="491275"/>
                </a:moveTo>
                <a:cubicBezTo>
                  <a:pt x="502443" y="266643"/>
                  <a:pt x="461962" y="42012"/>
                  <a:pt x="371475" y="5500"/>
                </a:cubicBezTo>
                <a:cubicBezTo>
                  <a:pt x="280988" y="-31012"/>
                  <a:pt x="140494" y="120594"/>
                  <a:pt x="0" y="272200"/>
                </a:cubicBezTo>
              </a:path>
            </a:pathLst>
          </a:custGeom>
          <a:noFill/>
          <a:ln w="28575">
            <a:solidFill>
              <a:srgbClr val="FFFF00"/>
            </a:solidFill>
            <a:headEnd type="none" w="med" len="med"/>
            <a:tailEnd type="arrow" w="med" len="med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1989649" y="4707892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Analyze</a:t>
            </a:r>
            <a:endParaRPr lang="ko-KR" altLang="en-US" sz="1400">
              <a:solidFill>
                <a:srgbClr val="FFFF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 rot="20114781">
            <a:off x="2959677" y="4663073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Dispatch</a:t>
            </a:r>
            <a:endParaRPr lang="ko-KR" altLang="en-US" sz="1400">
              <a:solidFill>
                <a:srgbClr val="FFFF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 flipV="1">
            <a:off x="2608762" y="4622654"/>
            <a:ext cx="1926417" cy="871555"/>
          </a:xfrm>
          <a:prstGeom prst="straightConnector1">
            <a:avLst/>
          </a:prstGeom>
          <a:ln w="28575">
            <a:solidFill>
              <a:srgbClr val="FFFF00"/>
            </a:solidFill>
            <a:headEnd type="none" w="med" len="med"/>
            <a:tailEnd type="arrow" w="med" len="med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모서리가 둥근 직사각형 83"/>
          <p:cNvSpPr/>
          <p:nvPr/>
        </p:nvSpPr>
        <p:spPr>
          <a:xfrm>
            <a:off x="2139573" y="5495251"/>
            <a:ext cx="878764" cy="270728"/>
          </a:xfrm>
          <a:prstGeom prst="roundRect">
            <a:avLst/>
          </a:prstGeom>
          <a:solidFill>
            <a:srgbClr val="FFFF00"/>
          </a:solidFill>
          <a:ln w="28575"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</a:t>
            </a:r>
            <a:endParaRPr lang="ko-KR" altLang="en-US" sz="16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590556" y="2409047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Response</a:t>
            </a:r>
            <a:endParaRPr lang="ko-KR" altLang="en-US" sz="1400">
              <a:solidFill>
                <a:srgbClr val="FFFF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871138" y="2793576"/>
            <a:ext cx="1367930" cy="305846"/>
          </a:xfrm>
          <a:prstGeom prst="roundRect">
            <a:avLst/>
          </a:prstGeom>
          <a:solidFill>
            <a:srgbClr val="FFFF00"/>
          </a:solidFill>
          <a:ln w="28575"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Socket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4616705" y="2310176"/>
            <a:ext cx="0" cy="464568"/>
          </a:xfrm>
          <a:prstGeom prst="straightConnector1">
            <a:avLst/>
          </a:prstGeom>
          <a:ln w="28575">
            <a:solidFill>
              <a:srgbClr val="FFFF00"/>
            </a:solidFill>
            <a:headEnd type="arrow" w="med" len="med"/>
            <a:tailEnd type="none" w="med" len="med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88"/>
          <p:cNvSpPr/>
          <p:nvPr/>
        </p:nvSpPr>
        <p:spPr>
          <a:xfrm>
            <a:off x="3871138" y="2005891"/>
            <a:ext cx="1367930" cy="305846"/>
          </a:xfrm>
          <a:prstGeom prst="roundRect">
            <a:avLst/>
          </a:prstGeom>
          <a:solidFill>
            <a:srgbClr val="FFFF00"/>
          </a:solidFill>
          <a:ln w="28575"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Client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2" name="내용 개체 틀 2"/>
          <p:cNvSpPr txBox="1">
            <a:spLocks/>
          </p:cNvSpPr>
          <p:nvPr/>
        </p:nvSpPr>
        <p:spPr>
          <a:xfrm>
            <a:off x="1194494" y="3741013"/>
            <a:ext cx="7356182" cy="1126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• </a:t>
            </a:r>
            <a:r>
              <a:rPr lang="ko-KR" altLang="en-US" sz="20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처리가 끝난 </a:t>
            </a:r>
            <a:r>
              <a:rPr lang="en-US" altLang="ko-KR" sz="20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 </a:t>
            </a:r>
            <a:r>
              <a:rPr lang="ko-KR" altLang="en-US" sz="20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헤더와 파일 데이터를 이어 붙여서 해당 </a:t>
            </a:r>
            <a:r>
              <a:rPr lang="en-US" altLang="ko-KR" sz="20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Socket</a:t>
            </a:r>
            <a:r>
              <a:rPr lang="ko-KR" altLang="en-US" sz="20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en-US" altLang="ko-KR" sz="20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Write</a:t>
            </a:r>
            <a:endParaRPr lang="en-US" altLang="ko-KR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휴먼편지체"/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5526912" y="2553586"/>
            <a:ext cx="35112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5717412" y="3215605"/>
            <a:ext cx="16062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5717412" y="2885841"/>
            <a:ext cx="16062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5726302" y="2273551"/>
            <a:ext cx="0" cy="1249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5717412" y="2265275"/>
            <a:ext cx="16062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5909224" y="2042244"/>
            <a:ext cx="152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200 OK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900986" y="2375734"/>
            <a:ext cx="201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304 NOT MODFIEID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913151" y="2709009"/>
            <a:ext cx="201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400 BAD REQUEST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909029" y="3026168"/>
            <a:ext cx="201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404 NOT FOUND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12" name="직선 연결선 111"/>
          <p:cNvCxnSpPr/>
          <p:nvPr/>
        </p:nvCxnSpPr>
        <p:spPr>
          <a:xfrm>
            <a:off x="5720502" y="3529771"/>
            <a:ext cx="1575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904907" y="3335089"/>
            <a:ext cx="201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405 NOT ALLWOED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784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468313" y="1744462"/>
            <a:ext cx="5890848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b="1" spc="-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Existing Problems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b="1" spc="-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Approach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b="1" spc="-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Architecture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b="1" spc="-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Development Environment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b="1" spc="-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Implementation Spec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b="1" spc="-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Demo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b="1" spc="-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Analysis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b="1" spc="-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Division of Work</a:t>
            </a:r>
          </a:p>
          <a:p>
            <a:pPr>
              <a:lnSpc>
                <a:spcPct val="175000"/>
              </a:lnSpc>
            </a:pPr>
            <a:endParaRPr lang="en-US" altLang="ko-KR" b="1" spc="-5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494439" y="2260052"/>
            <a:ext cx="313747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55952" y="567140"/>
            <a:ext cx="8531851" cy="884238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smtClean="0">
                <a:solidFill>
                  <a:srgbClr val="1D314E"/>
                </a:solidFill>
              </a:rPr>
              <a:t>Contents</a:t>
            </a:r>
            <a:endParaRPr lang="ko-KR" altLang="en-US" sz="4000" b="1">
              <a:solidFill>
                <a:srgbClr val="1D314E"/>
              </a:solidFill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94439" y="2730315"/>
            <a:ext cx="313747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94439" y="3187515"/>
            <a:ext cx="313747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94439" y="3657778"/>
            <a:ext cx="313747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94439" y="4167230"/>
            <a:ext cx="313747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94439" y="4637493"/>
            <a:ext cx="313747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94439" y="5094693"/>
            <a:ext cx="313747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94439" y="5578019"/>
            <a:ext cx="313747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317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Existing Problems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Implementation Problem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20</a:t>
            </a:fld>
            <a:r>
              <a:rPr lang="en-US" altLang="ko-KR" sz="10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28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32529" y="1469912"/>
            <a:ext cx="8470547" cy="1275443"/>
            <a:chOff x="332529" y="1041543"/>
            <a:chExt cx="8470547" cy="1275443"/>
          </a:xfrm>
        </p:grpSpPr>
        <p:sp>
          <p:nvSpPr>
            <p:cNvPr id="10" name="내용 개체 틀 2"/>
            <p:cNvSpPr txBox="1">
              <a:spLocks/>
            </p:cNvSpPr>
            <p:nvPr/>
          </p:nvSpPr>
          <p:spPr>
            <a:xfrm>
              <a:off x="332529" y="1041543"/>
              <a:ext cx="8470547" cy="127544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ko-KR" altLang="en-US" sz="2400" b="1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   </a:t>
              </a:r>
              <a:r>
                <a:rPr lang="en-US" altLang="ko-KR" sz="2400" b="1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Non-blocking Read and Write</a:t>
              </a:r>
            </a:p>
            <a:p>
              <a:pPr marL="0" indent="0">
                <a:lnSpc>
                  <a:spcPct val="150000"/>
                </a:lnSpc>
                <a:buNone/>
              </a:pPr>
              <a:r>
                <a:rPr lang="en-US" altLang="ko-KR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• </a:t>
              </a:r>
              <a:r>
                <a:rPr lang="en-US" altLang="ko-KR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Read</a:t>
              </a:r>
              <a:r>
                <a:rPr lang="ko-KR" altLang="en-US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나 </a:t>
              </a:r>
              <a:r>
                <a:rPr lang="en-US" altLang="ko-KR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Write </a:t>
              </a:r>
              <a:r>
                <a:rPr lang="ko-KR" altLang="en-US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 한 번에 작업을 수행하지 못할 수도 있다</a:t>
              </a:r>
              <a:r>
                <a:rPr lang="en-US" altLang="ko-KR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!</a:t>
              </a:r>
            </a:p>
            <a:p>
              <a:pPr marL="0" indent="0">
                <a:lnSpc>
                  <a:spcPct val="150000"/>
                </a:lnSpc>
                <a:buNone/>
              </a:pPr>
              <a:r>
                <a:rPr lang="en-US" altLang="ko-KR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• </a:t>
              </a:r>
              <a:r>
                <a:rPr lang="ko-KR" altLang="en-US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용량이 큰 파일은 여러 번 읽고 쓰는 작업 필요</a:t>
              </a:r>
              <a:endPara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0" indent="0">
                <a:lnSpc>
                  <a:spcPct val="150000"/>
                </a:lnSpc>
                <a:buNone/>
              </a:pPr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• </a:t>
              </a:r>
              <a:r>
                <a:rPr lang="ko-KR" altLang="en-US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같은 이벤트가 다시 발생될 때까지 작업 정보 저장 필수</a:t>
              </a:r>
              <a:endPara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0" indent="0">
                <a:lnSpc>
                  <a:spcPct val="150000"/>
                </a:lnSpc>
                <a:buNone/>
              </a:pPr>
              <a:endPara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2" name="L 도형 11"/>
            <p:cNvSpPr/>
            <p:nvPr/>
          </p:nvSpPr>
          <p:spPr>
            <a:xfrm rot="19627149">
              <a:off x="470697" y="1309376"/>
              <a:ext cx="242712" cy="134219"/>
            </a:xfrm>
            <a:prstGeom prst="corner">
              <a:avLst>
                <a:gd name="adj1" fmla="val 27501"/>
                <a:gd name="adj2" fmla="val 2346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내용 개체 틀 2"/>
          <p:cNvSpPr txBox="1">
            <a:spLocks/>
          </p:cNvSpPr>
          <p:nvPr/>
        </p:nvSpPr>
        <p:spPr>
          <a:xfrm>
            <a:off x="328408" y="3846528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</a:t>
            </a:r>
            <a:r>
              <a:rPr lang="en-US" altLang="ko-KR" sz="2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Range Request Header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•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Video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파일은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Request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Range header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포함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</a:rPr>
              <a:t>•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ange header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처리하지 않으면 항상 처음부터 데이터를 읽어야함</a:t>
            </a:r>
            <a:endParaRPr lang="en-US" altLang="ko-KR" sz="2000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L 도형 16"/>
          <p:cNvSpPr/>
          <p:nvPr/>
        </p:nvSpPr>
        <p:spPr>
          <a:xfrm rot="19627149">
            <a:off x="466576" y="4114361"/>
            <a:ext cx="242712" cy="134219"/>
          </a:xfrm>
          <a:prstGeom prst="corner">
            <a:avLst>
              <a:gd name="adj1" fmla="val 27501"/>
              <a:gd name="adj2" fmla="val 2346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99" y="2743630"/>
            <a:ext cx="7570238" cy="312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1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317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Existing Problems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Implementation solution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21</a:t>
            </a:fld>
            <a:r>
              <a:rPr lang="en-US" altLang="ko-KR" sz="10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28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32529" y="1469912"/>
            <a:ext cx="8470547" cy="1275443"/>
            <a:chOff x="332529" y="1041543"/>
            <a:chExt cx="8470547" cy="1275443"/>
          </a:xfrm>
        </p:grpSpPr>
        <p:sp>
          <p:nvSpPr>
            <p:cNvPr id="10" name="내용 개체 틀 2"/>
            <p:cNvSpPr txBox="1">
              <a:spLocks/>
            </p:cNvSpPr>
            <p:nvPr/>
          </p:nvSpPr>
          <p:spPr>
            <a:xfrm>
              <a:off x="332529" y="1041543"/>
              <a:ext cx="8470547" cy="127544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ko-KR" altLang="en-US" sz="2400" b="1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   </a:t>
              </a:r>
              <a:r>
                <a:rPr lang="en-US" altLang="ko-KR" sz="2400" b="1" dirty="0" err="1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ByteBuffer</a:t>
              </a:r>
              <a:endParaRPr lang="en-US" altLang="ko-KR" sz="2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0" indent="0">
                <a:lnSpc>
                  <a:spcPct val="150000"/>
                </a:lnSpc>
                <a:buNone/>
              </a:pPr>
              <a:r>
                <a:rPr lang="en-US" altLang="ko-KR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• </a:t>
              </a:r>
              <a:r>
                <a:rPr lang="ko-KR" altLang="en-US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자신이 어디까지 쓰고 읽었는지 기억</a:t>
              </a:r>
              <a:endPara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0" indent="0">
                <a:lnSpc>
                  <a:spcPct val="150000"/>
                </a:lnSpc>
                <a:buNone/>
              </a:pPr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• </a:t>
              </a:r>
              <a:r>
                <a:rPr lang="en-US" altLang="ko-KR" sz="2000" dirty="0" err="1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ByteBuffer</a:t>
              </a:r>
              <a:r>
                <a:rPr lang="ko-KR" altLang="en-US" sz="200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의 </a:t>
              </a:r>
              <a:r>
                <a:rPr lang="en-US" altLang="ko-KR" sz="200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capacity</a:t>
              </a:r>
              <a:r>
                <a:rPr lang="ko-KR" altLang="en-US" sz="200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와 </a:t>
              </a:r>
              <a:r>
                <a:rPr lang="en-US" altLang="ko-KR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position </a:t>
              </a:r>
              <a:r>
                <a:rPr lang="ko-KR" altLang="en-US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비교</a:t>
              </a:r>
              <a:endPara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0" indent="0">
                <a:lnSpc>
                  <a:spcPct val="150000"/>
                </a:lnSpc>
                <a:buNone/>
              </a:pPr>
              <a:endPara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0" indent="0">
                <a:lnSpc>
                  <a:spcPct val="150000"/>
                </a:lnSpc>
                <a:buNone/>
              </a:pPr>
              <a:endPara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2" name="L 도형 11"/>
            <p:cNvSpPr/>
            <p:nvPr/>
          </p:nvSpPr>
          <p:spPr>
            <a:xfrm rot="19627149">
              <a:off x="470697" y="1309376"/>
              <a:ext cx="242712" cy="134219"/>
            </a:xfrm>
            <a:prstGeom prst="corner">
              <a:avLst>
                <a:gd name="adj1" fmla="val 27501"/>
                <a:gd name="adj2" fmla="val 2346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내용 개체 틀 2"/>
          <p:cNvSpPr txBox="1">
            <a:spLocks/>
          </p:cNvSpPr>
          <p:nvPr/>
        </p:nvSpPr>
        <p:spPr>
          <a:xfrm>
            <a:off x="328408" y="3846528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</a:t>
            </a:r>
            <a:r>
              <a:rPr lang="en-US" altLang="ko-KR" sz="2400" b="1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FileInputChannel</a:t>
            </a:r>
            <a:r>
              <a:rPr lang="en-US" altLang="ko-KR" sz="2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with map method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</a:rPr>
              <a:t>•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Range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헤더 </a:t>
            </a:r>
            <a:r>
              <a:rPr lang="ko-KR" altLang="en-US" sz="2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파싱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후 없으면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0,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있으면 시작점 반환</a:t>
            </a:r>
            <a:endParaRPr lang="en-US" altLang="ko-KR" sz="2000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</a:rPr>
              <a:t>•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읽기의 시작점을 설정하여 파일을 읽을 수 있음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</a:rPr>
              <a:t>•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파일을 읽은 후 </a:t>
            </a:r>
            <a:r>
              <a:rPr lang="en-US" altLang="ko-KR" sz="2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ByteBuffer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반환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2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MappedByteBuffer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L 도형 16"/>
          <p:cNvSpPr/>
          <p:nvPr/>
        </p:nvSpPr>
        <p:spPr>
          <a:xfrm rot="19627149">
            <a:off x="466576" y="4114361"/>
            <a:ext cx="242712" cy="134219"/>
          </a:xfrm>
          <a:prstGeom prst="corner">
            <a:avLst>
              <a:gd name="adj1" fmla="val 27501"/>
              <a:gd name="adj2" fmla="val 2346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20"/>
          <a:stretch/>
        </p:blipFill>
        <p:spPr bwMode="auto">
          <a:xfrm>
            <a:off x="4555443" y="1277325"/>
            <a:ext cx="4591050" cy="2209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7066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317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Existing Problems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err="1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JMeter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Test with </a:t>
            </a:r>
            <a:r>
              <a:rPr lang="en-US" altLang="ko-KR" sz="4000" b="1" spc="-150" dirty="0" err="1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Nodejs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(1)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22</a:t>
            </a:fld>
            <a:r>
              <a:rPr lang="en-US" altLang="ko-KR" sz="10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28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2" y="1612116"/>
            <a:ext cx="5985495" cy="2402628"/>
          </a:xfrm>
          <a:prstGeom prst="rect">
            <a:avLst/>
          </a:prstGeom>
        </p:spPr>
      </p:pic>
      <p:sp>
        <p:nvSpPr>
          <p:cNvPr id="13" name="내용 개체 틀 2"/>
          <p:cNvSpPr txBox="1">
            <a:spLocks/>
          </p:cNvSpPr>
          <p:nvPr/>
        </p:nvSpPr>
        <p:spPr>
          <a:xfrm>
            <a:off x="250151" y="3702368"/>
            <a:ext cx="8611436" cy="12754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sz="1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>
                <a:latin typeface="맑은 고딕" panose="020B0503020000020004" pitchFamily="50" charset="-127"/>
              </a:rPr>
              <a:t>• </a:t>
            </a:r>
            <a:r>
              <a:rPr lang="en-US" altLang="ko-KR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Number of Threads(users): </a:t>
            </a:r>
            <a:r>
              <a:rPr lang="ko-KR" altLang="en-US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번에 몇 개의 </a:t>
            </a:r>
            <a:r>
              <a:rPr lang="en-US" altLang="ko-KR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Thread</a:t>
            </a:r>
            <a:r>
              <a:rPr lang="ko-KR" altLang="en-US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생성할 것인지 설정</a:t>
            </a:r>
            <a:endParaRPr lang="en-US" altLang="ko-KR" sz="1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>
                <a:latin typeface="맑은 고딕" panose="020B0503020000020004" pitchFamily="50" charset="-127"/>
              </a:rPr>
              <a:t>• </a:t>
            </a:r>
            <a:r>
              <a:rPr lang="en-US" altLang="ko-KR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Ramp-Up Period (in seconds): </a:t>
            </a:r>
            <a:r>
              <a:rPr lang="ko-KR" altLang="en-US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얼마나 빨리 </a:t>
            </a:r>
            <a:r>
              <a:rPr lang="en-US" altLang="ko-KR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Thread</a:t>
            </a:r>
            <a:r>
              <a:rPr lang="ko-KR" altLang="en-US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증가시킬 것인지 설정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>
                <a:latin typeface="맑은 고딕" panose="020B0503020000020004" pitchFamily="50" charset="-127"/>
              </a:rPr>
              <a:t>• </a:t>
            </a:r>
            <a:r>
              <a:rPr lang="en-US" altLang="ko-KR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Loop Count: </a:t>
            </a:r>
            <a:r>
              <a:rPr lang="ko-KR" altLang="en-US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</a:t>
            </a:r>
            <a:r>
              <a:rPr lang="en-US" altLang="ko-KR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Thread </a:t>
            </a:r>
            <a:r>
              <a:rPr lang="ko-KR" altLang="en-US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당 요청 반복 횟수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336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317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Existing Problems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err="1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JMeter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Test with </a:t>
            </a:r>
            <a:r>
              <a:rPr lang="en-US" altLang="ko-KR" sz="4000" b="1" spc="-150" dirty="0" err="1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Nodejs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(2)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23</a:t>
            </a:fld>
            <a:r>
              <a:rPr lang="en-US" altLang="ko-KR" sz="10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28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250151" y="3817700"/>
            <a:ext cx="8611436" cy="12754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sz="1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>
                <a:latin typeface="맑은 고딕" panose="020B0503020000020004" pitchFamily="50" charset="-127"/>
              </a:rPr>
              <a:t>• </a:t>
            </a:r>
            <a:r>
              <a:rPr lang="en-US" altLang="ko-KR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Server </a:t>
            </a:r>
            <a:r>
              <a:rPr lang="ko-KR" altLang="en-US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 혹은 </a:t>
            </a:r>
            <a:r>
              <a:rPr lang="en-US" altLang="ko-KR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IP + port </a:t>
            </a:r>
            <a:r>
              <a:rPr lang="ko-KR" altLang="en-US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번호 입력</a:t>
            </a:r>
            <a:endParaRPr lang="en-US" altLang="ko-KR" sz="1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>
                <a:latin typeface="맑은 고딕" panose="020B0503020000020004" pitchFamily="50" charset="-127"/>
              </a:rPr>
              <a:t>• </a:t>
            </a:r>
            <a:r>
              <a:rPr lang="en-US" altLang="ko-KR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Path (</a:t>
            </a:r>
            <a:r>
              <a:rPr lang="ko-KR" altLang="en-US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이름 등</a:t>
            </a:r>
            <a:r>
              <a:rPr lang="en-US" altLang="ko-KR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>
                <a:latin typeface="맑은 고딕" panose="020B0503020000020004" pitchFamily="50" charset="-127"/>
              </a:rPr>
              <a:t>• </a:t>
            </a:r>
            <a:r>
              <a:rPr lang="en-US" altLang="ko-KR" sz="18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Jmeter</a:t>
            </a:r>
            <a:r>
              <a:rPr lang="en-US" altLang="ko-KR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상단의 </a:t>
            </a:r>
            <a:r>
              <a:rPr lang="en-US" altLang="ko-KR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Run </a:t>
            </a:r>
            <a:r>
              <a:rPr lang="ko-KR" altLang="en-US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버튼 클릭 시 부하 테스트 진행</a:t>
            </a:r>
            <a:endParaRPr lang="en-US" altLang="ko-KR" sz="1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맑은 고딕" panose="020B0503020000020004" pitchFamily="50" charset="-127"/>
              </a:rPr>
              <a:t>• </a:t>
            </a:r>
            <a:r>
              <a:rPr lang="en-US" altLang="ko-KR" sz="18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 with DEMO!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3" y="1426273"/>
            <a:ext cx="7841660" cy="28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95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Demo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13319" y="1534698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2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</a:t>
            </a:r>
            <a:r>
              <a:rPr lang="en-US" altLang="ko-KR" sz="2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Link</a:t>
            </a:r>
          </a:p>
          <a:p>
            <a:pPr lvl="1"/>
            <a:r>
              <a:rPr lang="en-US" altLang="ko-KR" sz="1600" u="sng" dirty="0"/>
              <a:t>http://ec2-13-124-206-4.ap-northeast-2.compute.amazonaws.com:4000/page2.html</a:t>
            </a:r>
          </a:p>
        </p:txBody>
      </p:sp>
      <p:sp>
        <p:nvSpPr>
          <p:cNvPr id="11" name="L 도형 10"/>
          <p:cNvSpPr/>
          <p:nvPr/>
        </p:nvSpPr>
        <p:spPr>
          <a:xfrm rot="19627149">
            <a:off x="470697" y="1671848"/>
            <a:ext cx="242712" cy="134219"/>
          </a:xfrm>
          <a:prstGeom prst="corner">
            <a:avLst>
              <a:gd name="adj1" fmla="val 27501"/>
              <a:gd name="adj2" fmla="val 2346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63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8</a:t>
            </a:r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. Division of Work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smtClean="0">
                <a:solidFill>
                  <a:schemeClr val="accent4">
                    <a:lumMod val="50000"/>
                  </a:schemeClr>
                </a:solidFill>
              </a:rPr>
              <a:t>Division of Work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25</a:t>
            </a:fld>
            <a:r>
              <a:rPr lang="en-US" altLang="ko-KR" sz="10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28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35522" y="2350980"/>
            <a:ext cx="1086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이승현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51562" y="1908195"/>
            <a:ext cx="33386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latin typeface="맑은 고딕" panose="020B0503020000020004" pitchFamily="50" charset="-127"/>
              </a:rPr>
              <a:t>• </a:t>
            </a:r>
            <a:r>
              <a:rPr lang="ko-KR" altLang="en-US" sz="1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전반적인 프로젝트 관리와 일정 조율</a:t>
            </a:r>
            <a:endParaRPr lang="en-US" altLang="ko-KR" sz="16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>
                <a:latin typeface="맑은 고딕" panose="020B0503020000020004" pitchFamily="50" charset="-127"/>
              </a:rPr>
              <a:t>•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싱글 쓰레드 </a:t>
            </a:r>
            <a:r>
              <a:rPr lang="ko-KR" altLang="en-US" sz="1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맑은 고딕" panose="020B0503020000020004" pitchFamily="50" charset="-127"/>
              </a:rPr>
              <a:t>• </a:t>
            </a:r>
            <a:r>
              <a:rPr lang="ko-KR" altLang="en-US" sz="1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헤더 처리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3617450" y="2031763"/>
            <a:ext cx="0" cy="1038545"/>
          </a:xfrm>
          <a:prstGeom prst="line">
            <a:avLst/>
          </a:prstGeom>
          <a:ln w="28575">
            <a:solidFill>
              <a:srgbClr val="CDD9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51562" y="3293410"/>
            <a:ext cx="33386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latin typeface="맑은 고딕" panose="020B0503020000020004" pitchFamily="50" charset="-127"/>
              </a:rPr>
              <a:t>• </a:t>
            </a:r>
            <a:r>
              <a:rPr lang="ko-KR" altLang="en-US" sz="1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전반적인 프로젝트 관리와 일정 조율</a:t>
            </a:r>
            <a:endParaRPr lang="en-US" altLang="ko-KR" sz="16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맑은 고딕" panose="020B0503020000020004" pitchFamily="50" charset="-127"/>
              </a:rPr>
              <a:t>• </a:t>
            </a:r>
            <a:r>
              <a:rPr lang="en-US" altLang="ko-KR" sz="1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I/O multiplexing </a:t>
            </a:r>
            <a:r>
              <a:rPr lang="ko-KR" altLang="en-US" sz="1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담당</a:t>
            </a:r>
            <a:endParaRPr lang="en-US" altLang="ko-KR" sz="16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>
                <a:latin typeface="맑은 고딕" panose="020B0503020000020004" pitchFamily="50" charset="-127"/>
              </a:rPr>
              <a:t>• </a:t>
            </a:r>
            <a:r>
              <a:rPr lang="ko-KR" altLang="en-US" sz="1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소켓 관련 이슈 담당</a:t>
            </a:r>
            <a:endParaRPr lang="en-US" altLang="ko-KR" sz="16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51562" y="4693969"/>
            <a:ext cx="370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latin typeface="맑은 고딕" panose="020B0503020000020004" pitchFamily="50" charset="-127"/>
              </a:rPr>
              <a:t>• </a:t>
            </a:r>
            <a:r>
              <a:rPr lang="ko-KR" altLang="en-US" sz="1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테스트 구성</a:t>
            </a:r>
            <a:endParaRPr lang="en-US" altLang="ko-KR" sz="16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>
                <a:latin typeface="맑은 고딕" panose="020B0503020000020004" pitchFamily="50" charset="-127"/>
              </a:rPr>
              <a:t>• </a:t>
            </a:r>
            <a:r>
              <a:rPr lang="ko-KR" altLang="en-US" sz="1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초기 개발환경 구축</a:t>
            </a:r>
            <a:endParaRPr lang="en-US" altLang="ko-KR" sz="16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맑은 고딕" panose="020B0503020000020004" pitchFamily="50" charset="-127"/>
              </a:rPr>
              <a:t>• </a:t>
            </a:r>
            <a:r>
              <a:rPr lang="ko-KR" altLang="en-US" sz="1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작업 분류 및</a:t>
            </a:r>
            <a:r>
              <a:rPr lang="en-US" altLang="ko-KR" sz="1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 리뷰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35522" y="3735643"/>
            <a:ext cx="1086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박성우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3617450" y="3416426"/>
            <a:ext cx="0" cy="1038545"/>
          </a:xfrm>
          <a:prstGeom prst="line">
            <a:avLst/>
          </a:prstGeom>
          <a:ln w="28575">
            <a:solidFill>
              <a:srgbClr val="CDD9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1864771" y="5205930"/>
            <a:ext cx="366365" cy="252140"/>
            <a:chOff x="1121182" y="2466807"/>
            <a:chExt cx="1440161" cy="610768"/>
          </a:xfrm>
          <a:solidFill>
            <a:schemeClr val="accent5">
              <a:lumMod val="50000"/>
            </a:schemeClr>
          </a:solidFill>
        </p:grpSpPr>
        <p:sp>
          <p:nvSpPr>
            <p:cNvPr id="43" name="모서리가 둥근 직사각형 42"/>
            <p:cNvSpPr/>
            <p:nvPr/>
          </p:nvSpPr>
          <p:spPr>
            <a:xfrm>
              <a:off x="1121182" y="2466807"/>
              <a:ext cx="1440161" cy="61076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37546" y="2541358"/>
              <a:ext cx="1374700" cy="43270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cxnSp>
        <p:nvCxnSpPr>
          <p:cNvPr id="46" name="직선 연결선 45"/>
          <p:cNvCxnSpPr/>
          <p:nvPr/>
        </p:nvCxnSpPr>
        <p:spPr>
          <a:xfrm>
            <a:off x="3617450" y="4812728"/>
            <a:ext cx="0" cy="1038545"/>
          </a:xfrm>
          <a:prstGeom prst="line">
            <a:avLst/>
          </a:prstGeom>
          <a:ln w="28575">
            <a:solidFill>
              <a:srgbClr val="CDD9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>
            <a:off x="1864771" y="3809628"/>
            <a:ext cx="366365" cy="252140"/>
            <a:chOff x="1121182" y="2466807"/>
            <a:chExt cx="1440161" cy="610768"/>
          </a:xfrm>
          <a:solidFill>
            <a:schemeClr val="accent5">
              <a:lumMod val="50000"/>
            </a:schemeClr>
          </a:solidFill>
        </p:grpSpPr>
        <p:sp>
          <p:nvSpPr>
            <p:cNvPr id="48" name="모서리가 둥근 직사각형 47"/>
            <p:cNvSpPr/>
            <p:nvPr/>
          </p:nvSpPr>
          <p:spPr>
            <a:xfrm>
              <a:off x="1121182" y="2466807"/>
              <a:ext cx="1440161" cy="61076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137546" y="2541358"/>
              <a:ext cx="1374700" cy="43270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435522" y="5120306"/>
            <a:ext cx="1086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David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864771" y="2424965"/>
            <a:ext cx="366365" cy="252140"/>
            <a:chOff x="1121182" y="2466807"/>
            <a:chExt cx="1440161" cy="610768"/>
          </a:xfrm>
          <a:solidFill>
            <a:schemeClr val="accent5">
              <a:lumMod val="50000"/>
            </a:schemeClr>
          </a:solidFill>
        </p:grpSpPr>
        <p:sp>
          <p:nvSpPr>
            <p:cNvPr id="27" name="모서리가 둥근 직사각형 26"/>
            <p:cNvSpPr/>
            <p:nvPr/>
          </p:nvSpPr>
          <p:spPr>
            <a:xfrm>
              <a:off x="1121182" y="2466807"/>
              <a:ext cx="1440161" cy="61076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37546" y="2541358"/>
              <a:ext cx="1374700" cy="43270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597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8</a:t>
            </a:r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. Division of Work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Appendix – Thread model vs Event model</a:t>
            </a:r>
            <a:endParaRPr lang="ko-KR" altLang="en-US" sz="36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27</a:t>
            </a:fld>
            <a:r>
              <a:rPr lang="en-US" altLang="ko-KR" sz="10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28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856" y="1967631"/>
            <a:ext cx="4597326" cy="37468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072" y="2025298"/>
            <a:ext cx="4715689" cy="3560730"/>
          </a:xfrm>
          <a:prstGeom prst="rect">
            <a:avLst/>
          </a:prstGeom>
        </p:spPr>
      </p:pic>
      <p:sp>
        <p:nvSpPr>
          <p:cNvPr id="29" name="내용 개체 틀 2"/>
          <p:cNvSpPr txBox="1">
            <a:spLocks/>
          </p:cNvSpPr>
          <p:nvPr/>
        </p:nvSpPr>
        <p:spPr>
          <a:xfrm>
            <a:off x="1194487" y="5939482"/>
            <a:ext cx="7704709" cy="559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altLang="ko-KR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By Hakim Weatherspoon, Cornell university professor</a:t>
            </a:r>
          </a:p>
          <a:p>
            <a:pPr marL="0" indent="0" algn="r">
              <a:buNone/>
            </a:pP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https://pdfs.semanticscholar.org/0ead/e73d747cc2669115e0385417c35acb840cbf.pdf</a:t>
            </a:r>
            <a:endParaRPr lang="en-US" altLang="ko-KR" sz="12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554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28</a:t>
            </a:fld>
            <a:r>
              <a:rPr lang="en-US" altLang="ko-KR" sz="10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28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313319" y="3250957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2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테스트 방법</a:t>
            </a:r>
            <a:endParaRPr lang="en-US" altLang="ko-KR" sz="2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맑은 고딕" panose="020B0503020000020004" pitchFamily="50" charset="-127"/>
              </a:rPr>
              <a:t>•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정적 파일 시스템 가정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맑은 고딕" panose="020B0503020000020004" pitchFamily="50" charset="-127"/>
              </a:rPr>
              <a:t>•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source document html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문서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맑은 고딕" panose="020B0503020000020004" pitchFamily="50" charset="-127"/>
              </a:rPr>
              <a:t>• </a:t>
            </a:r>
            <a:r>
              <a:rPr lang="en-US" altLang="ko-KR" sz="2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ApacheBench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v2.3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실험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맑은 고딕" panose="020B0503020000020004" pitchFamily="50" charset="-127"/>
              </a:rPr>
              <a:t>•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request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옵션과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concurrency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옵션을 변화시켜가면서 실험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맑은 고딕" panose="020B0503020000020004" pitchFamily="50" charset="-127"/>
              </a:rPr>
              <a:t>•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벤치마크 </a:t>
            </a:r>
            <a:r>
              <a:rPr lang="ko-KR" altLang="en-US" sz="2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수행시간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완료시간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기준으로 비교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(time taken for tests)</a:t>
            </a:r>
          </a:p>
          <a:p>
            <a:pPr marL="0" indent="0">
              <a:buNone/>
            </a:pPr>
            <a:r>
              <a:rPr lang="en-US" altLang="ko-KR" sz="2000" dirty="0">
                <a:latin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1) </a:t>
            </a:r>
            <a:r>
              <a:rPr lang="en-US" altLang="ko-KR" sz="2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FIFOcached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our server</a:t>
            </a:r>
          </a:p>
          <a:p>
            <a:pPr marL="0" indent="0">
              <a:buNone/>
            </a:pPr>
            <a:r>
              <a:rPr lang="en-US" altLang="ko-KR" sz="2000" dirty="0">
                <a:latin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2)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Apache(2.4.4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)/PHP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3)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node.js-10.4.0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455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7. Analysis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Analysis(1)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13319" y="152475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2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테스트 환경</a:t>
            </a:r>
            <a:endParaRPr lang="en-US" altLang="ko-KR" sz="2400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맑은 고딕" panose="020B0503020000020004" pitchFamily="50" charset="-127"/>
              </a:rPr>
              <a:t>•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Ubuntu 16.04</a:t>
            </a:r>
          </a:p>
          <a:p>
            <a:pPr marL="0" indent="0">
              <a:buNone/>
            </a:pPr>
            <a:r>
              <a:rPr lang="en-US" altLang="ko-KR" sz="2000" dirty="0">
                <a:latin typeface="맑은 고딕" panose="020B0503020000020004" pitchFamily="50" charset="-127"/>
              </a:rPr>
              <a:t>•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Intel i5-6200U quad-core 2.3GHz</a:t>
            </a:r>
          </a:p>
          <a:p>
            <a:pPr marL="0" indent="0">
              <a:buNone/>
            </a:pPr>
            <a:r>
              <a:rPr lang="en-US" altLang="ko-KR" sz="2000" dirty="0">
                <a:latin typeface="맑은 고딕" panose="020B0503020000020004" pitchFamily="50" charset="-127"/>
              </a:rPr>
              <a:t>•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8192MB RAM</a:t>
            </a:r>
          </a:p>
        </p:txBody>
      </p:sp>
      <p:sp>
        <p:nvSpPr>
          <p:cNvPr id="13" name="L 도형 12"/>
          <p:cNvSpPr/>
          <p:nvPr/>
        </p:nvSpPr>
        <p:spPr>
          <a:xfrm rot="19627149">
            <a:off x="470697" y="1671848"/>
            <a:ext cx="242712" cy="134219"/>
          </a:xfrm>
          <a:prstGeom prst="corner">
            <a:avLst>
              <a:gd name="adj1" fmla="val 27501"/>
              <a:gd name="adj2" fmla="val 2346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L 도형 14"/>
          <p:cNvSpPr/>
          <p:nvPr/>
        </p:nvSpPr>
        <p:spPr>
          <a:xfrm rot="19627149">
            <a:off x="443453" y="3352602"/>
            <a:ext cx="242712" cy="134219"/>
          </a:xfrm>
          <a:prstGeom prst="corner">
            <a:avLst>
              <a:gd name="adj1" fmla="val 27501"/>
              <a:gd name="adj2" fmla="val 2346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4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3663" b="20190"/>
          <a:stretch/>
        </p:blipFill>
        <p:spPr>
          <a:xfrm>
            <a:off x="4493624" y="0"/>
            <a:ext cx="4650376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608" b="4762"/>
          <a:stretch/>
        </p:blipFill>
        <p:spPr>
          <a:xfrm>
            <a:off x="0" y="0"/>
            <a:ext cx="4480561" cy="685800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4454435" y="0"/>
            <a:ext cx="0" cy="68580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92463" y="228963"/>
            <a:ext cx="137160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493624" y="3562894"/>
            <a:ext cx="3095896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3562894"/>
            <a:ext cx="3095896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825274" y="228963"/>
            <a:ext cx="1875972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37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10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28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950" y="3344092"/>
            <a:ext cx="6021703" cy="3100975"/>
          </a:xfrm>
          <a:prstGeom prst="rect">
            <a:avLst/>
          </a:prstGeom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263455" y="1459444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>
                <a:latin typeface="맑은 고딕" panose="020B0503020000020004" pitchFamily="50" charset="-127"/>
              </a:rPr>
              <a:t>• 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웹서버가 얼마나 많은 클라이언트를 동시에 처리할 수 있을 지의 문제</a:t>
            </a:r>
            <a:endParaRPr lang="en-US" altLang="ko-KR" sz="20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>
                <a:latin typeface="맑은 고딕" panose="020B0503020000020004" pitchFamily="50" charset="-127"/>
              </a:rPr>
              <a:t>• 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다량의 소켓이 연결될 때 하드웨어가 충분하더라도 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I/O 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처리방식 때문에</a:t>
            </a:r>
            <a:endParaRPr lang="en-US" altLang="ko-KR" sz="20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서버가 제대로 동작하지 않는 문제</a:t>
            </a:r>
            <a:endParaRPr lang="en-US" altLang="ko-KR" sz="20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smtClean="0">
                <a:solidFill>
                  <a:schemeClr val="accent4">
                    <a:lumMod val="50000"/>
                  </a:schemeClr>
                </a:solidFill>
              </a:rPr>
              <a:t>Existing Problems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455" y="195231"/>
            <a:ext cx="317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Existing Problems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93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30</a:t>
            </a:fld>
            <a:r>
              <a:rPr lang="en-US" altLang="ko-KR" sz="10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28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53704" y="1997130"/>
            <a:ext cx="8470547" cy="5477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smtClean="0">
                <a:latin typeface="맑은 고딕" panose="020B0503020000020004" pitchFamily="50" charset="-127"/>
              </a:rPr>
              <a:t>• 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concurrency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작을 때 멀티 쓰레드 서버를 이길 수 없음</a:t>
            </a:r>
            <a:endParaRPr lang="en-US" altLang="ko-KR" sz="20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맑은 고딕" panose="020B0503020000020004" pitchFamily="50" charset="-127"/>
              </a:rPr>
              <a:t>• 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apache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성능이 월등</a:t>
            </a:r>
            <a:endParaRPr lang="en-US" altLang="ko-KR" sz="20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맑은 고딕" panose="020B0503020000020004" pitchFamily="50" charset="-127"/>
              </a:rPr>
              <a:t>• 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node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대해 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70~80% 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성능을 보임</a:t>
            </a:r>
            <a:endParaRPr lang="en-US" altLang="ko-KR" sz="2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endParaRPr lang="en-US" altLang="ko-KR" sz="20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US" altLang="ko-KR" sz="2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455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7</a:t>
            </a:r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. Analysis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smtClean="0">
                <a:solidFill>
                  <a:schemeClr val="accent4">
                    <a:lumMod val="50000"/>
                  </a:schemeClr>
                </a:solidFill>
              </a:rPr>
              <a:t>Analysis(2)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736" r="514" b="2103"/>
          <a:stretch/>
        </p:blipFill>
        <p:spPr>
          <a:xfrm>
            <a:off x="1455919" y="3272573"/>
            <a:ext cx="6466115" cy="3442977"/>
          </a:xfrm>
          <a:prstGeom prst="rect">
            <a:avLst/>
          </a:prstGeom>
        </p:spPr>
      </p:pic>
      <p:sp>
        <p:nvSpPr>
          <p:cNvPr id="13" name="내용 개체 틀 2"/>
          <p:cNvSpPr txBox="1">
            <a:spLocks/>
          </p:cNvSpPr>
          <p:nvPr/>
        </p:nvSpPr>
        <p:spPr>
          <a:xfrm>
            <a:off x="313319" y="152475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24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</a:t>
            </a:r>
            <a:r>
              <a:rPr lang="en-US" altLang="ko-KR" sz="24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c=100 : time-request graph</a:t>
            </a:r>
          </a:p>
        </p:txBody>
      </p:sp>
      <p:sp>
        <p:nvSpPr>
          <p:cNvPr id="15" name="L 도형 14"/>
          <p:cNvSpPr/>
          <p:nvPr/>
        </p:nvSpPr>
        <p:spPr>
          <a:xfrm rot="19627149">
            <a:off x="470697" y="1671848"/>
            <a:ext cx="242712" cy="134219"/>
          </a:xfrm>
          <a:prstGeom prst="corner">
            <a:avLst>
              <a:gd name="adj1" fmla="val 27501"/>
              <a:gd name="adj2" fmla="val 2346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0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31</a:t>
            </a:fld>
            <a:r>
              <a:rPr lang="en-US" altLang="ko-KR" sz="10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28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smtClean="0">
                <a:solidFill>
                  <a:schemeClr val="accent4">
                    <a:lumMod val="50000"/>
                  </a:schemeClr>
                </a:solidFill>
              </a:rPr>
              <a:t>Analysis(3)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455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7. Analysis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288" y="3272573"/>
            <a:ext cx="6553030" cy="3463930"/>
          </a:xfrm>
          <a:prstGeom prst="rect">
            <a:avLst/>
          </a:prstGeom>
        </p:spPr>
      </p:pic>
      <p:sp>
        <p:nvSpPr>
          <p:cNvPr id="16" name="내용 개체 틀 2"/>
          <p:cNvSpPr txBox="1">
            <a:spLocks/>
          </p:cNvSpPr>
          <p:nvPr/>
        </p:nvSpPr>
        <p:spPr>
          <a:xfrm>
            <a:off x="313319" y="152475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24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</a:t>
            </a:r>
            <a:r>
              <a:rPr lang="en-US" altLang="ko-KR" sz="24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c=1000 : time-request graph</a:t>
            </a:r>
          </a:p>
        </p:txBody>
      </p:sp>
      <p:sp>
        <p:nvSpPr>
          <p:cNvPr id="17" name="L 도형 16"/>
          <p:cNvSpPr/>
          <p:nvPr/>
        </p:nvSpPr>
        <p:spPr>
          <a:xfrm rot="19627149">
            <a:off x="470697" y="1671848"/>
            <a:ext cx="242712" cy="134219"/>
          </a:xfrm>
          <a:prstGeom prst="corner">
            <a:avLst>
              <a:gd name="adj1" fmla="val 27501"/>
              <a:gd name="adj2" fmla="val 2346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453704" y="1997129"/>
            <a:ext cx="8470547" cy="11640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smtClean="0">
                <a:latin typeface="맑은 고딕" panose="020B0503020000020004" pitchFamily="50" charset="-127"/>
              </a:rPr>
              <a:t>• </a:t>
            </a: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apache 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서버를 </a:t>
            </a: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개로 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제한</a:t>
            </a:r>
            <a:endParaRPr lang="en-US" altLang="ko-KR" sz="20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맑은 고딕" panose="020B0503020000020004" pitchFamily="50" charset="-127"/>
              </a:rPr>
              <a:t>• 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일정 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request 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개수 이상에서 싱글 쓰레드 서버의 효용이 나타남</a:t>
            </a:r>
            <a:endParaRPr lang="en-US" altLang="ko-KR" sz="20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smtClean="0">
                <a:latin typeface="맑은 고딕" panose="020B0503020000020004" pitchFamily="50" charset="-127"/>
              </a:rPr>
              <a:t>• 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node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대해 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70~80% 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성능을 보임</a:t>
            </a:r>
            <a:endParaRPr lang="en-US" altLang="ko-KR" sz="2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endParaRPr lang="en-US" altLang="ko-KR" sz="20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US" altLang="ko-KR" sz="2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216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32</a:t>
            </a:fld>
            <a:r>
              <a:rPr lang="en-US" altLang="ko-KR" sz="10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28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smtClean="0">
                <a:solidFill>
                  <a:schemeClr val="accent4">
                    <a:lumMod val="50000"/>
                  </a:schemeClr>
                </a:solidFill>
              </a:rPr>
              <a:t>Analysis(4)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455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7. Analysis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805" y="3231084"/>
            <a:ext cx="6519574" cy="3443348"/>
          </a:xfrm>
          <a:prstGeom prst="rect">
            <a:avLst/>
          </a:prstGeom>
        </p:spPr>
      </p:pic>
      <p:sp>
        <p:nvSpPr>
          <p:cNvPr id="15" name="내용 개체 틀 2"/>
          <p:cNvSpPr txBox="1">
            <a:spLocks/>
          </p:cNvSpPr>
          <p:nvPr/>
        </p:nvSpPr>
        <p:spPr>
          <a:xfrm>
            <a:off x="313319" y="152475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24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</a:t>
            </a:r>
            <a:r>
              <a:rPr lang="en-US" altLang="ko-KR" sz="24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c=10000 : time-request graph</a:t>
            </a:r>
          </a:p>
        </p:txBody>
      </p:sp>
      <p:sp>
        <p:nvSpPr>
          <p:cNvPr id="16" name="L 도형 15"/>
          <p:cNvSpPr/>
          <p:nvPr/>
        </p:nvSpPr>
        <p:spPr>
          <a:xfrm rot="19627149">
            <a:off x="470697" y="1671848"/>
            <a:ext cx="242712" cy="134219"/>
          </a:xfrm>
          <a:prstGeom prst="corner">
            <a:avLst>
              <a:gd name="adj1" fmla="val 27501"/>
              <a:gd name="adj2" fmla="val 2346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453704" y="1997130"/>
            <a:ext cx="8470547" cy="12339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>
                <a:latin typeface="맑은 고딕" panose="020B0503020000020004" pitchFamily="50" charset="-127"/>
              </a:rPr>
              <a:t>• </a:t>
            </a: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apache 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서버를 </a:t>
            </a: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개로 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제한</a:t>
            </a:r>
            <a:endParaRPr lang="en-US" altLang="ko-KR" sz="2000" smtClean="0"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000" smtClean="0">
                <a:latin typeface="맑은 고딕" panose="020B0503020000020004" pitchFamily="50" charset="-127"/>
              </a:rPr>
              <a:t>• 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total request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500000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개를 넘어가면 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myserver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성능이 급격히 저하</a:t>
            </a:r>
            <a:endParaRPr lang="en-US" altLang="ko-KR" sz="20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smtClean="0">
                <a:latin typeface="맑은 고딕" panose="020B0503020000020004" pitchFamily="50" charset="-127"/>
              </a:rPr>
              <a:t>• 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node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대해 </a:t>
            </a: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0~70% 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성능을 보임</a:t>
            </a:r>
            <a:endParaRPr lang="en-US" altLang="ko-KR" sz="2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endParaRPr lang="en-US" altLang="ko-KR" sz="20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US" altLang="ko-KR" sz="2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530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33</a:t>
            </a:fld>
            <a:r>
              <a:rPr lang="en-US" altLang="ko-KR" sz="10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28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smtClean="0">
                <a:solidFill>
                  <a:schemeClr val="accent4">
                    <a:lumMod val="50000"/>
                  </a:schemeClr>
                </a:solidFill>
              </a:rPr>
              <a:t>Analysis(5)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455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7. Analysis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719" y="3366430"/>
            <a:ext cx="6602241" cy="3491570"/>
          </a:xfrm>
          <a:prstGeom prst="rect">
            <a:avLst/>
          </a:prstGeom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313319" y="152475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24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</a:t>
            </a:r>
            <a:r>
              <a:rPr lang="en-US" altLang="ko-KR" sz="24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n=100000 : time-concurrency graph</a:t>
            </a:r>
          </a:p>
        </p:txBody>
      </p:sp>
      <p:sp>
        <p:nvSpPr>
          <p:cNvPr id="12" name="L 도형 11"/>
          <p:cNvSpPr/>
          <p:nvPr/>
        </p:nvSpPr>
        <p:spPr>
          <a:xfrm rot="19627149">
            <a:off x="470697" y="1671848"/>
            <a:ext cx="242712" cy="134219"/>
          </a:xfrm>
          <a:prstGeom prst="corner">
            <a:avLst>
              <a:gd name="adj1" fmla="val 27501"/>
              <a:gd name="adj2" fmla="val 2346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453704" y="1997130"/>
            <a:ext cx="8470547" cy="5477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smtClean="0">
                <a:latin typeface="맑은 고딕" panose="020B0503020000020004" pitchFamily="50" charset="-127"/>
              </a:rPr>
              <a:t>• 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total request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100000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개로 고정</a:t>
            </a:r>
            <a:endParaRPr lang="en-US" altLang="ko-KR" sz="20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smtClean="0">
                <a:latin typeface="맑은 고딕" panose="020B0503020000020004" pitchFamily="50" charset="-127"/>
              </a:rPr>
              <a:t>• 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싱글 쓰레드 서버는 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concurrency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의해 거의 영향을 받지 않음</a:t>
            </a:r>
            <a:endParaRPr lang="en-US" altLang="ko-KR" sz="20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smtClean="0">
                <a:latin typeface="맑은 고딕" panose="020B0503020000020004" pitchFamily="50" charset="-127"/>
              </a:rPr>
              <a:t>• 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일정 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concurrency 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이상에서 멀티 쓰레드 서버의 성능이 급격히 나빠짐</a:t>
            </a:r>
            <a:endParaRPr lang="en-US" altLang="ko-KR" sz="2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endParaRPr lang="en-US" altLang="ko-KR" sz="20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US" altLang="ko-KR" sz="2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780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317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Existing Problems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smtClean="0">
                <a:solidFill>
                  <a:schemeClr val="accent4">
                    <a:lumMod val="50000"/>
                  </a:schemeClr>
                </a:solidFill>
              </a:rPr>
              <a:t>Existing Problems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10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28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32529" y="140401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멀티 </a:t>
            </a:r>
            <a:r>
              <a:rPr lang="ko-KR" altLang="en-US" sz="24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쓰레드 기반 웹서버의 </a:t>
            </a:r>
            <a:r>
              <a:rPr lang="ko-KR" altLang="en-US" sz="24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한계점</a:t>
            </a:r>
            <a:endParaRPr lang="en-US" altLang="ko-KR" sz="2400" b="1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>
                <a:latin typeface="맑은 고딕" panose="020B0503020000020004" pitchFamily="50" charset="-127"/>
              </a:rPr>
              <a:t>• 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쓰레드 풀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크기를 넘어선 요청은 처리 불가</a:t>
            </a:r>
            <a:endParaRPr lang="en-US" altLang="ko-KR" sz="20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>
                <a:latin typeface="맑은 고딕" panose="020B0503020000020004" pitchFamily="50" charset="-127"/>
              </a:rPr>
              <a:t>• 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블로킹 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I/O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인한 저조한 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CPU 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사용률</a:t>
            </a:r>
            <a:endParaRPr lang="en-US" altLang="ko-KR" sz="20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>
                <a:latin typeface="맑은 고딕" panose="020B0503020000020004" pitchFamily="50" charset="-127"/>
              </a:rPr>
              <a:t>• 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잦은 컨텍스트 스위치로 인한 성능 저하</a:t>
            </a:r>
            <a:endParaRPr lang="en-US" altLang="ko-KR" sz="20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98" b="5411"/>
          <a:stretch/>
        </p:blipFill>
        <p:spPr>
          <a:xfrm>
            <a:off x="2215528" y="3829637"/>
            <a:ext cx="4707786" cy="2696710"/>
          </a:xfrm>
          <a:prstGeom prst="rect">
            <a:avLst/>
          </a:prstGeom>
        </p:spPr>
      </p:pic>
      <p:sp>
        <p:nvSpPr>
          <p:cNvPr id="12" name="L 도형 11"/>
          <p:cNvSpPr/>
          <p:nvPr/>
        </p:nvSpPr>
        <p:spPr>
          <a:xfrm rot="19627149">
            <a:off x="470697" y="1671848"/>
            <a:ext cx="242712" cy="134219"/>
          </a:xfrm>
          <a:prstGeom prst="corner">
            <a:avLst>
              <a:gd name="adj1" fmla="val 27501"/>
              <a:gd name="adj2" fmla="val 2346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48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. Approach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Approach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10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28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332529" y="1408371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싱글 쓰레드를 이용한 웹서버 구현</a:t>
            </a:r>
            <a:endParaRPr lang="en-US" altLang="ko-KR" sz="2400" b="1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>
                <a:latin typeface="맑은 고딕" panose="020B0503020000020004" pitchFamily="50" charset="-127"/>
              </a:rPr>
              <a:t>• 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하나의 쓰레드가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루프를 돌면서 요청을 전담</a:t>
            </a:r>
            <a:endParaRPr lang="en-US" altLang="ko-KR" sz="20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>
                <a:latin typeface="맑은 고딕" panose="020B0503020000020004" pitchFamily="50" charset="-127"/>
              </a:rPr>
              <a:t>• 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블록을 유발하는 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I/O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워커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쓰레드가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대신 처리</a:t>
            </a:r>
            <a:endParaRPr lang="en-US" altLang="ko-KR" sz="20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>
                <a:latin typeface="맑은 고딕" panose="020B0503020000020004" pitchFamily="50" charset="-127"/>
              </a:rPr>
              <a:t>• 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컨텍스트 스위치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없이 콜백을 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받아서 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처리</a:t>
            </a:r>
            <a:endParaRPr lang="en-US" altLang="ko-KR" sz="20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1513"/>
          <a:stretch/>
        </p:blipFill>
        <p:spPr>
          <a:xfrm>
            <a:off x="2021666" y="3865518"/>
            <a:ext cx="5062672" cy="2631800"/>
          </a:xfrm>
          <a:prstGeom prst="rect">
            <a:avLst/>
          </a:prstGeom>
        </p:spPr>
      </p:pic>
      <p:sp>
        <p:nvSpPr>
          <p:cNvPr id="10" name="L 도형 9"/>
          <p:cNvSpPr/>
          <p:nvPr/>
        </p:nvSpPr>
        <p:spPr>
          <a:xfrm rot="19627149">
            <a:off x="470697" y="1671848"/>
            <a:ext cx="242712" cy="134219"/>
          </a:xfrm>
          <a:prstGeom prst="corner">
            <a:avLst>
              <a:gd name="adj1" fmla="val 27501"/>
              <a:gd name="adj2" fmla="val 2346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00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en-US" altLang="ko-KR" sz="10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Architecture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smtClean="0">
                <a:solidFill>
                  <a:schemeClr val="accent4">
                    <a:lumMod val="50000"/>
                  </a:schemeClr>
                </a:solidFill>
              </a:rPr>
              <a:t>Architecture(1)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10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28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21" y="1543397"/>
            <a:ext cx="8520882" cy="499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9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smtClean="0">
                <a:solidFill>
                  <a:schemeClr val="accent4">
                    <a:lumMod val="50000"/>
                  </a:schemeClr>
                </a:solidFill>
              </a:rPr>
              <a:t>Architecture(2)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10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28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21" y="1543397"/>
            <a:ext cx="8520882" cy="499908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49921" y="1462389"/>
            <a:ext cx="8610724" cy="5213093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5125335">
            <a:off x="1430420" y="2493585"/>
            <a:ext cx="793068" cy="463039"/>
          </a:xfrm>
          <a:custGeom>
            <a:avLst/>
            <a:gdLst>
              <a:gd name="connsiteX0" fmla="*/ 542925 w 542925"/>
              <a:gd name="connsiteY0" fmla="*/ 491275 h 491275"/>
              <a:gd name="connsiteX1" fmla="*/ 371475 w 542925"/>
              <a:gd name="connsiteY1" fmla="*/ 5500 h 491275"/>
              <a:gd name="connsiteX2" fmla="*/ 0 w 542925"/>
              <a:gd name="connsiteY2" fmla="*/ 272200 h 49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925" h="491275">
                <a:moveTo>
                  <a:pt x="542925" y="491275"/>
                </a:moveTo>
                <a:cubicBezTo>
                  <a:pt x="502443" y="266643"/>
                  <a:pt x="461962" y="42012"/>
                  <a:pt x="371475" y="5500"/>
                </a:cubicBezTo>
                <a:cubicBezTo>
                  <a:pt x="280988" y="-31012"/>
                  <a:pt x="140494" y="120594"/>
                  <a:pt x="0" y="272200"/>
                </a:cubicBezTo>
              </a:path>
            </a:pathLst>
          </a:custGeom>
          <a:noFill/>
          <a:ln w="28575">
            <a:solidFill>
              <a:srgbClr val="FFFF00"/>
            </a:solidFill>
            <a:headEnd type="none" w="med" len="med"/>
            <a:tailEnd type="arrow" w="med" len="med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내용 개체 틀 2"/>
          <p:cNvSpPr txBox="1">
            <a:spLocks/>
          </p:cNvSpPr>
          <p:nvPr/>
        </p:nvSpPr>
        <p:spPr>
          <a:xfrm>
            <a:off x="2138451" y="2758167"/>
            <a:ext cx="5806456" cy="23232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싱글 쓰레드가</a:t>
            </a:r>
            <a:endParaRPr lang="en-US" altLang="ko-KR" sz="18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1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요청을 전담</a:t>
            </a:r>
            <a:endParaRPr lang="en-US" altLang="ko-KR" sz="1800" spc="-15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19389" y="1627453"/>
            <a:ext cx="1595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Event Queue</a:t>
            </a:r>
            <a:endParaRPr lang="ko-KR" altLang="en-US" sz="1600">
              <a:solidFill>
                <a:srgbClr val="FFFF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1483" y="4139328"/>
            <a:ext cx="1890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Single Threaded</a:t>
            </a:r>
          </a:p>
          <a:p>
            <a:pPr algn="ctr"/>
            <a:r>
              <a:rPr lang="en-US" altLang="ko-KR" sz="1600" smtClean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Event Loop</a:t>
            </a:r>
            <a:endParaRPr lang="ko-KR" altLang="en-US" sz="1600">
              <a:solidFill>
                <a:srgbClr val="FFFF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001156" y="1994934"/>
            <a:ext cx="438150" cy="430766"/>
          </a:xfrm>
          <a:prstGeom prst="rect">
            <a:avLst/>
          </a:prstGeom>
          <a:noFill/>
          <a:ln w="28575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930400" y="1907553"/>
            <a:ext cx="2523556" cy="623221"/>
          </a:xfrm>
          <a:prstGeom prst="rect">
            <a:avLst/>
          </a:prstGeom>
          <a:noFill/>
          <a:ln w="28575">
            <a:solidFill>
              <a:srgbClr val="FFFF0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006442" y="2050750"/>
            <a:ext cx="457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E1</a:t>
            </a:r>
            <a:endParaRPr lang="ko-KR" altLang="en-US" sz="1600">
              <a:solidFill>
                <a:srgbClr val="FFFF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2007219" y="4036428"/>
            <a:ext cx="0" cy="1045029"/>
          </a:xfrm>
          <a:prstGeom prst="straightConnector1">
            <a:avLst/>
          </a:prstGeom>
          <a:ln w="28575">
            <a:solidFill>
              <a:srgbClr val="FFFF00"/>
            </a:solidFill>
            <a:headEnd type="arrow" w="med" len="med"/>
            <a:tailEnd type="none" w="med" len="med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2007219" y="2690948"/>
            <a:ext cx="0" cy="1149532"/>
          </a:xfrm>
          <a:prstGeom prst="straightConnector1">
            <a:avLst/>
          </a:prstGeom>
          <a:ln w="28575">
            <a:solidFill>
              <a:srgbClr val="FFFF00"/>
            </a:solidFill>
            <a:headEnd type="arrow" w="med" len="med"/>
            <a:tailEnd type="none" w="med" len="med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3455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en-US" altLang="ko-KR" sz="10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Architecture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064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smtClean="0">
                <a:solidFill>
                  <a:schemeClr val="accent4">
                    <a:lumMod val="50000"/>
                  </a:schemeClr>
                </a:solidFill>
              </a:rPr>
              <a:t>Architecture(3)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10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28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21" y="1543397"/>
            <a:ext cx="8520882" cy="499908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49921" y="1487789"/>
            <a:ext cx="8610724" cy="5213093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4428309" y="5278482"/>
            <a:ext cx="0" cy="992778"/>
          </a:xfrm>
          <a:prstGeom prst="straightConnector1">
            <a:avLst/>
          </a:prstGeom>
          <a:ln w="28575">
            <a:solidFill>
              <a:srgbClr val="FFFF00"/>
            </a:solidFill>
            <a:headEnd type="arrow" w="med" len="med"/>
            <a:tailEnd type="none" w="med" len="med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4937761" y="3286995"/>
            <a:ext cx="1476102" cy="2252745"/>
          </a:xfrm>
          <a:prstGeom prst="straightConnector1">
            <a:avLst/>
          </a:prstGeom>
          <a:ln w="28575">
            <a:solidFill>
              <a:srgbClr val="FFFF00"/>
            </a:solidFill>
            <a:headEnd type="arrow" w="med" len="med"/>
            <a:tailEnd type="none" w="med" len="med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내용 개체 틀 2"/>
          <p:cNvSpPr txBox="1">
            <a:spLocks/>
          </p:cNvSpPr>
          <p:nvPr/>
        </p:nvSpPr>
        <p:spPr>
          <a:xfrm>
            <a:off x="3383909" y="3553931"/>
            <a:ext cx="4737842" cy="23232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블로킹을 유발하는 작업은</a:t>
            </a:r>
            <a:endParaRPr lang="en-US" altLang="ko-KR" sz="18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1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워커 쓰레드에게 맡기고</a:t>
            </a:r>
            <a:endParaRPr lang="en-US" altLang="ko-KR" sz="18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1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이벤트를</a:t>
            </a:r>
            <a:r>
              <a:rPr lang="en-US" altLang="ko-KR" sz="1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처리</a:t>
            </a:r>
            <a:endParaRPr lang="en-US" altLang="ko-KR" sz="1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endParaRPr lang="en-US" altLang="ko-KR" sz="1800" spc="-15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79324" y="1552825"/>
            <a:ext cx="1950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Worker Thread</a:t>
            </a:r>
            <a:endParaRPr lang="ko-KR" altLang="en-US" sz="1600">
              <a:solidFill>
                <a:srgbClr val="FFFF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32003" y="2884143"/>
            <a:ext cx="754597" cy="611960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643500">
            <a:off x="6503144" y="2670881"/>
            <a:ext cx="754597" cy="611960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7" name="자유형 16"/>
          <p:cNvSpPr/>
          <p:nvPr/>
        </p:nvSpPr>
        <p:spPr>
          <a:xfrm rot="15125335">
            <a:off x="1430420" y="2493585"/>
            <a:ext cx="793068" cy="463039"/>
          </a:xfrm>
          <a:custGeom>
            <a:avLst/>
            <a:gdLst>
              <a:gd name="connsiteX0" fmla="*/ 542925 w 542925"/>
              <a:gd name="connsiteY0" fmla="*/ 491275 h 491275"/>
              <a:gd name="connsiteX1" fmla="*/ 371475 w 542925"/>
              <a:gd name="connsiteY1" fmla="*/ 5500 h 491275"/>
              <a:gd name="connsiteX2" fmla="*/ 0 w 542925"/>
              <a:gd name="connsiteY2" fmla="*/ 272200 h 49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925" h="491275">
                <a:moveTo>
                  <a:pt x="542925" y="491275"/>
                </a:moveTo>
                <a:cubicBezTo>
                  <a:pt x="502443" y="266643"/>
                  <a:pt x="461962" y="42012"/>
                  <a:pt x="371475" y="5500"/>
                </a:cubicBezTo>
                <a:cubicBezTo>
                  <a:pt x="280988" y="-31012"/>
                  <a:pt x="140494" y="120594"/>
                  <a:pt x="0" y="272200"/>
                </a:cubicBezTo>
              </a:path>
            </a:pathLst>
          </a:custGeom>
          <a:noFill/>
          <a:ln w="28575">
            <a:solidFill>
              <a:srgbClr val="FFFF00"/>
            </a:solidFill>
            <a:headEnd type="none" w="med" len="med"/>
            <a:tailEnd type="arrow" w="med" len="med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63455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en-US" altLang="ko-KR" sz="10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Architecture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1483" y="4139328"/>
            <a:ext cx="1890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Single Threaded</a:t>
            </a:r>
          </a:p>
          <a:p>
            <a:pPr algn="ctr"/>
            <a:r>
              <a:rPr lang="en-US" altLang="ko-KR" sz="1600" smtClean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Event Loop</a:t>
            </a:r>
            <a:endParaRPr lang="ko-KR" altLang="en-US" sz="1600">
              <a:solidFill>
                <a:srgbClr val="FFFF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2007219" y="4036428"/>
            <a:ext cx="0" cy="1045029"/>
          </a:xfrm>
          <a:prstGeom prst="straightConnector1">
            <a:avLst/>
          </a:prstGeom>
          <a:ln w="28575">
            <a:solidFill>
              <a:srgbClr val="FFFF00"/>
            </a:solidFill>
            <a:headEnd type="arrow" w="med" len="med"/>
            <a:tailEnd type="none" w="med" len="med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2007219" y="2690948"/>
            <a:ext cx="0" cy="1149532"/>
          </a:xfrm>
          <a:prstGeom prst="straightConnector1">
            <a:avLst/>
          </a:prstGeom>
          <a:ln w="28575">
            <a:solidFill>
              <a:srgbClr val="FFFF00"/>
            </a:solidFill>
            <a:headEnd type="arrow" w="med" len="med"/>
            <a:tailEnd type="none" w="med" len="med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38439" y="1627453"/>
            <a:ext cx="1595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Event Queue</a:t>
            </a:r>
            <a:endParaRPr lang="ko-KR" altLang="en-US" sz="1600">
              <a:solidFill>
                <a:srgbClr val="FFFF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59956" y="1994934"/>
            <a:ext cx="438150" cy="430766"/>
          </a:xfrm>
          <a:prstGeom prst="rect">
            <a:avLst/>
          </a:prstGeom>
          <a:noFill/>
          <a:ln w="28575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930400" y="1907553"/>
            <a:ext cx="2523556" cy="623221"/>
          </a:xfrm>
          <a:prstGeom prst="rect">
            <a:avLst/>
          </a:prstGeom>
          <a:noFill/>
          <a:ln w="28575">
            <a:solidFill>
              <a:srgbClr val="FFFF0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565242" y="2050750"/>
            <a:ext cx="457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E2</a:t>
            </a:r>
            <a:endParaRPr lang="ko-KR" altLang="en-US" sz="1600">
              <a:solidFill>
                <a:srgbClr val="FFFF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7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smtClean="0">
                <a:solidFill>
                  <a:schemeClr val="accent4">
                    <a:lumMod val="50000"/>
                  </a:schemeClr>
                </a:solidFill>
              </a:rPr>
              <a:t>Architecture(4)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10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28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21" y="1543397"/>
            <a:ext cx="8520882" cy="499908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49921" y="1436989"/>
            <a:ext cx="8610724" cy="5213093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4567803" y="2170181"/>
            <a:ext cx="1820660" cy="704163"/>
          </a:xfrm>
          <a:prstGeom prst="straightConnector1">
            <a:avLst/>
          </a:prstGeom>
          <a:ln w="28575">
            <a:solidFill>
              <a:srgbClr val="FFFF00"/>
            </a:solidFill>
            <a:headEnd type="arrow" w="med" len="med"/>
            <a:tailEnd type="none" w="med" len="med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내용 개체 틀 2"/>
          <p:cNvSpPr txBox="1">
            <a:spLocks/>
          </p:cNvSpPr>
          <p:nvPr/>
        </p:nvSpPr>
        <p:spPr>
          <a:xfrm>
            <a:off x="3814354" y="2708236"/>
            <a:ext cx="6544491" cy="23232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디스크</a:t>
            </a:r>
            <a:r>
              <a:rPr lang="en-US" altLang="ko-KR" sz="1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I/O</a:t>
            </a:r>
            <a:r>
              <a:rPr lang="ko-KR" altLang="en-US" sz="1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끝나면</a:t>
            </a:r>
            <a:endParaRPr lang="en-US" altLang="ko-KR" sz="18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1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이벤트큐에 삽입</a:t>
            </a:r>
            <a:endParaRPr lang="en-US" altLang="ko-KR" sz="1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79324" y="1552825"/>
            <a:ext cx="1950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Worker Thread</a:t>
            </a:r>
            <a:endParaRPr lang="ko-KR" altLang="en-US" sz="1600">
              <a:solidFill>
                <a:srgbClr val="FFFF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32003" y="2884143"/>
            <a:ext cx="754597" cy="611960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643500">
            <a:off x="6503144" y="2670881"/>
            <a:ext cx="754597" cy="611960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23" name="TextBox 22"/>
          <p:cNvSpPr txBox="1"/>
          <p:nvPr/>
        </p:nvSpPr>
        <p:spPr>
          <a:xfrm>
            <a:off x="1432089" y="1627453"/>
            <a:ext cx="1595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Event Queue</a:t>
            </a:r>
            <a:endParaRPr lang="ko-KR" altLang="en-US" sz="1600">
              <a:solidFill>
                <a:srgbClr val="FFFF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30400" y="1907553"/>
            <a:ext cx="2523556" cy="623221"/>
          </a:xfrm>
          <a:prstGeom prst="rect">
            <a:avLst/>
          </a:prstGeom>
          <a:noFill/>
          <a:ln w="28575">
            <a:solidFill>
              <a:srgbClr val="FFFF0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105150" y="1994934"/>
            <a:ext cx="438150" cy="430766"/>
          </a:xfrm>
          <a:prstGeom prst="rect">
            <a:avLst/>
          </a:prstGeom>
          <a:noFill/>
          <a:ln w="28575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117850" y="2050750"/>
            <a:ext cx="457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E3</a:t>
            </a:r>
            <a:endParaRPr lang="ko-KR" altLang="en-US" sz="1600">
              <a:solidFill>
                <a:srgbClr val="FFFF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2016744" y="5369928"/>
            <a:ext cx="0" cy="1045029"/>
          </a:xfrm>
          <a:prstGeom prst="straightConnector1">
            <a:avLst/>
          </a:prstGeom>
          <a:ln w="28575">
            <a:solidFill>
              <a:srgbClr val="FFFF00"/>
            </a:solidFill>
            <a:headEnd type="arrow" w="med" len="med"/>
            <a:tailEnd type="none" w="med" len="med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91483" y="4139328"/>
            <a:ext cx="1890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Single Threaded</a:t>
            </a:r>
          </a:p>
          <a:p>
            <a:pPr algn="ctr"/>
            <a:r>
              <a:rPr lang="en-US" altLang="ko-KR" sz="1600" smtClean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Event Loop</a:t>
            </a:r>
            <a:endParaRPr lang="ko-KR" altLang="en-US" sz="1600">
              <a:solidFill>
                <a:srgbClr val="FFFF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2143018" y="6428014"/>
            <a:ext cx="674205" cy="0"/>
          </a:xfrm>
          <a:prstGeom prst="straightConnector1">
            <a:avLst/>
          </a:prstGeom>
          <a:ln w="28575">
            <a:solidFill>
              <a:srgbClr val="FFFF00"/>
            </a:solidFill>
            <a:headEnd type="arrow" w="med" len="med"/>
            <a:tailEnd type="none" w="med" len="med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2992104" y="6428014"/>
            <a:ext cx="674205" cy="0"/>
          </a:xfrm>
          <a:prstGeom prst="straightConnector1">
            <a:avLst/>
          </a:prstGeom>
          <a:ln w="28575">
            <a:solidFill>
              <a:srgbClr val="FFFF00"/>
            </a:solidFill>
            <a:headEnd type="arrow" w="med" len="med"/>
            <a:tailEnd type="none" w="med" len="med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63455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en-US" altLang="ko-KR" sz="10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Architecture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340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6558</TotalTime>
  <Words>1367</Words>
  <Application>Microsoft Office PowerPoint</Application>
  <PresentationFormat>화면 슬라이드 쇼(4:3)</PresentationFormat>
  <Paragraphs>531</Paragraphs>
  <Slides>33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2" baseType="lpstr">
      <vt:lpstr>휴먼편지체</vt:lpstr>
      <vt:lpstr>맑은 고딕</vt:lpstr>
      <vt:lpstr>나눔고딕</vt:lpstr>
      <vt:lpstr>Wingdings</vt:lpstr>
      <vt:lpstr>HY헤드라인M</vt:lpstr>
      <vt:lpstr>Arial</vt:lpstr>
      <vt:lpstr>나눔스퀘어 Bold</vt:lpstr>
      <vt:lpstr>나눔스퀘어라운드 ExtraBold</vt:lpstr>
      <vt:lpstr>Office 테마</vt:lpstr>
      <vt:lpstr>EventLoop을 이용한 WebServer 구현</vt:lpstr>
      <vt:lpstr>Contents</vt:lpstr>
      <vt:lpstr>Existing Problems</vt:lpstr>
      <vt:lpstr>Existing Problems</vt:lpstr>
      <vt:lpstr>Approach</vt:lpstr>
      <vt:lpstr>Architecture(1)</vt:lpstr>
      <vt:lpstr>Architecture(2)</vt:lpstr>
      <vt:lpstr>Architecture(3)</vt:lpstr>
      <vt:lpstr>Architecture(4)</vt:lpstr>
      <vt:lpstr>Development Environment</vt:lpstr>
      <vt:lpstr>Implementation Spec(1)</vt:lpstr>
      <vt:lpstr>Implementation Spec(2)</vt:lpstr>
      <vt:lpstr>Implementation Spec(3)</vt:lpstr>
      <vt:lpstr>Implementation Spec(4)</vt:lpstr>
      <vt:lpstr>Implementation Spec(5)</vt:lpstr>
      <vt:lpstr>Implementation Spec(6)</vt:lpstr>
      <vt:lpstr>Implementation Spec(7)</vt:lpstr>
      <vt:lpstr>Implementation Spec(8)</vt:lpstr>
      <vt:lpstr>Implementation Spec(9)</vt:lpstr>
      <vt:lpstr>Implementation Problem</vt:lpstr>
      <vt:lpstr>Implementation solution</vt:lpstr>
      <vt:lpstr>JMeter Test with Nodejs (1)</vt:lpstr>
      <vt:lpstr>JMeter Test with Nodejs (2)</vt:lpstr>
      <vt:lpstr>Demo</vt:lpstr>
      <vt:lpstr>Division of Work</vt:lpstr>
      <vt:lpstr>감사합니다</vt:lpstr>
      <vt:lpstr>Appendix – Thread model vs Event model</vt:lpstr>
      <vt:lpstr>Analysis(1)</vt:lpstr>
      <vt:lpstr>PowerPoint 프레젠테이션</vt:lpstr>
      <vt:lpstr>Analysis(2)</vt:lpstr>
      <vt:lpstr>Analysis(3)</vt:lpstr>
      <vt:lpstr>Analysis(4)</vt:lpstr>
      <vt:lpstr>Analysis(5)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Windows 사용자</cp:lastModifiedBy>
  <cp:revision>443</cp:revision>
  <cp:lastPrinted>2011-08-28T13:13:29Z</cp:lastPrinted>
  <dcterms:created xsi:type="dcterms:W3CDTF">2011-08-24T01:05:33Z</dcterms:created>
  <dcterms:modified xsi:type="dcterms:W3CDTF">2018-06-15T05:43:40Z</dcterms:modified>
</cp:coreProperties>
</file>