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83" r:id="rId5"/>
    <p:sldId id="287" r:id="rId6"/>
    <p:sldId id="288" r:id="rId7"/>
    <p:sldId id="290" r:id="rId8"/>
    <p:sldId id="264" r:id="rId9"/>
    <p:sldId id="269" r:id="rId10"/>
    <p:sldId id="270" r:id="rId11"/>
    <p:sldId id="272" r:id="rId12"/>
    <p:sldId id="273" r:id="rId13"/>
    <p:sldId id="280" r:id="rId14"/>
    <p:sldId id="285" r:id="rId15"/>
    <p:sldId id="282" r:id="rId16"/>
    <p:sldId id="279" r:id="rId17"/>
    <p:sldId id="277" r:id="rId18"/>
    <p:sldId id="286" r:id="rId19"/>
    <p:sldId id="281" r:id="rId20"/>
    <p:sldId id="278" r:id="rId21"/>
    <p:sldId id="265" r:id="rId22"/>
    <p:sldId id="266" r:id="rId23"/>
    <p:sldId id="261" r:id="rId24"/>
    <p:sldId id="263" r:id="rId25"/>
  </p:sldIdLst>
  <p:sldSz cx="12192000" cy="6858000"/>
  <p:notesSz cx="6858000" cy="9144000"/>
  <p:embeddedFontLst>
    <p:embeddedFont>
      <p:font typeface="맑은 고딕" panose="020B0503020000020004" pitchFamily="50" charset="-127"/>
      <p:regular r:id="rId26"/>
      <p:bold r:id="rId27"/>
    </p:embeddedFont>
    <p:embeddedFont>
      <p:font typeface="나눔바른고딕" panose="020B0600000101010101" charset="-127"/>
      <p:regular r:id="rId28"/>
      <p:bold r:id="rId29"/>
    </p:embeddedFont>
    <p:embeddedFont>
      <p:font typeface="Britannic Bold" panose="020B0903060703020204" pitchFamily="34" charset="0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736"/>
    <a:srgbClr val="848C45"/>
    <a:srgbClr val="E98C8C"/>
    <a:srgbClr val="F0F0F2"/>
    <a:srgbClr val="8C7764"/>
    <a:srgbClr val="71733D"/>
    <a:srgbClr val="C6AEA2"/>
    <a:srgbClr val="E1B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0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9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9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3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3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6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3AF2-201B-418F-B8B2-7E4D7387CD19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E9E5-9C1B-40ED-8B7C-4D9E084706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9.png"/><Relationship Id="rId7" Type="http://schemas.openxmlformats.org/officeDocument/2006/relationships/image" Target="../media/image3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9.png"/><Relationship Id="rId7" Type="http://schemas.openxmlformats.org/officeDocument/2006/relationships/image" Target="../media/image3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68779" y="782210"/>
            <a:ext cx="10837816" cy="537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1647" y="5156287"/>
            <a:ext cx="267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프로젝트</a:t>
            </a:r>
            <a:endParaRPr lang="ko-KR" altLang="en-US" sz="24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1171063"/>
            <a:ext cx="478536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C7764"/>
                </a:solidFill>
                <a:latin typeface="Gotham Medium" panose="02000604030000020004" pitchFamily="50" charset="0"/>
              </a:rPr>
              <a:t>Mountain</a:t>
            </a:r>
          </a:p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C7764"/>
                </a:solidFill>
                <a:latin typeface="Gotham Medium" panose="02000604030000020004" pitchFamily="50" charset="0"/>
              </a:rPr>
              <a:t>     Together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692" y="2168755"/>
            <a:ext cx="4190604" cy="366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08"/>
          <p:cNvGrpSpPr/>
          <p:nvPr/>
        </p:nvGrpSpPr>
        <p:grpSpPr>
          <a:xfrm>
            <a:off x="6970484" y="3558644"/>
            <a:ext cx="641600" cy="433080"/>
            <a:chOff x="5968437" y="4926317"/>
            <a:chExt cx="641600" cy="433080"/>
          </a:xfrm>
        </p:grpSpPr>
        <p:pic>
          <p:nvPicPr>
            <p:cNvPr id="16" name="Object 3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8437" y="4926317"/>
              <a:ext cx="641600" cy="43308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2724069" y="5799217"/>
            <a:ext cx="16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아이디 찾기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56710" y="5799217"/>
            <a:ext cx="197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smtClean="0">
                <a:solidFill>
                  <a:schemeClr val="tx2"/>
                </a:solidFill>
                <a:latin typeface="Britannic Bold" panose="020B0903060703020204" pitchFamily="34" charset="0"/>
              </a:rPr>
              <a:t>등록된 아이디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97644" y="6277645"/>
            <a:ext cx="202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등록된 이름 및 전화번호 입력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4013" y="1758075"/>
            <a:ext cx="2918632" cy="3951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08389" y="1762386"/>
            <a:ext cx="2918632" cy="3926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55547" y="1713944"/>
            <a:ext cx="2918634" cy="39955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310342" y="166953"/>
            <a:ext cx="1071233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02. 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아이디 찾기</a:t>
            </a:r>
            <a:endParaRPr lang="ko-KR" altLang="en-US" sz="66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3183" y="1109663"/>
            <a:ext cx="9814560" cy="63719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3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08"/>
          <p:cNvGrpSpPr/>
          <p:nvPr/>
        </p:nvGrpSpPr>
        <p:grpSpPr>
          <a:xfrm>
            <a:off x="6900401" y="3492143"/>
            <a:ext cx="641600" cy="433080"/>
            <a:chOff x="5968437" y="4926317"/>
            <a:chExt cx="641600" cy="433080"/>
          </a:xfrm>
        </p:grpSpPr>
        <p:pic>
          <p:nvPicPr>
            <p:cNvPr id="16" name="Object 3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8437" y="4926317"/>
              <a:ext cx="641600" cy="43308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2608369" y="5736934"/>
            <a:ext cx="181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비밀번호 찾기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44815" y="5736934"/>
            <a:ext cx="231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등록된 비밀번호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8369" y="6230615"/>
            <a:ext cx="2479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등록된 아이디 및 </a:t>
            </a: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이름</a:t>
            </a:r>
            <a:r>
              <a:rPr lang="en-US" altLang="ko-KR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, </a:t>
            </a: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전화번호</a:t>
            </a: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 </a:t>
            </a: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입력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0342" y="166953"/>
            <a:ext cx="1071233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03. 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비밀번호 찾기</a:t>
            </a:r>
            <a:endParaRPr lang="ko-KR" altLang="en-US" sz="66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183" y="1647442"/>
            <a:ext cx="2918634" cy="3956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7748" y="1647443"/>
            <a:ext cx="2934278" cy="39651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62430" y="1656818"/>
            <a:ext cx="2888572" cy="3955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443183" y="1109663"/>
            <a:ext cx="9814560" cy="63719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99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299105" y="5873360"/>
            <a:ext cx="181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메인 화면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93366" y="5820652"/>
            <a:ext cx="231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산 상세 정보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2594" y="6255048"/>
            <a:ext cx="202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지역 선택 화면 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0342" y="166953"/>
            <a:ext cx="1071233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04. 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지역 선택 </a:t>
            </a:r>
            <a:endParaRPr lang="ko-KR" altLang="en-US" sz="66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183" y="1798258"/>
            <a:ext cx="2906987" cy="394733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그룹 1008"/>
          <p:cNvGrpSpPr/>
          <p:nvPr/>
        </p:nvGrpSpPr>
        <p:grpSpPr>
          <a:xfrm>
            <a:off x="3604739" y="3448569"/>
            <a:ext cx="641600" cy="433080"/>
            <a:chOff x="5968437" y="4926317"/>
            <a:chExt cx="641600" cy="433080"/>
          </a:xfrm>
        </p:grpSpPr>
        <p:pic>
          <p:nvPicPr>
            <p:cNvPr id="16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8437" y="4926317"/>
              <a:ext cx="641600" cy="43308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5238432" y="5873360"/>
            <a:ext cx="181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충청도 선택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00075" y="6290252"/>
            <a:ext cx="202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산 선택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20" name="그룹 1008"/>
          <p:cNvGrpSpPr/>
          <p:nvPr/>
        </p:nvGrpSpPr>
        <p:grpSpPr>
          <a:xfrm>
            <a:off x="7760862" y="3491497"/>
            <a:ext cx="641600" cy="433080"/>
            <a:chOff x="5968437" y="4926317"/>
            <a:chExt cx="641600" cy="433080"/>
          </a:xfrm>
        </p:grpSpPr>
        <p:pic>
          <p:nvPicPr>
            <p:cNvPr id="21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8437" y="4926317"/>
              <a:ext cx="641600" cy="43308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68759" y="1758152"/>
            <a:ext cx="2858364" cy="3947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443183" y="1109663"/>
            <a:ext cx="9814560" cy="63719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36189" y="6174836"/>
            <a:ext cx="3723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산 이름</a:t>
            </a:r>
            <a:r>
              <a:rPr lang="en-US" altLang="ko-KR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, </a:t>
            </a: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주소</a:t>
            </a:r>
            <a:r>
              <a:rPr lang="en-US" altLang="ko-KR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, </a:t>
            </a: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난이도</a:t>
            </a:r>
            <a:r>
              <a:rPr lang="en-US" altLang="ko-KR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, </a:t>
            </a: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지도 링크</a:t>
            </a:r>
            <a:r>
              <a:rPr lang="en-US" altLang="ko-KR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, </a:t>
            </a: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상세설명</a:t>
            </a:r>
            <a:r>
              <a:rPr lang="en-US" altLang="ko-KR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, </a:t>
            </a:r>
            <a:r>
              <a:rPr lang="ko-KR" altLang="en-US" sz="1000" b="1" dirty="0" err="1" smtClean="0">
                <a:solidFill>
                  <a:schemeClr val="tx2"/>
                </a:solidFill>
                <a:latin typeface="Britannic Bold" panose="020B0903060703020204" pitchFamily="34" charset="0"/>
              </a:rPr>
              <a:t>북마크</a:t>
            </a: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 추가 가능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2176" y="3968739"/>
            <a:ext cx="202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지역 선택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78305" y="3968739"/>
            <a:ext cx="6162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산 선택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972034" y="3152314"/>
            <a:ext cx="1277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err="1" smtClean="0">
                <a:solidFill>
                  <a:srgbClr val="FF0000"/>
                </a:solidFill>
                <a:latin typeface="Britannic Bold" panose="020B0903060703020204" pitchFamily="34" charset="0"/>
              </a:rPr>
              <a:t>버킷리스트</a:t>
            </a:r>
            <a:r>
              <a:rPr lang="ko-KR" altLang="en-US" sz="1000" b="1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 추가</a:t>
            </a:r>
            <a:endParaRPr lang="ko-KR" altLang="en-US" sz="1000" b="1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163701" y="2556129"/>
            <a:ext cx="423949" cy="215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395551A-9370-412B-8A34-8DFB95F85D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86" b="93588" l="7767" r="91262">
                        <a14:foregroundMark x1="18058" y1="7626" x2="20388" y2="6759"/>
                        <a14:foregroundMark x1="8738" y1="52166" x2="7961" y2="54419"/>
                        <a14:foregroundMark x1="54175" y1="93588" x2="64078" y2="90988"/>
                        <a14:foregroundMark x1="90291" y1="84749" x2="91262" y2="82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08579" y="2662607"/>
            <a:ext cx="437087" cy="4897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38898" y="1758152"/>
            <a:ext cx="2902184" cy="3987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직사각형 28"/>
          <p:cNvSpPr/>
          <p:nvPr/>
        </p:nvSpPr>
        <p:spPr>
          <a:xfrm>
            <a:off x="7065376" y="4518794"/>
            <a:ext cx="262181" cy="215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989990" y="3383146"/>
            <a:ext cx="262181" cy="215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609098" y="4755263"/>
            <a:ext cx="1277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랜덤 산 정보 제공</a:t>
            </a:r>
            <a:endParaRPr lang="ko-KR" altLang="en-US" sz="1000" b="1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31" name="그룹 1008"/>
          <p:cNvGrpSpPr/>
          <p:nvPr/>
        </p:nvGrpSpPr>
        <p:grpSpPr>
          <a:xfrm flipH="1">
            <a:off x="6463555" y="2034910"/>
            <a:ext cx="291086" cy="162363"/>
            <a:chOff x="5968437" y="4926317"/>
            <a:chExt cx="641600" cy="433080"/>
          </a:xfrm>
        </p:grpSpPr>
        <p:pic>
          <p:nvPicPr>
            <p:cNvPr id="32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8437" y="4926317"/>
              <a:ext cx="641600" cy="433080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6767560" y="2002393"/>
            <a:ext cx="202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첫 화면으로 이동</a:t>
            </a:r>
            <a:endParaRPr lang="ko-KR" altLang="en-US" sz="1000" b="1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04591" y="6097021"/>
            <a:ext cx="181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err="1" smtClean="0">
                <a:solidFill>
                  <a:schemeClr val="tx2"/>
                </a:solidFill>
                <a:latin typeface="Britannic Bold" panose="020B0903060703020204" pitchFamily="34" charset="0"/>
              </a:rPr>
              <a:t>버킷리스트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0342" y="166953"/>
            <a:ext cx="1071233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05. </a:t>
            </a:r>
            <a:r>
              <a:rPr lang="ko-KR" altLang="en-US" sz="6600" dirty="0" err="1" smtClean="0">
                <a:solidFill>
                  <a:srgbClr val="848C45"/>
                </a:solidFill>
                <a:latin typeface="Gotham Medium" panose="02000604030000020004" pitchFamily="50" charset="0"/>
              </a:rPr>
              <a:t>버킷리스트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 추가</a:t>
            </a:r>
            <a:endParaRPr lang="ko-KR" altLang="en-US" sz="66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grpSp>
        <p:nvGrpSpPr>
          <p:cNvPr id="15" name="그룹 1008"/>
          <p:cNvGrpSpPr/>
          <p:nvPr/>
        </p:nvGrpSpPr>
        <p:grpSpPr>
          <a:xfrm>
            <a:off x="3577019" y="3598198"/>
            <a:ext cx="641600" cy="433080"/>
            <a:chOff x="5968437" y="4926317"/>
            <a:chExt cx="641600" cy="433080"/>
          </a:xfrm>
        </p:grpSpPr>
        <p:pic>
          <p:nvPicPr>
            <p:cNvPr id="16" name="Object 3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8437" y="4926317"/>
              <a:ext cx="641600" cy="433080"/>
            </a:xfrm>
            <a:prstGeom prst="rect">
              <a:avLst/>
            </a:prstGeom>
          </p:spPr>
        </p:pic>
      </p:grpSp>
      <p:grpSp>
        <p:nvGrpSpPr>
          <p:cNvPr id="20" name="그룹 1008"/>
          <p:cNvGrpSpPr/>
          <p:nvPr/>
        </p:nvGrpSpPr>
        <p:grpSpPr>
          <a:xfrm>
            <a:off x="7733142" y="3641126"/>
            <a:ext cx="641600" cy="433080"/>
            <a:chOff x="5968437" y="4926317"/>
            <a:chExt cx="641600" cy="433080"/>
          </a:xfrm>
        </p:grpSpPr>
        <p:pic>
          <p:nvPicPr>
            <p:cNvPr id="21" name="Object 3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8437" y="4926317"/>
              <a:ext cx="641600" cy="433080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443183" y="1109663"/>
            <a:ext cx="9814560" cy="63719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36" y="1901758"/>
            <a:ext cx="2923180" cy="3889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580642" y="2739000"/>
            <a:ext cx="423949" cy="215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1008"/>
          <p:cNvGrpSpPr/>
          <p:nvPr/>
        </p:nvGrpSpPr>
        <p:grpSpPr>
          <a:xfrm flipH="1" flipV="1">
            <a:off x="1117397" y="2762295"/>
            <a:ext cx="466862" cy="224979"/>
            <a:chOff x="5968437" y="4926317"/>
            <a:chExt cx="641600" cy="433080"/>
          </a:xfrm>
        </p:grpSpPr>
        <p:pic>
          <p:nvPicPr>
            <p:cNvPr id="31" name="Object 3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8437" y="4926317"/>
              <a:ext cx="641600" cy="433080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1584259" y="2793757"/>
            <a:ext cx="13124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추가 된 산</a:t>
            </a:r>
            <a:endParaRPr lang="ko-KR" altLang="en-US" sz="1000" b="1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395551A-9370-412B-8A34-8DFB95F85D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588" l="7767" r="91262">
                        <a14:foregroundMark x1="18058" y1="7626" x2="20388" y2="6759"/>
                        <a14:foregroundMark x1="8738" y1="52166" x2="7961" y2="54419"/>
                        <a14:foregroundMark x1="54175" y1="93588" x2="64078" y2="90988"/>
                        <a14:foregroundMark x1="90291" y1="84749" x2="91262" y2="82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9758" y="5417724"/>
            <a:ext cx="437087" cy="4897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114" y="1915358"/>
            <a:ext cx="2947832" cy="38846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395551A-9370-412B-8A34-8DFB95F85D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588" l="7767" r="91262">
                        <a14:foregroundMark x1="18058" y1="7626" x2="20388" y2="6759"/>
                        <a14:foregroundMark x1="8738" y1="52166" x2="7961" y2="54419"/>
                        <a14:foregroundMark x1="54175" y1="93588" x2="64078" y2="90988"/>
                        <a14:foregroundMark x1="90291" y1="84749" x2="91262" y2="82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1575" y="2833762"/>
            <a:ext cx="437087" cy="48970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350463" y="3248489"/>
            <a:ext cx="13124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더블클릭 </a:t>
            </a:r>
            <a:endParaRPr lang="ko-KR" altLang="en-US" sz="1000" b="1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0753" y="1876638"/>
            <a:ext cx="2932465" cy="38762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555617" y="6097021"/>
            <a:ext cx="258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smtClean="0">
                <a:solidFill>
                  <a:schemeClr val="tx2"/>
                </a:solidFill>
                <a:latin typeface="Britannic Bold" panose="020B0903060703020204" pitchFamily="34" charset="0"/>
              </a:rPr>
              <a:t>산 상세 정보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80104" y="6097021"/>
            <a:ext cx="181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err="1" smtClean="0">
                <a:solidFill>
                  <a:schemeClr val="tx2"/>
                </a:solidFill>
                <a:latin typeface="Britannic Bold" panose="020B0903060703020204" pitchFamily="34" charset="0"/>
              </a:rPr>
              <a:t>버킷리스트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5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10342" y="166953"/>
            <a:ext cx="1071233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06. </a:t>
            </a:r>
            <a:r>
              <a:rPr lang="ko-KR" altLang="en-US" sz="6600" dirty="0" err="1" smtClean="0">
                <a:solidFill>
                  <a:srgbClr val="848C45"/>
                </a:solidFill>
                <a:latin typeface="Gotham Medium" panose="02000604030000020004" pitchFamily="50" charset="0"/>
              </a:rPr>
              <a:t>버킷리스트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 순위 변경</a:t>
            </a:r>
            <a:endParaRPr lang="ko-KR" altLang="en-US" sz="66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4059" y="5856734"/>
            <a:ext cx="21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우선순위 저장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20" name="그룹 1008"/>
          <p:cNvGrpSpPr/>
          <p:nvPr/>
        </p:nvGrpSpPr>
        <p:grpSpPr>
          <a:xfrm>
            <a:off x="4984644" y="3426480"/>
            <a:ext cx="641600" cy="433080"/>
            <a:chOff x="5968437" y="4926317"/>
            <a:chExt cx="641600" cy="433080"/>
          </a:xfrm>
        </p:grpSpPr>
        <p:pic>
          <p:nvPicPr>
            <p:cNvPr id="21" name="Object 3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8437" y="4926317"/>
              <a:ext cx="641600" cy="433080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443183" y="1109663"/>
            <a:ext cx="9814560" cy="63719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6786" y="3956829"/>
            <a:ext cx="1209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우선순위 저장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8448" y="1708202"/>
            <a:ext cx="2923180" cy="3869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395551A-9370-412B-8A34-8DFB95F85D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588" l="7767" r="91262">
                        <a14:foregroundMark x1="18058" y1="7626" x2="20388" y2="6759"/>
                        <a14:foregroundMark x1="8738" y1="52166" x2="7961" y2="54419"/>
                        <a14:foregroundMark x1="54175" y1="93588" x2="64078" y2="90988"/>
                        <a14:foregroundMark x1="90291" y1="84749" x2="91262" y2="82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3453" y="4753449"/>
            <a:ext cx="437087" cy="489707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319600" y="2556002"/>
            <a:ext cx="498422" cy="696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19773" y="1708202"/>
            <a:ext cx="2923182" cy="3869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직사각형 33"/>
          <p:cNvSpPr/>
          <p:nvPr/>
        </p:nvSpPr>
        <p:spPr>
          <a:xfrm>
            <a:off x="9074637" y="2556002"/>
            <a:ext cx="504447" cy="696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23786" y="5856734"/>
            <a:ext cx="21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추가된 산  목록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1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51669" y="5997553"/>
            <a:ext cx="244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smtClean="0">
                <a:solidFill>
                  <a:schemeClr val="tx2"/>
                </a:solidFill>
                <a:latin typeface="Britannic Bold" panose="020B0903060703020204" pitchFamily="34" charset="0"/>
              </a:rPr>
              <a:t>버킷리스트</a:t>
            </a:r>
            <a:r>
              <a:rPr lang="ko-KR" altLang="en-US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 삭제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0342" y="166953"/>
            <a:ext cx="1071233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07. </a:t>
            </a:r>
            <a:r>
              <a:rPr lang="ko-KR" altLang="en-US" sz="6600" dirty="0" err="1" smtClean="0">
                <a:solidFill>
                  <a:srgbClr val="848C45"/>
                </a:solidFill>
                <a:latin typeface="Gotham Medium" panose="02000604030000020004" pitchFamily="50" charset="0"/>
              </a:rPr>
              <a:t>버킷리스트</a:t>
            </a:r>
            <a:r>
              <a:rPr lang="ko-KR" altLang="en-US" sz="6600" dirty="0">
                <a:solidFill>
                  <a:srgbClr val="848C45"/>
                </a:solidFill>
                <a:latin typeface="Gotham Medium" panose="02000604030000020004" pitchFamily="50" charset="0"/>
              </a:rPr>
              <a:t> 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삭제 </a:t>
            </a:r>
            <a:endParaRPr lang="ko-KR" altLang="en-US" sz="66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grpSp>
        <p:nvGrpSpPr>
          <p:cNvPr id="15" name="그룹 1008"/>
          <p:cNvGrpSpPr/>
          <p:nvPr/>
        </p:nvGrpSpPr>
        <p:grpSpPr>
          <a:xfrm>
            <a:off x="3627888" y="3601048"/>
            <a:ext cx="641600" cy="433080"/>
            <a:chOff x="5968437" y="4926317"/>
            <a:chExt cx="641600" cy="433080"/>
          </a:xfrm>
        </p:grpSpPr>
        <p:pic>
          <p:nvPicPr>
            <p:cNvPr id="16" name="Object 3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8437" y="4926317"/>
              <a:ext cx="641600" cy="43308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909503" y="6038309"/>
            <a:ext cx="287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smtClean="0">
                <a:solidFill>
                  <a:schemeClr val="tx2"/>
                </a:solidFill>
                <a:latin typeface="Britannic Bold" panose="020B0903060703020204" pitchFamily="34" charset="0"/>
              </a:rPr>
              <a:t>버킷리스트</a:t>
            </a:r>
            <a:r>
              <a:rPr lang="ko-KR" altLang="en-US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 목록 리셋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20" name="그룹 1008"/>
          <p:cNvGrpSpPr/>
          <p:nvPr/>
        </p:nvGrpSpPr>
        <p:grpSpPr>
          <a:xfrm>
            <a:off x="7733142" y="3641126"/>
            <a:ext cx="641600" cy="433080"/>
            <a:chOff x="5968437" y="4926317"/>
            <a:chExt cx="641600" cy="433080"/>
          </a:xfrm>
        </p:grpSpPr>
        <p:pic>
          <p:nvPicPr>
            <p:cNvPr id="21" name="Object 3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8437" y="4926317"/>
              <a:ext cx="641600" cy="433080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443183" y="1109663"/>
            <a:ext cx="9814560" cy="63719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28714" y="4074206"/>
            <a:ext cx="104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리셋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987" y="1882770"/>
            <a:ext cx="2923180" cy="39397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580642" y="2739000"/>
            <a:ext cx="423949" cy="215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395551A-9370-412B-8A34-8DFB95F85D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588" l="7767" r="91262">
                        <a14:foregroundMark x1="18058" y1="7626" x2="20388" y2="6759"/>
                        <a14:foregroundMark x1="8738" y1="52166" x2="7961" y2="54419"/>
                        <a14:foregroundMark x1="54175" y1="93588" x2="64078" y2="90988"/>
                        <a14:foregroundMark x1="90291" y1="84749" x2="91262" y2="82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3301" y="4995750"/>
            <a:ext cx="437087" cy="4897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84891" y="1879919"/>
            <a:ext cx="2923179" cy="3942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95386" y="1870804"/>
            <a:ext cx="2924714" cy="39737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395551A-9370-412B-8A34-8DFB95F85D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588" l="7767" r="91262">
                        <a14:foregroundMark x1="18058" y1="7626" x2="20388" y2="6759"/>
                        <a14:foregroundMark x1="8738" y1="52166" x2="7961" y2="54419"/>
                        <a14:foregroundMark x1="54175" y1="93588" x2="64078" y2="90988"/>
                        <a14:foregroundMark x1="90291" y1="84749" x2="91262" y2="82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33674" y="4995749"/>
            <a:ext cx="437087" cy="48970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660498" y="4074206"/>
            <a:ext cx="104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삭제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9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237434" y="5967684"/>
            <a:ext cx="181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게시판 선택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0342" y="166953"/>
            <a:ext cx="1071233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08. </a:t>
            </a:r>
            <a:r>
              <a:rPr lang="ko-KR" altLang="en-US" sz="6600" dirty="0" err="1" smtClean="0">
                <a:solidFill>
                  <a:srgbClr val="848C45"/>
                </a:solidFill>
                <a:latin typeface="Gotham Medium" panose="02000604030000020004" pitchFamily="50" charset="0"/>
              </a:rPr>
              <a:t>게시글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 작성 </a:t>
            </a:r>
            <a:endParaRPr lang="ko-KR" altLang="en-US" sz="66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grpSp>
        <p:nvGrpSpPr>
          <p:cNvPr id="15" name="그룹 1008"/>
          <p:cNvGrpSpPr/>
          <p:nvPr/>
        </p:nvGrpSpPr>
        <p:grpSpPr>
          <a:xfrm>
            <a:off x="3859014" y="3483603"/>
            <a:ext cx="641600" cy="433080"/>
            <a:chOff x="5968437" y="4926317"/>
            <a:chExt cx="641600" cy="433080"/>
          </a:xfrm>
        </p:grpSpPr>
        <p:pic>
          <p:nvPicPr>
            <p:cNvPr id="16" name="Object 3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8437" y="4926317"/>
              <a:ext cx="641600" cy="43308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5880503" y="5209217"/>
            <a:ext cx="181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err="1" smtClean="0">
                <a:solidFill>
                  <a:schemeClr val="tx2"/>
                </a:solidFill>
                <a:latin typeface="Britannic Bold" panose="020B0903060703020204" pitchFamily="34" charset="0"/>
              </a:rPr>
              <a:t>게시글</a:t>
            </a:r>
            <a:r>
              <a:rPr lang="ko-KR" altLang="en-US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 작성 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55330" y="5595444"/>
            <a:ext cx="202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댓글 달기 기능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3183" y="1109663"/>
            <a:ext cx="9814560" cy="63719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9014" y="3997378"/>
            <a:ext cx="202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err="1" smtClean="0">
                <a:solidFill>
                  <a:schemeClr val="tx2"/>
                </a:solidFill>
                <a:latin typeface="Britannic Bold" panose="020B0903060703020204" pitchFamily="34" charset="0"/>
              </a:rPr>
              <a:t>글작성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933" y="1780717"/>
            <a:ext cx="2932824" cy="3956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395551A-9370-412B-8A34-8DFB95F85D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588" l="7767" r="91262">
                        <a14:foregroundMark x1="18058" y1="7626" x2="20388" y2="6759"/>
                        <a14:foregroundMark x1="8738" y1="52166" x2="7961" y2="54419"/>
                        <a14:foregroundMark x1="54175" y1="93588" x2="64078" y2="90988"/>
                        <a14:foregroundMark x1="90291" y1="84749" x2="91262" y2="82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1313" y="4890523"/>
            <a:ext cx="437087" cy="4897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96480" y="1780717"/>
            <a:ext cx="3956085" cy="32073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395551A-9370-412B-8A34-8DFB95F85D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588" l="7767" r="91262">
                        <a14:foregroundMark x1="18058" y1="7626" x2="20388" y2="6759"/>
                        <a14:foregroundMark x1="8738" y1="52166" x2="7961" y2="54419"/>
                        <a14:foregroundMark x1="54175" y1="93588" x2="64078" y2="90988"/>
                        <a14:foregroundMark x1="90291" y1="84749" x2="91262" y2="82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65151" y="4852436"/>
            <a:ext cx="437087" cy="48970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395551A-9370-412B-8A34-8DFB95F85D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588" l="7767" r="91262">
                        <a14:foregroundMark x1="18058" y1="7626" x2="20388" y2="6759"/>
                        <a14:foregroundMark x1="8738" y1="52166" x2="7961" y2="54419"/>
                        <a14:foregroundMark x1="54175" y1="93588" x2="64078" y2="90988"/>
                        <a14:foregroundMark x1="90291" y1="84749" x2="91262" y2="82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1595" y="3766053"/>
            <a:ext cx="437087" cy="4897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65481" y="1722075"/>
            <a:ext cx="2970115" cy="40147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8965482" y="2629633"/>
            <a:ext cx="2846903" cy="271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1008"/>
          <p:cNvGrpSpPr/>
          <p:nvPr/>
        </p:nvGrpSpPr>
        <p:grpSpPr>
          <a:xfrm flipH="1">
            <a:off x="10388933" y="2601701"/>
            <a:ext cx="518445" cy="327371"/>
            <a:chOff x="5968437" y="4926317"/>
            <a:chExt cx="641600" cy="43308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8437" y="4926317"/>
              <a:ext cx="641600" cy="433080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0538231" y="2929072"/>
            <a:ext cx="13124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추가 된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Britannic Bold" panose="020B0903060703020204" pitchFamily="34" charset="0"/>
              </a:rPr>
              <a:t>게시글</a:t>
            </a:r>
            <a:endParaRPr lang="ko-KR" altLang="en-US" sz="1000" b="1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395551A-9370-412B-8A34-8DFB95F85D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588" l="7767" r="91262">
                        <a14:foregroundMark x1="18058" y1="7626" x2="20388" y2="6759"/>
                        <a14:foregroundMark x1="8738" y1="52166" x2="7961" y2="54419"/>
                        <a14:foregroundMark x1="54175" y1="93588" x2="64078" y2="90988"/>
                        <a14:foregroundMark x1="90291" y1="84749" x2="91262" y2="82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7675" y="5477977"/>
            <a:ext cx="437087" cy="4897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077" y="4754376"/>
            <a:ext cx="1641974" cy="23373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6181" y="4735569"/>
            <a:ext cx="1641974" cy="23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182982" y="5869937"/>
            <a:ext cx="181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게시판 선택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0342" y="166953"/>
            <a:ext cx="1071233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09. 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댓글 작성 </a:t>
            </a:r>
            <a:endParaRPr lang="ko-KR" altLang="en-US" sz="66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grpSp>
        <p:nvGrpSpPr>
          <p:cNvPr id="15" name="그룹 1008"/>
          <p:cNvGrpSpPr/>
          <p:nvPr/>
        </p:nvGrpSpPr>
        <p:grpSpPr>
          <a:xfrm>
            <a:off x="3859014" y="3483603"/>
            <a:ext cx="641600" cy="433080"/>
            <a:chOff x="5968437" y="4926317"/>
            <a:chExt cx="641600" cy="433080"/>
          </a:xfrm>
        </p:grpSpPr>
        <p:pic>
          <p:nvPicPr>
            <p:cNvPr id="16" name="Object 3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8437" y="4926317"/>
              <a:ext cx="641600" cy="43308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107234" y="5214327"/>
            <a:ext cx="181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err="1" smtClean="0">
                <a:solidFill>
                  <a:schemeClr val="tx2"/>
                </a:solidFill>
                <a:latin typeface="Britannic Bold" panose="020B0903060703020204" pitchFamily="34" charset="0"/>
              </a:rPr>
              <a:t>게시글</a:t>
            </a:r>
            <a:r>
              <a:rPr lang="ko-KR" altLang="en-US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 선택 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14805" y="5636780"/>
            <a:ext cx="202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댓글 달기 기능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3183" y="1109663"/>
            <a:ext cx="9814560" cy="63719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28112" y="3990367"/>
            <a:ext cx="877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err="1" smtClean="0">
                <a:solidFill>
                  <a:schemeClr val="tx2"/>
                </a:solidFill>
                <a:latin typeface="Britannic Bold" panose="020B0903060703020204" pitchFamily="34" charset="0"/>
              </a:rPr>
              <a:t>게시글</a:t>
            </a: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 선택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7933" y="1704432"/>
            <a:ext cx="3992213" cy="33078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395551A-9370-412B-8A34-8DFB95F85D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588" l="7767" r="91262">
                        <a14:foregroundMark x1="18058" y1="7626" x2="20388" y2="6759"/>
                        <a14:foregroundMark x1="8738" y1="52166" x2="7961" y2="54419"/>
                        <a14:foregroundMark x1="54175" y1="93588" x2="64078" y2="90988"/>
                        <a14:foregroundMark x1="90291" y1="84749" x2="91262" y2="82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9671" y="4758843"/>
            <a:ext cx="437087" cy="4897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3509" y="1704432"/>
            <a:ext cx="2932824" cy="3956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395551A-9370-412B-8A34-8DFB95F85D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588" l="7767" r="91262">
                        <a14:foregroundMark x1="18058" y1="7626" x2="20388" y2="6759"/>
                        <a14:foregroundMark x1="8738" y1="52166" x2="7961" y2="54419"/>
                        <a14:foregroundMark x1="54175" y1="93588" x2="64078" y2="90988"/>
                        <a14:foregroundMark x1="90291" y1="84749" x2="91262" y2="82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6859" y="5325870"/>
            <a:ext cx="437087" cy="48970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508" y="4688873"/>
            <a:ext cx="1641974" cy="23373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23508" y="4417364"/>
            <a:ext cx="2846903" cy="271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395551A-9370-412B-8A34-8DFB95F85D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588" l="7767" r="91262">
                        <a14:foregroundMark x1="18058" y1="7626" x2="20388" y2="6759"/>
                        <a14:foregroundMark x1="8738" y1="52166" x2="7961" y2="54419"/>
                        <a14:foregroundMark x1="54175" y1="93588" x2="64078" y2="90988"/>
                        <a14:foregroundMark x1="90291" y1="84749" x2="91262" y2="82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9619" y="4513803"/>
            <a:ext cx="437087" cy="48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19" y="1490194"/>
            <a:ext cx="2911328" cy="39297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598734" y="5710859"/>
            <a:ext cx="237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제목</a:t>
            </a:r>
            <a:r>
              <a:rPr lang="en-US" altLang="ko-KR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, </a:t>
            </a:r>
            <a:r>
              <a:rPr lang="ko-KR" altLang="en-US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게시자 검색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0342" y="166953"/>
            <a:ext cx="1071233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10. </a:t>
            </a:r>
            <a:r>
              <a:rPr lang="ko-KR" altLang="en-US" sz="6600" dirty="0" err="1" smtClean="0">
                <a:solidFill>
                  <a:srgbClr val="848C45"/>
                </a:solidFill>
                <a:latin typeface="Gotham Medium" panose="02000604030000020004" pitchFamily="50" charset="0"/>
              </a:rPr>
              <a:t>게시글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 검색 </a:t>
            </a:r>
            <a:endParaRPr lang="ko-KR" altLang="en-US" sz="66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grpSp>
        <p:nvGrpSpPr>
          <p:cNvPr id="15" name="그룹 1008"/>
          <p:cNvGrpSpPr/>
          <p:nvPr/>
        </p:nvGrpSpPr>
        <p:grpSpPr>
          <a:xfrm>
            <a:off x="3420703" y="3442120"/>
            <a:ext cx="447710" cy="348484"/>
            <a:chOff x="5968437" y="4926317"/>
            <a:chExt cx="641600" cy="433080"/>
          </a:xfrm>
        </p:grpSpPr>
        <p:pic>
          <p:nvPicPr>
            <p:cNvPr id="16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8437" y="4926317"/>
              <a:ext cx="641600" cy="43308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4546290" y="4804567"/>
            <a:ext cx="229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err="1" smtClean="0">
                <a:solidFill>
                  <a:schemeClr val="tx2"/>
                </a:solidFill>
                <a:latin typeface="Britannic Bold" panose="020B0903060703020204" pitchFamily="34" charset="0"/>
              </a:rPr>
              <a:t>게시글</a:t>
            </a:r>
            <a:r>
              <a:rPr lang="ko-KR" altLang="en-US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 검색 결과 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3183" y="1109663"/>
            <a:ext cx="9814560" cy="63719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67162" y="3912468"/>
            <a:ext cx="706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검색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395551A-9370-412B-8A34-8DFB95F85D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588" l="7767" r="91262">
                        <a14:foregroundMark x1="18058" y1="7626" x2="20388" y2="6759"/>
                        <a14:foregroundMark x1="8738" y1="52166" x2="7961" y2="54419"/>
                        <a14:foregroundMark x1="54175" y1="93588" x2="64078" y2="90988"/>
                        <a14:foregroundMark x1="90291" y1="84749" x2="91262" y2="82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9089" y="4499526"/>
            <a:ext cx="437087" cy="489707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49399" y="4430684"/>
            <a:ext cx="930762" cy="232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4046" y="2882315"/>
            <a:ext cx="3402126" cy="1548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3058" y="1938563"/>
            <a:ext cx="3881133" cy="300711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4" name="그룹 1008"/>
          <p:cNvGrpSpPr/>
          <p:nvPr/>
        </p:nvGrpSpPr>
        <p:grpSpPr>
          <a:xfrm>
            <a:off x="7510760" y="3442120"/>
            <a:ext cx="447710" cy="348484"/>
            <a:chOff x="6010869" y="4874663"/>
            <a:chExt cx="641600" cy="433080"/>
          </a:xfrm>
        </p:grpSpPr>
        <p:pic>
          <p:nvPicPr>
            <p:cNvPr id="35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0869" y="4874663"/>
              <a:ext cx="641600" cy="433080"/>
            </a:xfrm>
            <a:prstGeom prst="rect">
              <a:avLst/>
            </a:prstGeom>
          </p:spPr>
        </p:pic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F395551A-9370-412B-8A34-8DFB95F85D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588" l="7767" r="91262">
                        <a14:foregroundMark x1="18058" y1="7626" x2="20388" y2="6759"/>
                        <a14:foregroundMark x1="8738" y1="52166" x2="7961" y2="54419"/>
                        <a14:foregroundMark x1="54175" y1="93588" x2="64078" y2="90988"/>
                        <a14:foregroundMark x1="90291" y1="84749" x2="91262" y2="82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8022" y="3662420"/>
            <a:ext cx="437087" cy="48970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745108" y="4060573"/>
            <a:ext cx="996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err="1" smtClean="0">
                <a:solidFill>
                  <a:schemeClr val="tx2"/>
                </a:solidFill>
                <a:latin typeface="Britannic Bold" panose="020B0903060703020204" pitchFamily="34" charset="0"/>
              </a:rPr>
              <a:t>게시글</a:t>
            </a: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 클릭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86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372594" y="5869937"/>
            <a:ext cx="181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캘린더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28681" y="6248202"/>
            <a:ext cx="202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smtClean="0">
                <a:solidFill>
                  <a:schemeClr val="tx2"/>
                </a:solidFill>
                <a:latin typeface="Britannic Bold" panose="020B0903060703020204" pitchFamily="34" charset="0"/>
              </a:rPr>
              <a:t>스케줄 관리 기능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0342" y="166953"/>
            <a:ext cx="1071233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11. 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캘린더 메모</a:t>
            </a:r>
            <a:endParaRPr lang="ko-KR" altLang="en-US" sz="66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183" y="1798258"/>
            <a:ext cx="2906987" cy="3947330"/>
          </a:xfrm>
          <a:prstGeom prst="rect">
            <a:avLst/>
          </a:prstGeom>
        </p:spPr>
      </p:pic>
      <p:grpSp>
        <p:nvGrpSpPr>
          <p:cNvPr id="15" name="그룹 1008"/>
          <p:cNvGrpSpPr/>
          <p:nvPr/>
        </p:nvGrpSpPr>
        <p:grpSpPr>
          <a:xfrm>
            <a:off x="3604739" y="3448569"/>
            <a:ext cx="641600" cy="433080"/>
            <a:chOff x="5968437" y="4926317"/>
            <a:chExt cx="641600" cy="433080"/>
          </a:xfrm>
        </p:grpSpPr>
        <p:pic>
          <p:nvPicPr>
            <p:cNvPr id="16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8437" y="4926317"/>
              <a:ext cx="641600" cy="43308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5350463" y="5855869"/>
            <a:ext cx="181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smtClean="0">
                <a:solidFill>
                  <a:schemeClr val="tx2"/>
                </a:solidFill>
                <a:latin typeface="Britannic Bold" panose="020B0903060703020204" pitchFamily="34" charset="0"/>
              </a:rPr>
              <a:t>메모 저장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20" name="그룹 1008"/>
          <p:cNvGrpSpPr/>
          <p:nvPr/>
        </p:nvGrpSpPr>
        <p:grpSpPr>
          <a:xfrm>
            <a:off x="7760862" y="3491497"/>
            <a:ext cx="641600" cy="433080"/>
            <a:chOff x="5968437" y="4926317"/>
            <a:chExt cx="641600" cy="433080"/>
          </a:xfrm>
        </p:grpSpPr>
        <p:pic>
          <p:nvPicPr>
            <p:cNvPr id="21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8437" y="4926317"/>
              <a:ext cx="641600" cy="433080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443183" y="1109663"/>
            <a:ext cx="9814560" cy="63719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2176" y="3968739"/>
            <a:ext cx="202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날짜 선택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49050" y="3968739"/>
            <a:ext cx="782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smtClean="0">
                <a:solidFill>
                  <a:schemeClr val="tx2"/>
                </a:solidFill>
                <a:latin typeface="Britannic Bold" panose="020B0903060703020204" pitchFamily="34" charset="0"/>
              </a:rPr>
              <a:t>저장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478" y="1789821"/>
            <a:ext cx="2928183" cy="3947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395551A-9370-412B-8A34-8DFB95F85D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86" b="93588" l="7767" r="91262">
                        <a14:foregroundMark x1="18058" y1="7626" x2="20388" y2="6759"/>
                        <a14:foregroundMark x1="8738" y1="52166" x2="7961" y2="54419"/>
                        <a14:foregroundMark x1="54175" y1="93588" x2="64078" y2="90988"/>
                        <a14:foregroundMark x1="90291" y1="84749" x2="91262" y2="82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7929" y="5380230"/>
            <a:ext cx="437087" cy="4897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83458" y="1757362"/>
            <a:ext cx="2912917" cy="39521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395551A-9370-412B-8A34-8DFB95F85D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86" b="93588" l="7767" r="91262">
                        <a14:foregroundMark x1="18058" y1="7626" x2="20388" y2="6759"/>
                        <a14:foregroundMark x1="8738" y1="52166" x2="7961" y2="54419"/>
                        <a14:foregroundMark x1="54175" y1="93588" x2="64078" y2="90988"/>
                        <a14:foregroundMark x1="90291" y1="84749" x2="91262" y2="82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5113" y="4557827"/>
            <a:ext cx="437087" cy="4897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94040" y="1757361"/>
            <a:ext cx="2916797" cy="395217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1" name="그룹 1008"/>
          <p:cNvGrpSpPr/>
          <p:nvPr/>
        </p:nvGrpSpPr>
        <p:grpSpPr>
          <a:xfrm flipH="1">
            <a:off x="11673499" y="3502815"/>
            <a:ext cx="294179" cy="269108"/>
            <a:chOff x="5968437" y="4926317"/>
            <a:chExt cx="641600" cy="433080"/>
          </a:xfrm>
        </p:grpSpPr>
        <p:pic>
          <p:nvPicPr>
            <p:cNvPr id="32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8437" y="4926317"/>
              <a:ext cx="641600" cy="433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96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8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5158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1171063"/>
            <a:ext cx="54864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목차</a:t>
            </a:r>
            <a:endParaRPr lang="ko-KR" altLang="en-US" sz="66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1582" y="2606149"/>
            <a:ext cx="2265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8C7764"/>
                </a:solidFill>
                <a:latin typeface="+mj-lt"/>
                <a:ea typeface="나눔바른고딕" panose="020B0603020101020101" pitchFamily="50" charset="-127"/>
              </a:rPr>
              <a:t>01. </a:t>
            </a:r>
            <a:r>
              <a:rPr lang="ko-KR" altLang="en-US" sz="2800" b="1" dirty="0" smtClean="0">
                <a:solidFill>
                  <a:srgbClr val="8C7764"/>
                </a:solidFill>
                <a:latin typeface="맑은 고딕" pitchFamily="50" charset="-127"/>
                <a:ea typeface="맑은 고딕" pitchFamily="50" charset="-127"/>
              </a:rPr>
              <a:t>팀 소개</a:t>
            </a:r>
            <a:endParaRPr lang="ko-KR" altLang="en-US" sz="2800" b="1" dirty="0">
              <a:solidFill>
                <a:srgbClr val="8C776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241" y="3697673"/>
            <a:ext cx="311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8C7764"/>
                </a:solidFill>
                <a:latin typeface="맑은 고딕" pitchFamily="50" charset="-127"/>
                <a:ea typeface="맑은 고딕" pitchFamily="50" charset="-127"/>
              </a:rPr>
              <a:t>03. </a:t>
            </a:r>
            <a:r>
              <a:rPr lang="ko-KR" altLang="en-US" sz="2800" b="1" dirty="0" smtClean="0">
                <a:solidFill>
                  <a:srgbClr val="8C7764"/>
                </a:solidFill>
                <a:latin typeface="맑은 고딕" pitchFamily="50" charset="-127"/>
                <a:ea typeface="맑은 고딕" pitchFamily="50" charset="-127"/>
              </a:rPr>
              <a:t>프로젝트 소개</a:t>
            </a:r>
            <a:endParaRPr lang="ko-KR" altLang="en-US" sz="2800" b="1" dirty="0">
              <a:solidFill>
                <a:srgbClr val="8C776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0052" y="4265977"/>
            <a:ext cx="323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8C7764"/>
                </a:solidFill>
                <a:latin typeface="+mj-lt"/>
                <a:ea typeface="나눔바른고딕" panose="020B0603020101020101" pitchFamily="50" charset="-127"/>
              </a:rPr>
              <a:t>04. </a:t>
            </a:r>
            <a:r>
              <a:rPr lang="ko-KR" altLang="en-US" sz="2800" b="1" dirty="0" smtClean="0">
                <a:solidFill>
                  <a:srgbClr val="8C7764"/>
                </a:solidFill>
                <a:latin typeface="+mj-lt"/>
                <a:ea typeface="맑은 고딕" pitchFamily="50" charset="-127"/>
              </a:rPr>
              <a:t>프로젝트 시연</a:t>
            </a:r>
            <a:endParaRPr lang="ko-KR" altLang="en-US" sz="2800" b="1" dirty="0">
              <a:solidFill>
                <a:srgbClr val="8C7764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6444" y="4818722"/>
            <a:ext cx="2823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8C7764"/>
                </a:solidFill>
                <a:latin typeface="+mj-lt"/>
                <a:ea typeface="나눔바른고딕" panose="020B0603020101020101" pitchFamily="50" charset="-127"/>
              </a:rPr>
              <a:t>05. </a:t>
            </a:r>
            <a:r>
              <a:rPr lang="ko-KR" altLang="en-US" sz="2800" b="1" dirty="0" smtClean="0">
                <a:solidFill>
                  <a:srgbClr val="8C7764"/>
                </a:solidFill>
                <a:latin typeface="+mj-lt"/>
                <a:ea typeface="맑은 고딕" pitchFamily="50" charset="-127"/>
              </a:rPr>
              <a:t>개선할 점</a:t>
            </a:r>
            <a:endParaRPr lang="ko-KR" altLang="en-US" sz="2800" b="1" dirty="0">
              <a:solidFill>
                <a:srgbClr val="8C7764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8242" y="3129369"/>
            <a:ext cx="4447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8C7764"/>
                </a:solidFill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ko-KR" altLang="en-US" sz="2800" b="1" dirty="0" smtClean="0">
                <a:solidFill>
                  <a:srgbClr val="8C7764"/>
                </a:solidFill>
                <a:latin typeface="맑은 고딕" pitchFamily="50" charset="-127"/>
                <a:ea typeface="맑은 고딕" pitchFamily="50" charset="-127"/>
              </a:rPr>
              <a:t>프로젝트 일정 및 목적</a:t>
            </a:r>
            <a:endParaRPr lang="ko-KR" altLang="en-US" sz="2800" b="1" dirty="0">
              <a:solidFill>
                <a:srgbClr val="8C7764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6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372594" y="5869937"/>
            <a:ext cx="181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캘린더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41220" y="5869937"/>
            <a:ext cx="106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err="1" smtClean="0">
                <a:solidFill>
                  <a:schemeClr val="tx2"/>
                </a:solidFill>
                <a:latin typeface="Britannic Bold" panose="020B0903060703020204" pitchFamily="34" charset="0"/>
              </a:rPr>
              <a:t>알림창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28681" y="6248202"/>
            <a:ext cx="202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smtClean="0">
                <a:solidFill>
                  <a:schemeClr val="tx2"/>
                </a:solidFill>
                <a:latin typeface="Britannic Bold" panose="020B0903060703020204" pitchFamily="34" charset="0"/>
              </a:rPr>
              <a:t>스케줄 관리 기능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0342" y="166953"/>
            <a:ext cx="1071233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12. 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캘린더 </a:t>
            </a:r>
            <a:r>
              <a:rPr lang="ko-KR" altLang="en-US" sz="6600" dirty="0" err="1" smtClean="0">
                <a:solidFill>
                  <a:srgbClr val="848C45"/>
                </a:solidFill>
                <a:latin typeface="Gotham Medium" panose="02000604030000020004" pitchFamily="50" charset="0"/>
              </a:rPr>
              <a:t>알람</a:t>
            </a:r>
            <a:endParaRPr lang="ko-KR" altLang="en-US" sz="66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183" y="1798258"/>
            <a:ext cx="2906987" cy="3947330"/>
          </a:xfrm>
          <a:prstGeom prst="rect">
            <a:avLst/>
          </a:prstGeom>
        </p:spPr>
      </p:pic>
      <p:grpSp>
        <p:nvGrpSpPr>
          <p:cNvPr id="15" name="그룹 1008"/>
          <p:cNvGrpSpPr/>
          <p:nvPr/>
        </p:nvGrpSpPr>
        <p:grpSpPr>
          <a:xfrm>
            <a:off x="3604739" y="3448569"/>
            <a:ext cx="641600" cy="433080"/>
            <a:chOff x="5968437" y="4926317"/>
            <a:chExt cx="641600" cy="433080"/>
          </a:xfrm>
        </p:grpSpPr>
        <p:pic>
          <p:nvPicPr>
            <p:cNvPr id="16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8437" y="4926317"/>
              <a:ext cx="641600" cy="43308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5332980" y="5869937"/>
            <a:ext cx="181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smtClean="0">
                <a:solidFill>
                  <a:schemeClr val="tx2"/>
                </a:solidFill>
                <a:latin typeface="Britannic Bold" panose="020B0903060703020204" pitchFamily="34" charset="0"/>
              </a:rPr>
              <a:t>알림설정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20" name="그룹 1008"/>
          <p:cNvGrpSpPr/>
          <p:nvPr/>
        </p:nvGrpSpPr>
        <p:grpSpPr>
          <a:xfrm>
            <a:off x="7760862" y="3491497"/>
            <a:ext cx="641600" cy="433080"/>
            <a:chOff x="5968437" y="4926317"/>
            <a:chExt cx="641600" cy="433080"/>
          </a:xfrm>
        </p:grpSpPr>
        <p:pic>
          <p:nvPicPr>
            <p:cNvPr id="21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8437" y="4926317"/>
              <a:ext cx="641600" cy="433080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443183" y="1109663"/>
            <a:ext cx="9814560" cy="63719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41467" y="6262917"/>
            <a:ext cx="26347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메모한 내용 알림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2176" y="3968739"/>
            <a:ext cx="202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날짜 선택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90498" y="3968739"/>
            <a:ext cx="782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smtClean="0">
                <a:solidFill>
                  <a:schemeClr val="tx2"/>
                </a:solidFill>
                <a:latin typeface="Britannic Bold" panose="020B0903060703020204" pitchFamily="34" charset="0"/>
              </a:rPr>
              <a:t>알림설정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478" y="1789821"/>
            <a:ext cx="2928183" cy="3947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395551A-9370-412B-8A34-8DFB95F85D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86" b="93588" l="7767" r="91262">
                        <a14:foregroundMark x1="18058" y1="7626" x2="20388" y2="6759"/>
                        <a14:foregroundMark x1="8738" y1="52166" x2="7961" y2="54419"/>
                        <a14:foregroundMark x1="54175" y1="93588" x2="64078" y2="90988"/>
                        <a14:foregroundMark x1="90291" y1="84749" x2="91262" y2="82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7929" y="5380230"/>
            <a:ext cx="437087" cy="4897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83458" y="1757362"/>
            <a:ext cx="2912917" cy="39521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395551A-9370-412B-8A34-8DFB95F85D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86" b="93588" l="7767" r="91262">
                        <a14:foregroundMark x1="18058" y1="7626" x2="20388" y2="6759"/>
                        <a14:foregroundMark x1="8738" y1="52166" x2="7961" y2="54419"/>
                        <a14:foregroundMark x1="54175" y1="93588" x2="64078" y2="90988"/>
                        <a14:foregroundMark x1="90291" y1="84749" x2="91262" y2="82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58709" y="4516300"/>
            <a:ext cx="437087" cy="4897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6006" y="1751842"/>
            <a:ext cx="2903473" cy="393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60268" y="1300353"/>
            <a:ext cx="3810990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04.</a:t>
            </a:r>
          </a:p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altLang="ko-KR" sz="6600" dirty="0">
                <a:solidFill>
                  <a:srgbClr val="595736"/>
                </a:solidFill>
                <a:latin typeface="Gotham Medium" panose="02000604030000020004" pitchFamily="50" charset="0"/>
              </a:rPr>
              <a:t>	</a:t>
            </a:r>
            <a:r>
              <a:rPr lang="en-US" altLang="ko-KR" sz="6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     </a:t>
            </a:r>
            <a:r>
              <a:rPr lang="ko-KR" altLang="en-US" sz="6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 </a:t>
            </a:r>
            <a:endParaRPr lang="ko-KR" altLang="en-US" sz="6600" dirty="0">
              <a:solidFill>
                <a:srgbClr val="595736"/>
              </a:solidFill>
              <a:latin typeface="Gotham Medium" panose="02000604030000020004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7093" y="3098672"/>
            <a:ext cx="752524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72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프로젝트 시연</a:t>
            </a:r>
            <a:endParaRPr lang="ko-KR" altLang="en-US" sz="7200" dirty="0">
              <a:solidFill>
                <a:srgbClr val="595736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7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60268" y="1300353"/>
            <a:ext cx="3810990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05.</a:t>
            </a:r>
          </a:p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altLang="ko-KR" sz="6600" dirty="0">
                <a:solidFill>
                  <a:srgbClr val="595736"/>
                </a:solidFill>
                <a:latin typeface="Gotham Medium" panose="02000604030000020004" pitchFamily="50" charset="0"/>
              </a:rPr>
              <a:t>	</a:t>
            </a:r>
            <a:r>
              <a:rPr lang="en-US" altLang="ko-KR" sz="6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     </a:t>
            </a:r>
            <a:r>
              <a:rPr lang="ko-KR" altLang="en-US" sz="6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 </a:t>
            </a:r>
            <a:endParaRPr lang="ko-KR" altLang="en-US" sz="6600" dirty="0">
              <a:solidFill>
                <a:srgbClr val="595736"/>
              </a:solidFill>
              <a:latin typeface="Gotham Medium" panose="02000604030000020004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7093" y="3098672"/>
            <a:ext cx="752524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72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개선할 점</a:t>
            </a:r>
            <a:endParaRPr lang="ko-KR" altLang="en-US" sz="7200" dirty="0">
              <a:solidFill>
                <a:srgbClr val="595736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4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7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7826" y="832707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55469" y="2100681"/>
            <a:ext cx="9434945" cy="3668352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5273" y="1094252"/>
            <a:ext cx="5651409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C7764"/>
                </a:solidFill>
                <a:latin typeface="Gotham Medium" panose="02000604030000020004" pitchFamily="50" charset="0"/>
              </a:rPr>
              <a:t>05. </a:t>
            </a:r>
            <a:r>
              <a:rPr lang="ko-KR" altLang="en-US" sz="6400" dirty="0" smtClean="0">
                <a:solidFill>
                  <a:srgbClr val="8C7764"/>
                </a:solidFill>
                <a:latin typeface="Gotham Medium" panose="02000604030000020004" pitchFamily="50" charset="0"/>
              </a:rPr>
              <a:t>개선할 점</a:t>
            </a:r>
            <a:endParaRPr lang="ko-KR" altLang="en-US" sz="6400" dirty="0">
              <a:solidFill>
                <a:srgbClr val="8C7764"/>
              </a:solidFill>
              <a:latin typeface="Gotham Medium" panose="02000604030000020004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4328" y="2250358"/>
            <a:ext cx="515326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595736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dirty="0" smtClean="0">
                <a:solidFill>
                  <a:srgbClr val="595736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b="1" dirty="0" smtClean="0">
                <a:solidFill>
                  <a:srgbClr val="595736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b="1" dirty="0" smtClean="0">
                <a:solidFill>
                  <a:srgbClr val="595736"/>
                </a:solidFill>
                <a:latin typeface="맑은 고딕" pitchFamily="50" charset="-127"/>
                <a:ea typeface="맑은 고딕" pitchFamily="50" charset="-127"/>
              </a:rPr>
              <a:t>를 사용한 체계적인 계정 관리 </a:t>
            </a:r>
            <a:endParaRPr lang="ko-KR" altLang="en-US" b="1" dirty="0">
              <a:solidFill>
                <a:srgbClr val="59573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5469" y="2809233"/>
            <a:ext cx="288520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595736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b="1" dirty="0" smtClean="0">
                <a:solidFill>
                  <a:srgbClr val="595736"/>
                </a:solidFill>
                <a:latin typeface="맑은 고딕" pitchFamily="50" charset="-127"/>
                <a:ea typeface="맑은 고딕" pitchFamily="50" charset="-127"/>
              </a:rPr>
              <a:t>더 많은 데이터 셋 제공</a:t>
            </a:r>
            <a:endParaRPr lang="ko-KR" altLang="en-US" b="1" dirty="0">
              <a:solidFill>
                <a:srgbClr val="59573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0277" y="3344856"/>
            <a:ext cx="783290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595736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b="1" dirty="0" smtClean="0">
                <a:solidFill>
                  <a:srgbClr val="595736"/>
                </a:solidFill>
                <a:latin typeface="맑은 고딕" pitchFamily="50" charset="-127"/>
                <a:ea typeface="맑은 고딕" pitchFamily="50" charset="-127"/>
              </a:rPr>
              <a:t>지도</a:t>
            </a:r>
            <a:r>
              <a:rPr lang="en-US" altLang="ko-KR" b="1" dirty="0" smtClean="0">
                <a:solidFill>
                  <a:srgbClr val="595736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b="1" dirty="0" smtClean="0">
                <a:solidFill>
                  <a:srgbClr val="595736"/>
                </a:solidFill>
                <a:latin typeface="맑은 고딕" pitchFamily="50" charset="-127"/>
                <a:ea typeface="맑은 고딕" pitchFamily="50" charset="-127"/>
              </a:rPr>
              <a:t>를 통해</a:t>
            </a:r>
            <a:r>
              <a:rPr lang="en-US" altLang="ko-KR" b="1" dirty="0" smtClean="0">
                <a:solidFill>
                  <a:srgbClr val="595736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solidFill>
                  <a:srgbClr val="595736"/>
                </a:solidFill>
                <a:latin typeface="맑은 고딕" pitchFamily="50" charset="-127"/>
                <a:ea typeface="맑은 고딕" pitchFamily="50" charset="-127"/>
              </a:rPr>
              <a:t>실제 거주지 주소를 받아 인근의 추천 산 정보 제공</a:t>
            </a:r>
            <a:endParaRPr lang="ko-KR" altLang="en-US" b="1" dirty="0">
              <a:solidFill>
                <a:srgbClr val="59573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06055" y="3899324"/>
            <a:ext cx="438981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736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b="1" dirty="0" smtClean="0">
                <a:solidFill>
                  <a:srgbClr val="595736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b="1" dirty="0" smtClean="0">
                <a:solidFill>
                  <a:srgbClr val="595736"/>
                </a:solidFill>
                <a:latin typeface="맑은 고딕" pitchFamily="50" charset="-127"/>
                <a:ea typeface="맑은 고딕" pitchFamily="50" charset="-127"/>
              </a:rPr>
              <a:t>커뮤니티 기능 확대</a:t>
            </a:r>
            <a:r>
              <a:rPr lang="en-US" altLang="ko-KR" b="1" dirty="0" smtClean="0">
                <a:solidFill>
                  <a:srgbClr val="59573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solidFill>
                  <a:srgbClr val="595736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b="1" dirty="0" smtClean="0">
                <a:solidFill>
                  <a:srgbClr val="595736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solidFill>
                  <a:srgbClr val="595736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b="1" dirty="0" smtClean="0">
                <a:solidFill>
                  <a:srgbClr val="59573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solidFill>
                  <a:srgbClr val="595736"/>
                </a:solidFill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b="1" dirty="0" smtClean="0">
                <a:solidFill>
                  <a:srgbClr val="595736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solidFill>
                <a:srgbClr val="595736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9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67941" y="2925785"/>
            <a:ext cx="491836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감사합니다</a:t>
            </a:r>
            <a:endParaRPr lang="ko-KR" altLang="en-US" sz="6600" dirty="0">
              <a:solidFill>
                <a:srgbClr val="595736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60268" y="1300353"/>
            <a:ext cx="3810990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01.</a:t>
            </a:r>
          </a:p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altLang="ko-KR" sz="6600" dirty="0">
                <a:solidFill>
                  <a:srgbClr val="595736"/>
                </a:solidFill>
                <a:latin typeface="Gotham Medium" panose="02000604030000020004" pitchFamily="50" charset="0"/>
              </a:rPr>
              <a:t>	</a:t>
            </a:r>
            <a:r>
              <a:rPr lang="en-US" altLang="ko-KR" sz="6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     </a:t>
            </a:r>
            <a:r>
              <a:rPr lang="ko-KR" altLang="en-US" sz="6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 </a:t>
            </a:r>
            <a:endParaRPr lang="ko-KR" altLang="en-US" sz="6600" dirty="0">
              <a:solidFill>
                <a:srgbClr val="595736"/>
              </a:solidFill>
              <a:latin typeface="Gotham Medium" panose="02000604030000020004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2231" y="3098672"/>
            <a:ext cx="818010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7200" dirty="0">
                <a:solidFill>
                  <a:srgbClr val="595736"/>
                </a:solidFill>
                <a:latin typeface="Gotham Medium" panose="02000604030000020004" pitchFamily="50" charset="0"/>
              </a:rPr>
              <a:t>팀원 및 역할 소개</a:t>
            </a:r>
          </a:p>
        </p:txBody>
      </p:sp>
    </p:spTree>
    <p:extLst>
      <p:ext uri="{BB962C8B-B14F-4D97-AF65-F5344CB8AC3E}">
        <p14:creationId xmlns:p14="http://schemas.microsoft.com/office/powerpoint/2010/main" val="33882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7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1743" y="763518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5113" y="1171063"/>
            <a:ext cx="156464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C7764"/>
                </a:solidFill>
                <a:latin typeface="Gotham Medium" panose="02000604030000020004" pitchFamily="50" charset="0"/>
              </a:rPr>
              <a:t>01. </a:t>
            </a:r>
            <a:endParaRPr lang="ko-KR" altLang="en-US" sz="6600" dirty="0">
              <a:solidFill>
                <a:srgbClr val="8C7764"/>
              </a:solidFill>
              <a:latin typeface="Gotham Medium" panose="02000604030000020004" pitchFamily="50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98697" y="2639247"/>
            <a:ext cx="2968466" cy="859871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9261" y="2808841"/>
            <a:ext cx="3205945" cy="1296846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3831" y="3549964"/>
            <a:ext cx="308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프로젝트 총괄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로그인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회원가입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6844" y="2778330"/>
            <a:ext cx="167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김현중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79735" y="4352922"/>
            <a:ext cx="2968466" cy="859871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2903" y="4503589"/>
            <a:ext cx="3205945" cy="1296846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5368" y="5284077"/>
            <a:ext cx="308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버킷리스트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페이지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40486" y="4507878"/>
            <a:ext cx="2289646" cy="42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</a:rPr>
              <a:t>여의동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90562" y="4359246"/>
            <a:ext cx="2968466" cy="859871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3730" y="4503589"/>
            <a:ext cx="3205945" cy="1296846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61161" y="5312802"/>
            <a:ext cx="2963927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캘린더 페이지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73126" y="4548642"/>
            <a:ext cx="228964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문성현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1250" y="2523499"/>
            <a:ext cx="2020026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3600" dirty="0" smtClean="0">
                <a:solidFill>
                  <a:srgbClr val="8C7764"/>
                </a:solidFill>
                <a:latin typeface="Gotham Medium" panose="02000604030000020004" pitchFamily="50" charset="0"/>
              </a:rPr>
              <a:t>팀원 </a:t>
            </a:r>
            <a:endParaRPr lang="en-US" altLang="ko-KR" sz="3600" dirty="0" smtClean="0">
              <a:solidFill>
                <a:srgbClr val="8C7764"/>
              </a:solidFill>
              <a:latin typeface="Gotham Medium" panose="02000604030000020004" pitchFamily="50" charset="0"/>
            </a:endParaRPr>
          </a:p>
          <a:p>
            <a:pPr>
              <a:lnSpc>
                <a:spcPct val="90000"/>
              </a:lnSpc>
            </a:pPr>
            <a:r>
              <a:rPr lang="ko-KR" altLang="en-US" sz="3600" dirty="0" smtClean="0">
                <a:solidFill>
                  <a:srgbClr val="8C7764"/>
                </a:solidFill>
                <a:latin typeface="Gotham Medium" panose="02000604030000020004" pitchFamily="50" charset="0"/>
              </a:rPr>
              <a:t>및 </a:t>
            </a:r>
            <a:endParaRPr lang="en-US" altLang="ko-KR" sz="3600" dirty="0" smtClean="0">
              <a:solidFill>
                <a:srgbClr val="8C7764"/>
              </a:solidFill>
              <a:latin typeface="Gotham Medium" panose="02000604030000020004" pitchFamily="50" charset="0"/>
            </a:endParaRPr>
          </a:p>
          <a:p>
            <a:pPr>
              <a:lnSpc>
                <a:spcPct val="90000"/>
              </a:lnSpc>
            </a:pPr>
            <a:r>
              <a:rPr lang="ko-KR" altLang="en-US" sz="3600" dirty="0" smtClean="0">
                <a:solidFill>
                  <a:srgbClr val="8C7764"/>
                </a:solidFill>
                <a:latin typeface="Gotham Medium" panose="02000604030000020004" pitchFamily="50" charset="0"/>
              </a:rPr>
              <a:t>역할</a:t>
            </a:r>
            <a:endParaRPr lang="ko-KR" altLang="en-US" sz="3600" dirty="0">
              <a:solidFill>
                <a:srgbClr val="8C7764"/>
              </a:solidFill>
              <a:latin typeface="Gotham Medium" panose="02000604030000020004" pitchFamily="50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12375" y="1048354"/>
            <a:ext cx="2968466" cy="859871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69892" y="1171063"/>
            <a:ext cx="3205945" cy="1296846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95101" y="1960284"/>
            <a:ext cx="296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게시판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검색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/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ppt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73126" y="1203310"/>
            <a:ext cx="2289646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</a:rPr>
              <a:t>김하경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48008" y="2631807"/>
            <a:ext cx="2968466" cy="859871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11176" y="2776150"/>
            <a:ext cx="3205945" cy="1296846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5985" y="3500090"/>
            <a:ext cx="296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디자인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/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ppt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08759" y="2786763"/>
            <a:ext cx="2289646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</a:rPr>
              <a:t>한유정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0001189" y="882058"/>
            <a:ext cx="1230712" cy="1175349"/>
            <a:chOff x="1072341" y="1571105"/>
            <a:chExt cx="3133900" cy="295101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9" name="타원 38"/>
            <p:cNvSpPr/>
            <p:nvPr/>
          </p:nvSpPr>
          <p:spPr>
            <a:xfrm>
              <a:off x="1072341" y="1571105"/>
              <a:ext cx="3133900" cy="29510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4" t="13484" r="6243" b="14089"/>
            <a:stretch/>
          </p:blipFill>
          <p:spPr>
            <a:xfrm>
              <a:off x="1522057" y="2084640"/>
              <a:ext cx="2242775" cy="1895302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41" name="그룹 40"/>
          <p:cNvGrpSpPr/>
          <p:nvPr/>
        </p:nvGrpSpPr>
        <p:grpSpPr>
          <a:xfrm>
            <a:off x="9993194" y="2519382"/>
            <a:ext cx="1246702" cy="1173702"/>
            <a:chOff x="-2848647" y="3651766"/>
            <a:chExt cx="3133900" cy="3205479"/>
          </a:xfrm>
        </p:grpSpPr>
        <p:sp>
          <p:nvSpPr>
            <p:cNvPr id="42" name="타원 41"/>
            <p:cNvSpPr/>
            <p:nvPr/>
          </p:nvSpPr>
          <p:spPr>
            <a:xfrm>
              <a:off x="-2848647" y="3651766"/>
              <a:ext cx="3133900" cy="32054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4" t="27568" r="6144" b="26282"/>
            <a:stretch/>
          </p:blipFill>
          <p:spPr>
            <a:xfrm>
              <a:off x="-2536879" y="4537896"/>
              <a:ext cx="2510361" cy="139568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4" name="그룹 43"/>
          <p:cNvGrpSpPr/>
          <p:nvPr/>
        </p:nvGrpSpPr>
        <p:grpSpPr>
          <a:xfrm>
            <a:off x="5700371" y="4201426"/>
            <a:ext cx="1238021" cy="1155490"/>
            <a:chOff x="8416176" y="3221180"/>
            <a:chExt cx="3133900" cy="2951018"/>
          </a:xfrm>
        </p:grpSpPr>
        <p:sp>
          <p:nvSpPr>
            <p:cNvPr id="45" name="타원 44"/>
            <p:cNvSpPr/>
            <p:nvPr/>
          </p:nvSpPr>
          <p:spPr>
            <a:xfrm>
              <a:off x="8416176" y="3221180"/>
              <a:ext cx="3133900" cy="2951018"/>
            </a:xfrm>
            <a:prstGeom prst="ellipse">
              <a:avLst/>
            </a:prstGeom>
            <a:solidFill>
              <a:srgbClr val="E9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0762" y="3687168"/>
              <a:ext cx="2024728" cy="201904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7" name="그룹 46"/>
          <p:cNvGrpSpPr/>
          <p:nvPr/>
        </p:nvGrpSpPr>
        <p:grpSpPr>
          <a:xfrm>
            <a:off x="10013461" y="4195676"/>
            <a:ext cx="1292624" cy="1187010"/>
            <a:chOff x="2418587" y="3786994"/>
            <a:chExt cx="3133900" cy="2951018"/>
          </a:xfrm>
          <a:solidFill>
            <a:schemeClr val="accent6"/>
          </a:solidFill>
        </p:grpSpPr>
        <p:sp>
          <p:nvSpPr>
            <p:cNvPr id="48" name="타원 47"/>
            <p:cNvSpPr/>
            <p:nvPr/>
          </p:nvSpPr>
          <p:spPr>
            <a:xfrm>
              <a:off x="2418587" y="3786994"/>
              <a:ext cx="3133900" cy="29510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810" y="4423470"/>
              <a:ext cx="2403454" cy="1678065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50" name="그룹 49"/>
          <p:cNvGrpSpPr/>
          <p:nvPr/>
        </p:nvGrpSpPr>
        <p:grpSpPr>
          <a:xfrm>
            <a:off x="5687550" y="2470882"/>
            <a:ext cx="1233813" cy="1193356"/>
            <a:chOff x="5093855" y="154326"/>
            <a:chExt cx="3133900" cy="295101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1" name="타원 50"/>
            <p:cNvSpPr/>
            <p:nvPr/>
          </p:nvSpPr>
          <p:spPr>
            <a:xfrm>
              <a:off x="5093855" y="154326"/>
              <a:ext cx="3133900" cy="29510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74" r="21353" b="13051"/>
            <a:stretch/>
          </p:blipFill>
          <p:spPr>
            <a:xfrm>
              <a:off x="5855193" y="379073"/>
              <a:ext cx="1595542" cy="2320923"/>
            </a:xfrm>
            <a:prstGeom prst="rect">
              <a:avLst/>
            </a:prstGeom>
            <a:grp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127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60268" y="1300353"/>
            <a:ext cx="3810990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02.</a:t>
            </a:r>
          </a:p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altLang="ko-KR" sz="6600" dirty="0">
                <a:solidFill>
                  <a:srgbClr val="595736"/>
                </a:solidFill>
                <a:latin typeface="Gotham Medium" panose="02000604030000020004" pitchFamily="50" charset="0"/>
              </a:rPr>
              <a:t>	</a:t>
            </a:r>
            <a:r>
              <a:rPr lang="en-US" altLang="ko-KR" sz="6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     </a:t>
            </a:r>
            <a:r>
              <a:rPr lang="ko-KR" altLang="en-US" sz="6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 </a:t>
            </a:r>
            <a:endParaRPr lang="ko-KR" altLang="en-US" sz="6600" dirty="0">
              <a:solidFill>
                <a:srgbClr val="595736"/>
              </a:solidFill>
              <a:latin typeface="Gotham Medium" panose="02000604030000020004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8281" y="3048796"/>
            <a:ext cx="922488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7200" smtClean="0">
                <a:solidFill>
                  <a:srgbClr val="595736"/>
                </a:solidFill>
                <a:latin typeface="Gotham Medium" panose="02000604030000020004" pitchFamily="50" charset="0"/>
              </a:rPr>
              <a:t>프로젝트 일정 및 목적</a:t>
            </a:r>
            <a:endParaRPr lang="ko-KR" altLang="en-US" sz="7200" dirty="0">
              <a:solidFill>
                <a:srgbClr val="595736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C42BF28-AEB0-40DF-AEF0-CE8F6708A9BF}"/>
              </a:ext>
            </a:extLst>
          </p:cNvPr>
          <p:cNvGrpSpPr/>
          <p:nvPr/>
        </p:nvGrpSpPr>
        <p:grpSpPr>
          <a:xfrm>
            <a:off x="1156868" y="3017824"/>
            <a:ext cx="10304038" cy="1861286"/>
            <a:chOff x="3349130" y="2570703"/>
            <a:chExt cx="7672515" cy="124173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DB9D772-2DE4-4222-AAC9-1216223659FE}"/>
                </a:ext>
              </a:extLst>
            </p:cNvPr>
            <p:cNvGrpSpPr/>
            <p:nvPr/>
          </p:nvGrpSpPr>
          <p:grpSpPr>
            <a:xfrm>
              <a:off x="3519583" y="3033241"/>
              <a:ext cx="4996911" cy="344992"/>
              <a:chOff x="2814209" y="1773530"/>
              <a:chExt cx="4996911" cy="344992"/>
            </a:xfrm>
          </p:grpSpPr>
          <p:sp>
            <p:nvSpPr>
              <p:cNvPr id="22" name="직사각형 4">
                <a:extLst>
                  <a:ext uri="{FF2B5EF4-FFF2-40B4-BE49-F238E27FC236}">
                    <a16:creationId xmlns:a16="http://schemas.microsoft.com/office/drawing/2014/main" id="{13BD33D4-6BCD-4F77-B818-D4A8180B0F05}"/>
                  </a:ext>
                </a:extLst>
              </p:cNvPr>
              <p:cNvSpPr/>
              <p:nvPr/>
            </p:nvSpPr>
            <p:spPr>
              <a:xfrm>
                <a:off x="6223133" y="1901788"/>
                <a:ext cx="1302630" cy="89072"/>
              </a:xfrm>
              <a:custGeom>
                <a:avLst/>
                <a:gdLst/>
                <a:ahLst/>
                <a:cxnLst/>
                <a:rect l="l" t="t" r="r" b="b"/>
                <a:pathLst>
                  <a:path w="1302630" h="89072">
                    <a:moveTo>
                      <a:pt x="651315" y="0"/>
                    </a:moveTo>
                    <a:lnTo>
                      <a:pt x="1302630" y="0"/>
                    </a:lnTo>
                    <a:lnTo>
                      <a:pt x="1302630" y="89072"/>
                    </a:lnTo>
                    <a:lnTo>
                      <a:pt x="651315" y="89072"/>
                    </a:lnTo>
                    <a:lnTo>
                      <a:pt x="679568" y="44536"/>
                    </a:lnTo>
                    <a:close/>
                    <a:moveTo>
                      <a:pt x="0" y="0"/>
                    </a:moveTo>
                    <a:lnTo>
                      <a:pt x="623062" y="0"/>
                    </a:lnTo>
                    <a:lnTo>
                      <a:pt x="651315" y="44536"/>
                    </a:lnTo>
                    <a:lnTo>
                      <a:pt x="623062" y="89072"/>
                    </a:lnTo>
                    <a:lnTo>
                      <a:pt x="0" y="89072"/>
                    </a:lnTo>
                    <a:close/>
                  </a:path>
                </a:pathLst>
              </a:custGeom>
              <a:gradFill>
                <a:gsLst>
                  <a:gs pos="47000">
                    <a:srgbClr val="3AB18C"/>
                  </a:gs>
                  <a:gs pos="21000">
                    <a:srgbClr val="45AC77"/>
                  </a:gs>
                  <a:gs pos="0">
                    <a:srgbClr val="4EAF63"/>
                  </a:gs>
                  <a:gs pos="83000">
                    <a:srgbClr val="30AEB4"/>
                  </a:gs>
                  <a:gs pos="66000">
                    <a:srgbClr val="30B6AA"/>
                  </a:gs>
                  <a:gs pos="100000">
                    <a:srgbClr val="30AFB5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endParaRPr>
              </a:p>
            </p:txBody>
          </p:sp>
          <p:sp>
            <p:nvSpPr>
              <p:cNvPr id="23" name="직사각형 4">
                <a:extLst>
                  <a:ext uri="{FF2B5EF4-FFF2-40B4-BE49-F238E27FC236}">
                    <a16:creationId xmlns:a16="http://schemas.microsoft.com/office/drawing/2014/main" id="{A543780E-C49C-4C5D-8671-2673BAFD8B03}"/>
                  </a:ext>
                </a:extLst>
              </p:cNvPr>
              <p:cNvSpPr/>
              <p:nvPr/>
            </p:nvSpPr>
            <p:spPr>
              <a:xfrm>
                <a:off x="4670635" y="1901791"/>
                <a:ext cx="1302630" cy="89072"/>
              </a:xfrm>
              <a:custGeom>
                <a:avLst/>
                <a:gdLst/>
                <a:ahLst/>
                <a:cxnLst/>
                <a:rect l="l" t="t" r="r" b="b"/>
                <a:pathLst>
                  <a:path w="1302630" h="89072">
                    <a:moveTo>
                      <a:pt x="651315" y="0"/>
                    </a:moveTo>
                    <a:lnTo>
                      <a:pt x="1302630" y="0"/>
                    </a:lnTo>
                    <a:lnTo>
                      <a:pt x="1302630" y="89072"/>
                    </a:lnTo>
                    <a:lnTo>
                      <a:pt x="651315" y="89072"/>
                    </a:lnTo>
                    <a:lnTo>
                      <a:pt x="679568" y="44536"/>
                    </a:lnTo>
                    <a:close/>
                    <a:moveTo>
                      <a:pt x="0" y="0"/>
                    </a:moveTo>
                    <a:lnTo>
                      <a:pt x="623062" y="0"/>
                    </a:lnTo>
                    <a:lnTo>
                      <a:pt x="651315" y="44536"/>
                    </a:lnTo>
                    <a:lnTo>
                      <a:pt x="623062" y="89072"/>
                    </a:lnTo>
                    <a:lnTo>
                      <a:pt x="0" y="89072"/>
                    </a:lnTo>
                    <a:close/>
                  </a:path>
                </a:pathLst>
              </a:custGeom>
              <a:gradFill>
                <a:gsLst>
                  <a:gs pos="47000">
                    <a:srgbClr val="3AB18C"/>
                  </a:gs>
                  <a:gs pos="21000">
                    <a:srgbClr val="45AC77"/>
                  </a:gs>
                  <a:gs pos="0">
                    <a:srgbClr val="4EAF63"/>
                  </a:gs>
                  <a:gs pos="83000">
                    <a:srgbClr val="30AEB4"/>
                  </a:gs>
                  <a:gs pos="66000">
                    <a:srgbClr val="30B6AA"/>
                  </a:gs>
                  <a:gs pos="100000">
                    <a:srgbClr val="30AFB5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endParaRPr>
              </a:p>
            </p:txBody>
          </p:sp>
          <p:sp>
            <p:nvSpPr>
              <p:cNvPr id="24" name="직사각형 4">
                <a:extLst>
                  <a:ext uri="{FF2B5EF4-FFF2-40B4-BE49-F238E27FC236}">
                    <a16:creationId xmlns:a16="http://schemas.microsoft.com/office/drawing/2014/main" id="{3A4911BE-DC97-491C-85D4-B0A453214225}"/>
                  </a:ext>
                </a:extLst>
              </p:cNvPr>
              <p:cNvSpPr/>
              <p:nvPr/>
            </p:nvSpPr>
            <p:spPr>
              <a:xfrm>
                <a:off x="3094861" y="1907888"/>
                <a:ext cx="1302630" cy="89072"/>
              </a:xfrm>
              <a:custGeom>
                <a:avLst/>
                <a:gdLst/>
                <a:ahLst/>
                <a:cxnLst/>
                <a:rect l="l" t="t" r="r" b="b"/>
                <a:pathLst>
                  <a:path w="1302630" h="89072">
                    <a:moveTo>
                      <a:pt x="651315" y="0"/>
                    </a:moveTo>
                    <a:lnTo>
                      <a:pt x="1302630" y="0"/>
                    </a:lnTo>
                    <a:lnTo>
                      <a:pt x="1302630" y="89072"/>
                    </a:lnTo>
                    <a:lnTo>
                      <a:pt x="651315" y="89072"/>
                    </a:lnTo>
                    <a:lnTo>
                      <a:pt x="679568" y="44536"/>
                    </a:lnTo>
                    <a:close/>
                    <a:moveTo>
                      <a:pt x="0" y="0"/>
                    </a:moveTo>
                    <a:lnTo>
                      <a:pt x="623062" y="0"/>
                    </a:lnTo>
                    <a:lnTo>
                      <a:pt x="651315" y="44536"/>
                    </a:lnTo>
                    <a:lnTo>
                      <a:pt x="623062" y="89072"/>
                    </a:lnTo>
                    <a:lnTo>
                      <a:pt x="0" y="89072"/>
                    </a:lnTo>
                    <a:close/>
                  </a:path>
                </a:pathLst>
              </a:custGeom>
              <a:gradFill>
                <a:gsLst>
                  <a:gs pos="47000">
                    <a:srgbClr val="3AB18C"/>
                  </a:gs>
                  <a:gs pos="21000">
                    <a:srgbClr val="45AC77"/>
                  </a:gs>
                  <a:gs pos="0">
                    <a:srgbClr val="4EAF63"/>
                  </a:gs>
                  <a:gs pos="83000">
                    <a:srgbClr val="30AEB4"/>
                  </a:gs>
                  <a:gs pos="66000">
                    <a:srgbClr val="30B6AA"/>
                  </a:gs>
                  <a:gs pos="100000">
                    <a:srgbClr val="30AFB5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2E35010F-7C04-41BA-A23E-C5D30B229387}"/>
                  </a:ext>
                </a:extLst>
              </p:cNvPr>
              <p:cNvSpPr/>
              <p:nvPr/>
            </p:nvSpPr>
            <p:spPr>
              <a:xfrm>
                <a:off x="2814209" y="1774130"/>
                <a:ext cx="344390" cy="344390"/>
              </a:xfrm>
              <a:prstGeom prst="ellipse">
                <a:avLst/>
              </a:prstGeom>
              <a:gradFill>
                <a:gsLst>
                  <a:gs pos="47000">
                    <a:srgbClr val="3AB18C"/>
                  </a:gs>
                  <a:gs pos="21000">
                    <a:srgbClr val="45AC77"/>
                  </a:gs>
                  <a:gs pos="0">
                    <a:srgbClr val="4EAF63"/>
                  </a:gs>
                  <a:gs pos="83000">
                    <a:srgbClr val="30AEB4"/>
                  </a:gs>
                  <a:gs pos="66000">
                    <a:srgbClr val="30B6AA"/>
                  </a:gs>
                  <a:gs pos="100000">
                    <a:srgbClr val="30AFB5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5BC50A53-2138-427B-9756-DE9EEB27F8D0}"/>
                  </a:ext>
                </a:extLst>
              </p:cNvPr>
              <p:cNvSpPr/>
              <p:nvPr/>
            </p:nvSpPr>
            <p:spPr>
              <a:xfrm>
                <a:off x="2873242" y="1833163"/>
                <a:ext cx="226323" cy="2263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3ABC4BCA-5676-47BF-AB93-DACF0390D484}"/>
                  </a:ext>
                </a:extLst>
              </p:cNvPr>
              <p:cNvSpPr/>
              <p:nvPr/>
            </p:nvSpPr>
            <p:spPr>
              <a:xfrm>
                <a:off x="4390176" y="1774132"/>
                <a:ext cx="344390" cy="344390"/>
              </a:xfrm>
              <a:prstGeom prst="ellipse">
                <a:avLst/>
              </a:prstGeom>
              <a:gradFill>
                <a:gsLst>
                  <a:gs pos="47000">
                    <a:srgbClr val="3AB18C"/>
                  </a:gs>
                  <a:gs pos="21000">
                    <a:srgbClr val="45AC77"/>
                  </a:gs>
                  <a:gs pos="0">
                    <a:srgbClr val="4EAF63"/>
                  </a:gs>
                  <a:gs pos="83000">
                    <a:srgbClr val="30AEB4"/>
                  </a:gs>
                  <a:gs pos="66000">
                    <a:srgbClr val="30B6AA"/>
                  </a:gs>
                  <a:gs pos="100000">
                    <a:srgbClr val="30AFB5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FA20770-485A-43C5-9D14-11F64A3C2E67}"/>
                  </a:ext>
                </a:extLst>
              </p:cNvPr>
              <p:cNvSpPr/>
              <p:nvPr/>
            </p:nvSpPr>
            <p:spPr>
              <a:xfrm>
                <a:off x="4449209" y="1833165"/>
                <a:ext cx="226323" cy="2263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A88A656A-D837-4758-9864-4519E89ED6E1}"/>
                  </a:ext>
                </a:extLst>
              </p:cNvPr>
              <p:cNvSpPr/>
              <p:nvPr/>
            </p:nvSpPr>
            <p:spPr>
              <a:xfrm>
                <a:off x="5916125" y="1774131"/>
                <a:ext cx="344390" cy="344390"/>
              </a:xfrm>
              <a:prstGeom prst="ellipse">
                <a:avLst/>
              </a:prstGeom>
              <a:gradFill>
                <a:gsLst>
                  <a:gs pos="47000">
                    <a:srgbClr val="3AB18C"/>
                  </a:gs>
                  <a:gs pos="21000">
                    <a:srgbClr val="45AC77"/>
                  </a:gs>
                  <a:gs pos="0">
                    <a:srgbClr val="4EAF63"/>
                  </a:gs>
                  <a:gs pos="83000">
                    <a:srgbClr val="30AEB4"/>
                  </a:gs>
                  <a:gs pos="66000">
                    <a:srgbClr val="30B6AA"/>
                  </a:gs>
                  <a:gs pos="100000">
                    <a:srgbClr val="30AFB5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90F77EC2-F1FF-4C49-871E-6F8FF6E91A3B}"/>
                  </a:ext>
                </a:extLst>
              </p:cNvPr>
              <p:cNvSpPr/>
              <p:nvPr/>
            </p:nvSpPr>
            <p:spPr>
              <a:xfrm>
                <a:off x="5975158" y="1833164"/>
                <a:ext cx="226323" cy="2263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C70D41D-6BAB-46F8-9D2F-19D641D660DC}"/>
                  </a:ext>
                </a:extLst>
              </p:cNvPr>
              <p:cNvSpPr/>
              <p:nvPr/>
            </p:nvSpPr>
            <p:spPr>
              <a:xfrm>
                <a:off x="5992114" y="1821619"/>
                <a:ext cx="192411" cy="169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208"/>
                <a:r>
                  <a:rPr lang="en-US" altLang="ko-KR" sz="10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1F2C3F"/>
                    </a:solidFill>
                    <a:latin typeface="+mn-ea"/>
                  </a:rPr>
                  <a:t>5</a:t>
                </a:r>
                <a:endParaRPr lang="ko-KR" altLang="en-US" sz="10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C3F"/>
                  </a:solidFill>
                  <a:latin typeface="+mn-ea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B2A3AF3-DBDA-48E0-9650-F103CFD45611}"/>
                  </a:ext>
                </a:extLst>
              </p:cNvPr>
              <p:cNvSpPr/>
              <p:nvPr/>
            </p:nvSpPr>
            <p:spPr>
              <a:xfrm>
                <a:off x="4466164" y="1825247"/>
                <a:ext cx="192411" cy="169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208"/>
                <a:r>
                  <a:rPr lang="en-US" altLang="ko-KR" sz="10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1F2C3F"/>
                    </a:solidFill>
                    <a:latin typeface="+mn-ea"/>
                  </a:rPr>
                  <a:t>3</a:t>
                </a:r>
                <a:endParaRPr lang="ko-KR" altLang="en-US" sz="10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C3F"/>
                  </a:solidFill>
                  <a:latin typeface="+mn-ea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1BD0AB7C-B1D8-4C5D-AB94-9F2293774CFE}"/>
                  </a:ext>
                </a:extLst>
              </p:cNvPr>
              <p:cNvSpPr/>
              <p:nvPr/>
            </p:nvSpPr>
            <p:spPr>
              <a:xfrm>
                <a:off x="2890198" y="1821619"/>
                <a:ext cx="192411" cy="169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208"/>
                <a:r>
                  <a:rPr lang="en-US" altLang="ko-KR" sz="10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1F2C3F"/>
                    </a:solidFill>
                    <a:latin typeface="+mn-ea"/>
                  </a:rPr>
                  <a:t>1</a:t>
                </a:r>
                <a:endParaRPr lang="ko-KR" altLang="en-US" sz="10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C3F"/>
                  </a:solidFill>
                  <a:latin typeface="+mn-ea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6239B194-25F0-4839-B93E-649F8B183E7C}"/>
                  </a:ext>
                </a:extLst>
              </p:cNvPr>
              <p:cNvSpPr/>
              <p:nvPr/>
            </p:nvSpPr>
            <p:spPr>
              <a:xfrm>
                <a:off x="7466730" y="1773530"/>
                <a:ext cx="344390" cy="344390"/>
              </a:xfrm>
              <a:prstGeom prst="ellipse">
                <a:avLst/>
              </a:prstGeom>
              <a:gradFill>
                <a:gsLst>
                  <a:gs pos="47000">
                    <a:srgbClr val="3AB18C"/>
                  </a:gs>
                  <a:gs pos="21000">
                    <a:srgbClr val="45AC77"/>
                  </a:gs>
                  <a:gs pos="0">
                    <a:srgbClr val="4EAF63"/>
                  </a:gs>
                  <a:gs pos="83000">
                    <a:srgbClr val="30AEB4"/>
                  </a:gs>
                  <a:gs pos="66000">
                    <a:srgbClr val="30B6AA"/>
                  </a:gs>
                  <a:gs pos="100000">
                    <a:srgbClr val="30AFB5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E97CC21-5CD8-43D8-8A1A-18CC82F2B394}"/>
                  </a:ext>
                </a:extLst>
              </p:cNvPr>
              <p:cNvSpPr/>
              <p:nvPr/>
            </p:nvSpPr>
            <p:spPr>
              <a:xfrm>
                <a:off x="7525763" y="1832563"/>
                <a:ext cx="226323" cy="2263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0BF0E38-0705-4AD2-A3B7-0D78A1C9726D}"/>
                  </a:ext>
                </a:extLst>
              </p:cNvPr>
              <p:cNvSpPr/>
              <p:nvPr/>
            </p:nvSpPr>
            <p:spPr>
              <a:xfrm>
                <a:off x="7542720" y="1821018"/>
                <a:ext cx="192411" cy="169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208"/>
                <a:r>
                  <a:rPr lang="en-US" altLang="ko-KR" sz="10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1F2C3F"/>
                    </a:solidFill>
                    <a:latin typeface="+mn-ea"/>
                  </a:rPr>
                  <a:t>7</a:t>
                </a:r>
                <a:endParaRPr lang="ko-KR" altLang="en-US" sz="10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C3F"/>
                  </a:solidFill>
                  <a:latin typeface="+mn-ea"/>
                </a:endParaRPr>
              </a:p>
            </p:txBody>
          </p:sp>
        </p:grpSp>
        <p:sp>
          <p:nvSpPr>
            <p:cNvPr id="9" name="직사각형 4">
              <a:extLst>
                <a:ext uri="{FF2B5EF4-FFF2-40B4-BE49-F238E27FC236}">
                  <a16:creationId xmlns:a16="http://schemas.microsoft.com/office/drawing/2014/main" id="{D5CCFDC8-D61F-46EB-8407-07F71B2194F1}"/>
                </a:ext>
              </a:extLst>
            </p:cNvPr>
            <p:cNvSpPr/>
            <p:nvPr/>
          </p:nvSpPr>
          <p:spPr>
            <a:xfrm>
              <a:off x="8516494" y="3158421"/>
              <a:ext cx="1302630" cy="89072"/>
            </a:xfrm>
            <a:custGeom>
              <a:avLst/>
              <a:gdLst/>
              <a:ahLst/>
              <a:cxnLst/>
              <a:rect l="l" t="t" r="r" b="b"/>
              <a:pathLst>
                <a:path w="1302630" h="89072">
                  <a:moveTo>
                    <a:pt x="651315" y="0"/>
                  </a:moveTo>
                  <a:lnTo>
                    <a:pt x="1302630" y="0"/>
                  </a:lnTo>
                  <a:lnTo>
                    <a:pt x="1302630" y="89072"/>
                  </a:lnTo>
                  <a:lnTo>
                    <a:pt x="651315" y="89072"/>
                  </a:lnTo>
                  <a:lnTo>
                    <a:pt x="679568" y="44536"/>
                  </a:lnTo>
                  <a:close/>
                  <a:moveTo>
                    <a:pt x="0" y="0"/>
                  </a:moveTo>
                  <a:lnTo>
                    <a:pt x="623062" y="0"/>
                  </a:lnTo>
                  <a:lnTo>
                    <a:pt x="651315" y="44536"/>
                  </a:lnTo>
                  <a:lnTo>
                    <a:pt x="623062" y="89072"/>
                  </a:lnTo>
                  <a:lnTo>
                    <a:pt x="0" y="89072"/>
                  </a:lnTo>
                  <a:close/>
                </a:path>
              </a:pathLst>
            </a:custGeom>
            <a:gradFill>
              <a:gsLst>
                <a:gs pos="47000">
                  <a:srgbClr val="3AB18C"/>
                </a:gs>
                <a:gs pos="21000">
                  <a:srgbClr val="45AC77"/>
                </a:gs>
                <a:gs pos="0">
                  <a:srgbClr val="4EAF63"/>
                </a:gs>
                <a:gs pos="83000">
                  <a:srgbClr val="30AEB4"/>
                </a:gs>
                <a:gs pos="66000">
                  <a:srgbClr val="30B6AA"/>
                </a:gs>
                <a:gs pos="100000">
                  <a:srgbClr val="30AFB5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72C89AE-602F-4A2C-9C1C-48CDED77A1C1}"/>
                </a:ext>
              </a:extLst>
            </p:cNvPr>
            <p:cNvSpPr/>
            <p:nvPr/>
          </p:nvSpPr>
          <p:spPr>
            <a:xfrm>
              <a:off x="9760091" y="3030163"/>
              <a:ext cx="344390" cy="344390"/>
            </a:xfrm>
            <a:prstGeom prst="ellipse">
              <a:avLst/>
            </a:prstGeom>
            <a:gradFill>
              <a:gsLst>
                <a:gs pos="47000">
                  <a:srgbClr val="3AB18C"/>
                </a:gs>
                <a:gs pos="21000">
                  <a:srgbClr val="45AC77"/>
                </a:gs>
                <a:gs pos="0">
                  <a:srgbClr val="4EAF63"/>
                </a:gs>
                <a:gs pos="83000">
                  <a:srgbClr val="30AEB4"/>
                </a:gs>
                <a:gs pos="66000">
                  <a:srgbClr val="30B6AA"/>
                </a:gs>
                <a:gs pos="100000">
                  <a:srgbClr val="30AFB5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5F6EE7D-26DF-460A-8BDB-854D4B94AE73}"/>
                </a:ext>
              </a:extLst>
            </p:cNvPr>
            <p:cNvSpPr/>
            <p:nvPr/>
          </p:nvSpPr>
          <p:spPr>
            <a:xfrm>
              <a:off x="9819124" y="3089196"/>
              <a:ext cx="226323" cy="2263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2E61BDE-6BFE-484D-A9C8-9B45CE583050}"/>
                </a:ext>
              </a:extLst>
            </p:cNvPr>
            <p:cNvSpPr/>
            <p:nvPr/>
          </p:nvSpPr>
          <p:spPr>
            <a:xfrm>
              <a:off x="9827725" y="3077651"/>
              <a:ext cx="209121" cy="1693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208"/>
              <a:r>
                <a:rPr lang="en-US" altLang="ko-KR" sz="10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2C3F"/>
                  </a:solidFill>
                  <a:latin typeface="+mn-ea"/>
                </a:rPr>
                <a:t>D</a:t>
              </a:r>
              <a:endParaRPr lang="ko-KR" altLang="en-US" sz="10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2C3F"/>
                </a:solidFill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BD18B4D-33FE-4098-96B6-9DB28E06CE56}"/>
                </a:ext>
              </a:extLst>
            </p:cNvPr>
            <p:cNvSpPr/>
            <p:nvPr/>
          </p:nvSpPr>
          <p:spPr>
            <a:xfrm>
              <a:off x="9375884" y="2816115"/>
              <a:ext cx="1112802" cy="225642"/>
            </a:xfrm>
            <a:prstGeom prst="rect">
              <a:avLst/>
            </a:prstGeom>
          </p:spPr>
          <p:txBody>
            <a:bodyPr wrap="square" lIns="121596" tIns="60797" rIns="121596" bIns="60797">
              <a:spAutoFit/>
            </a:bodyPr>
            <a:lstStyle/>
            <a:p>
              <a:pPr algn="ctr" defTabSz="913208"/>
              <a:r>
                <a:rPr lang="en-US" altLang="ko-KR" sz="14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조선일보명조" pitchFamily="18" charset="-127"/>
                </a:rPr>
                <a:t>D-Day </a:t>
              </a:r>
              <a:endParaRPr lang="ko-KR" altLang="en-US" sz="14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조선일보명조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0797CB-B167-4074-BB06-26589D0BC7C1}"/>
                </a:ext>
              </a:extLst>
            </p:cNvPr>
            <p:cNvSpPr txBox="1"/>
            <p:nvPr/>
          </p:nvSpPr>
          <p:spPr>
            <a:xfrm>
              <a:off x="3349130" y="2584149"/>
              <a:ext cx="21787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x-none" altLang="en-US" sz="1400" dirty="0">
                  <a:latin typeface="+mn-ea"/>
                </a:rPr>
                <a:t>전체</a:t>
              </a:r>
              <a:r>
                <a:rPr kumimoji="1" lang="ko-KR" altLang="en-US" sz="1400" dirty="0">
                  <a:latin typeface="+mn-ea"/>
                </a:rPr>
                <a:t> 기획 구상 </a:t>
              </a:r>
              <a:endParaRPr kumimoji="1" lang="en-US" altLang="ko-KR" sz="1400" dirty="0">
                <a:latin typeface="+mn-ea"/>
              </a:endParaRPr>
            </a:p>
            <a:p>
              <a:pPr algn="ctr"/>
              <a:r>
                <a:rPr kumimoji="1" lang="ko-KR" altLang="en-US" sz="1400" dirty="0">
                  <a:latin typeface="+mn-ea"/>
                </a:rPr>
                <a:t>및 디자인 구상</a:t>
              </a:r>
              <a:endParaRPr kumimoji="1" lang="x-none" altLang="en-US" sz="1400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0FBD93-E63E-49A6-AAAB-994D488EBCC9}"/>
                </a:ext>
              </a:extLst>
            </p:cNvPr>
            <p:cNvSpPr txBox="1"/>
            <p:nvPr/>
          </p:nvSpPr>
          <p:spPr>
            <a:xfrm>
              <a:off x="4980208" y="3463374"/>
              <a:ext cx="2178720" cy="349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dirty="0" smtClean="0">
                  <a:latin typeface="+mn-ea"/>
                </a:rPr>
                <a:t> 팀원 업무 분담 </a:t>
              </a:r>
              <a:endParaRPr kumimoji="1" lang="en-US" altLang="ko-KR" sz="1400" dirty="0" smtClean="0">
                <a:latin typeface="+mn-ea"/>
              </a:endParaRPr>
            </a:p>
            <a:p>
              <a:pPr algn="ctr"/>
              <a:r>
                <a:rPr kumimoji="1" lang="ko-KR" altLang="en-US" sz="1400" dirty="0" smtClean="0">
                  <a:latin typeface="+mn-ea"/>
                </a:rPr>
                <a:t>및 기능 구현</a:t>
              </a:r>
              <a:endParaRPr kumimoji="1" lang="ko-KR" altLang="en-US" sz="1400" dirty="0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F0FE0E-46B1-40C5-9D2C-CA5FD100F497}"/>
                </a:ext>
              </a:extLst>
            </p:cNvPr>
            <p:cNvSpPr txBox="1"/>
            <p:nvPr/>
          </p:nvSpPr>
          <p:spPr>
            <a:xfrm>
              <a:off x="6471733" y="2570703"/>
              <a:ext cx="2178720" cy="349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dirty="0" smtClean="0">
                  <a:latin typeface="+mn-ea"/>
                </a:rPr>
                <a:t>기능 통합 및</a:t>
              </a:r>
              <a:endParaRPr kumimoji="1" lang="en-US" altLang="ko-KR" sz="1400" dirty="0" smtClean="0">
                <a:latin typeface="+mn-ea"/>
              </a:endParaRPr>
            </a:p>
            <a:p>
              <a:pPr algn="ctr"/>
              <a:r>
                <a:rPr kumimoji="1" lang="ko-KR" altLang="en-US" sz="1400" dirty="0" smtClean="0">
                  <a:latin typeface="+mn-ea"/>
                </a:rPr>
                <a:t>디자인 수정</a:t>
              </a:r>
              <a:endParaRPr kumimoji="1" lang="ko-KR" altLang="en-US" sz="1400" dirty="0"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65C37F-D7F6-4ABD-BD0C-5B95A136DC1F}"/>
                </a:ext>
              </a:extLst>
            </p:cNvPr>
            <p:cNvSpPr txBox="1"/>
            <p:nvPr/>
          </p:nvSpPr>
          <p:spPr>
            <a:xfrm>
              <a:off x="8034847" y="3431617"/>
              <a:ext cx="2178720" cy="349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dirty="0" smtClean="0">
                  <a:latin typeface="+mn-ea"/>
                </a:rPr>
                <a:t>발표 자료 작성 및 </a:t>
              </a:r>
              <a:endParaRPr kumimoji="1" lang="en-US" altLang="ko-KR" sz="1400" dirty="0" smtClean="0">
                <a:latin typeface="+mn-ea"/>
              </a:endParaRPr>
            </a:p>
            <a:p>
              <a:pPr algn="ctr"/>
              <a:r>
                <a:rPr kumimoji="1" lang="ko-KR" altLang="en-US" sz="1400" dirty="0" smtClean="0">
                  <a:latin typeface="+mn-ea"/>
                </a:rPr>
                <a:t>코드 수정</a:t>
              </a:r>
              <a:endParaRPr kumimoji="1" lang="ko-KR" altLang="en-US" sz="1400" dirty="0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FAC32A-3284-4FD4-971B-5FB01C7F4481}"/>
                </a:ext>
              </a:extLst>
            </p:cNvPr>
            <p:cNvSpPr txBox="1"/>
            <p:nvPr/>
          </p:nvSpPr>
          <p:spPr>
            <a:xfrm>
              <a:off x="8842925" y="2587146"/>
              <a:ext cx="217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dirty="0">
                  <a:solidFill>
                    <a:srgbClr val="FF0000"/>
                  </a:solidFill>
                  <a:latin typeface="+mn-ea"/>
                </a:rPr>
                <a:t>발표일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10342" y="166953"/>
            <a:ext cx="1071233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01. 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프로젝트 일정</a:t>
            </a:r>
            <a:endParaRPr lang="ko-KR" altLang="en-US" sz="66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3183" y="1109663"/>
            <a:ext cx="9814560" cy="63719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89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10342" y="166953"/>
            <a:ext cx="1071233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01. 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프로젝트 목적</a:t>
            </a:r>
            <a:endParaRPr lang="ko-KR" altLang="en-US" sz="66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3183" y="1109663"/>
            <a:ext cx="9814560" cy="63719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3058802"/>
            <a:ext cx="12192000" cy="3799198"/>
            <a:chOff x="382385" y="2909570"/>
            <a:chExt cx="10357658" cy="358380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214" y="2909570"/>
              <a:ext cx="5178829" cy="3583809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85" y="2909570"/>
              <a:ext cx="5178829" cy="3583809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443183" y="1238929"/>
            <a:ext cx="108122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우리나라에는 다양하고 아름다운 산들이 있지만, 잘 알려지지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않거나 알아보려는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시도가 없는 경우가 많다.</a:t>
            </a:r>
          </a:p>
          <a:p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이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프로젝트를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통해 지역을 다섯 도로 나눠, 각 도에 있는 산들을 소개하고,</a:t>
            </a:r>
          </a:p>
          <a:p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커뮤니티를 통해 산에 대한 정보, 의견교환을 활성화 하여 더 많은 사람들이 산을 알아보고 사랑하는데 기여하고자 한다.</a:t>
            </a:r>
          </a:p>
        </p:txBody>
      </p:sp>
    </p:spTree>
    <p:extLst>
      <p:ext uri="{BB962C8B-B14F-4D97-AF65-F5344CB8AC3E}">
        <p14:creationId xmlns:p14="http://schemas.microsoft.com/office/powerpoint/2010/main" val="39358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60268" y="1300353"/>
            <a:ext cx="3810990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03.</a:t>
            </a:r>
          </a:p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altLang="ko-KR" sz="6600" dirty="0">
                <a:solidFill>
                  <a:srgbClr val="595736"/>
                </a:solidFill>
                <a:latin typeface="Gotham Medium" panose="02000604030000020004" pitchFamily="50" charset="0"/>
              </a:rPr>
              <a:t>	</a:t>
            </a:r>
            <a:r>
              <a:rPr lang="en-US" altLang="ko-KR" sz="6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     </a:t>
            </a:r>
            <a:r>
              <a:rPr lang="ko-KR" altLang="en-US" sz="6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 </a:t>
            </a:r>
            <a:endParaRPr lang="ko-KR" altLang="en-US" sz="6600" dirty="0">
              <a:solidFill>
                <a:srgbClr val="595736"/>
              </a:solidFill>
              <a:latin typeface="Gotham Medium" panose="02000604030000020004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7093" y="3098672"/>
            <a:ext cx="752524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72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프로젝트 소개</a:t>
            </a:r>
            <a:endParaRPr lang="ko-KR" altLang="en-US" sz="7200" dirty="0">
              <a:solidFill>
                <a:srgbClr val="595736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32" y="1626780"/>
            <a:ext cx="2802465" cy="394739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008"/>
          <p:cNvGrpSpPr/>
          <p:nvPr/>
        </p:nvGrpSpPr>
        <p:grpSpPr>
          <a:xfrm>
            <a:off x="3513990" y="3587766"/>
            <a:ext cx="641600" cy="433080"/>
            <a:chOff x="5968437" y="4926317"/>
            <a:chExt cx="641600" cy="433080"/>
          </a:xfrm>
        </p:grpSpPr>
        <p:pic>
          <p:nvPicPr>
            <p:cNvPr id="14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8437" y="4926317"/>
              <a:ext cx="641600" cy="433080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79279" y="1626779"/>
            <a:ext cx="2918633" cy="3921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4540" y="1626779"/>
            <a:ext cx="2926406" cy="394739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그룹 1008"/>
          <p:cNvGrpSpPr/>
          <p:nvPr/>
        </p:nvGrpSpPr>
        <p:grpSpPr>
          <a:xfrm>
            <a:off x="7721601" y="3530547"/>
            <a:ext cx="641600" cy="433080"/>
            <a:chOff x="5968437" y="4926317"/>
            <a:chExt cx="641600" cy="433080"/>
          </a:xfrm>
        </p:grpSpPr>
        <p:pic>
          <p:nvPicPr>
            <p:cNvPr id="16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8437" y="4926317"/>
              <a:ext cx="641600" cy="43308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1346407" y="5691913"/>
            <a:ext cx="16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첫 화면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18895" y="5701978"/>
            <a:ext cx="197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회원가입 화면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35461" y="5691913"/>
            <a:ext cx="16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로그인 화면</a:t>
            </a:r>
            <a:endParaRPr lang="ko-KR" altLang="en-US" sz="2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784" y="6199114"/>
            <a:ext cx="1606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로그인 및 회원가입 버튼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01028" y="6199114"/>
            <a:ext cx="1606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로그인 및 회원가입 버튼</a:t>
            </a:r>
            <a:endParaRPr lang="ko-KR" altLang="en-US" sz="1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0342" y="166953"/>
            <a:ext cx="1071233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01. 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로그인 및 회원가입</a:t>
            </a:r>
            <a:endParaRPr lang="ko-KR" altLang="en-US" sz="66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3183" y="1109663"/>
            <a:ext cx="9814560" cy="63719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6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379</Words>
  <Application>Microsoft Office PowerPoint</Application>
  <PresentationFormat>와이드스크린</PresentationFormat>
  <Paragraphs>140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돋움</vt:lpstr>
      <vt:lpstr>Gotham Medium</vt:lpstr>
      <vt:lpstr>맑은 고딕</vt:lpstr>
      <vt:lpstr>HG꼬딕씨_Pro 60g</vt:lpstr>
      <vt:lpstr>나눔바른고딕</vt:lpstr>
      <vt:lpstr>Arial</vt:lpstr>
      <vt:lpstr>조선일보명조</vt:lpstr>
      <vt:lpstr>Britannic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Emma</dc:creator>
  <cp:lastModifiedBy>soldesk</cp:lastModifiedBy>
  <cp:revision>107</cp:revision>
  <dcterms:created xsi:type="dcterms:W3CDTF">2019-09-08T14:28:11Z</dcterms:created>
  <dcterms:modified xsi:type="dcterms:W3CDTF">2023-10-13T12:54:35Z</dcterms:modified>
</cp:coreProperties>
</file>