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1000" r:id="rId3"/>
    <p:sldId id="995" r:id="rId4"/>
    <p:sldId id="1018" r:id="rId5"/>
    <p:sldId id="996" r:id="rId6"/>
    <p:sldId id="997" r:id="rId7"/>
    <p:sldId id="998" r:id="rId8"/>
    <p:sldId id="999" r:id="rId9"/>
    <p:sldId id="1001" r:id="rId10"/>
    <p:sldId id="1002" r:id="rId11"/>
    <p:sldId id="1003" r:id="rId12"/>
    <p:sldId id="1004" r:id="rId13"/>
    <p:sldId id="10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94693"/>
  </p:normalViewPr>
  <p:slideViewPr>
    <p:cSldViewPr snapToGrid="0">
      <p:cViewPr varScale="1">
        <p:scale>
          <a:sx n="92" d="100"/>
          <a:sy n="92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AD439-CC95-944F-A084-354E9442AA6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30BC-D414-D145-B0A4-A4A0B590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8321-60EB-1E42-810F-4E97726F65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30BC-D414-D145-B0A4-A4A0B5906C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C0DF-94A5-C1D7-4ABB-A4342DE2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1C37-8721-A471-632F-C1A12853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F408-7C99-835F-E1F1-AA12797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5DDC-EE20-8651-EBB3-96C220A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F0B9-5635-C442-CF13-3CEF91C1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EC85-2DAE-C0A1-F284-84066463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6A35-C8AA-F722-C5BA-172C3F6E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99FC-B7F1-3A05-8A19-33D346BB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DF86-C40C-54B2-CA72-3B8BBE0E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50CE-E930-2EF8-CC6A-EFB5A65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1F99-A5F0-97B6-CD1B-0E5BD39CE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1C7B-5975-3A8C-E286-755CF8AE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7DC0-0852-1530-D76A-4D5B08DB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810B-2DBB-5D33-DC56-3E2744B0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EDF9-6FD7-9D24-90DE-413615CB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FDBD-EEBA-EDDE-4896-C37080FD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731C-D581-00A7-DA74-21BF3EA9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4D81-FDFC-7973-A537-EBD5984D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B11F-AAE3-92CC-CD46-5483E9FC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B5EF-CD48-7AB2-0BBD-711AC9A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2124-FB40-0AC5-6175-8DCAEC6F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5804-D3DA-C074-7F84-9A089C53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96C2-6D06-9641-0917-BF7AC0CB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B8BF-A61D-A277-EDB7-809756D9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8C3D-57A8-B211-F549-9CDFBE3B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B7D-3A77-96CE-7F31-274374F0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92B6-4831-6620-7F31-71577BC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E74D-894A-3D55-1EF1-435DB18A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7043-0AD8-B825-74BE-2ED9AAB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C803-D510-7414-2298-7FD8740F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FB76E-769E-ACA8-C590-AB3AE16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5069-D8D6-D66B-6E55-0E84A271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64D3C-80A2-70B0-1F88-B8FB13AC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B963-4BEF-4B69-DCAD-FCB60935B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51771-0EFE-9539-9B64-1676DC739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035F3-6BF3-A761-5EB5-EB94AAB6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DD3A-8DBE-B3A5-35C4-88AC642A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A402E-C9D0-7AC5-A25A-BEA5FE7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91B69-46CD-3AFD-76AE-5822A71C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7402-894A-DD3A-A7E3-1EA3B6A4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7EF2D-EDB0-3326-E6ED-A403D398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0EC89-2F3A-0924-ACA4-35A704E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FED3-C6B0-70D5-3F9A-6C025FC7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C4A0A-2CE0-75D6-1F63-162325E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AF32A-31B4-A1C7-EBE8-FE0559D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F6E5-3DC8-18BD-73AE-9A69797C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15B-0010-0B2E-502E-87237C3D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5667-C050-6EA6-7BB1-3E320DAD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3C020-F7CA-E2A7-C643-34A643C72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E3272-DCEA-9A96-DD7F-DBBD2165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0B72-46B1-D6FB-94D0-93F3614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6BD2-2A36-2031-A54A-586E3DE6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D6DD-B21B-B3C5-F574-987DDC4C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C7F35-71C2-A2DD-E5C0-49C69AAF6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00B0-986A-C205-D734-44716087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96F3-BA94-EE13-7B32-DF7FFE1E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3BEDE-B026-4DD8-8D62-DC6B88AF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C9E4-77FA-E363-51BF-A7200D1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6D933-E0F6-AAAD-8016-96B662FC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E43E-4FEA-B242-E29D-715B0EF3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E81B-DCB6-8411-B69C-6BB91F62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15F1-18CE-835F-F2A1-1370707AA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D7B1-60D8-5257-8D5B-D5EDABDD2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alf of a dog's face">
            <a:extLst>
              <a:ext uri="{FF2B5EF4-FFF2-40B4-BE49-F238E27FC236}">
                <a16:creationId xmlns:a16="http://schemas.microsoft.com/office/drawing/2014/main" id="{8E2F305C-E9A5-253E-97F3-9C0A9FE8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334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EEEDE-2204-A65B-98D8-A2FD89584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93"/>
            <a:ext cx="9144000" cy="18242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within-host canine h3n2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0CB7C-ED40-E533-986E-CDD4700F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2482" y="2079702"/>
            <a:ext cx="6087036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viruses and synthetic controls QC</a:t>
            </a:r>
          </a:p>
          <a:p>
            <a:r>
              <a:rPr lang="en-US">
                <a:solidFill>
                  <a:srgbClr val="FFFFFF"/>
                </a:solidFill>
              </a:rPr>
              <a:t>08/21/2025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94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E05C8A-ACDE-B4F9-B859-E350447D6B9C}"/>
              </a:ext>
            </a:extLst>
          </p:cNvPr>
          <p:cNvSpPr txBox="1"/>
          <p:nvPr/>
        </p:nvSpPr>
        <p:spPr>
          <a:xfrm>
            <a:off x="6391835" y="269933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5E72B-5A27-4DCC-2676-E8B8CC35BB2C}"/>
              </a:ext>
            </a:extLst>
          </p:cNvPr>
          <p:cNvSpPr txBox="1"/>
          <p:nvPr/>
        </p:nvSpPr>
        <p:spPr>
          <a:xfrm>
            <a:off x="524435" y="2878594"/>
            <a:ext cx="229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dirty="0" err="1"/>
              <a:t>ct</a:t>
            </a:r>
            <a:r>
              <a:rPr lang="en-US" dirty="0"/>
              <a:t> values go up, number of single variants goes up (except for last </a:t>
            </a:r>
            <a:r>
              <a:rPr lang="en-US" dirty="0" err="1"/>
              <a:t>ct</a:t>
            </a:r>
            <a:r>
              <a:rPr lang="en-US" dirty="0"/>
              <a:t> value)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6A5FC-C830-C22A-C89F-E9788F4B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1" y="776003"/>
            <a:ext cx="7772400" cy="568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0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1B82F4-DD3C-1EC6-0822-3E292A5839B7}"/>
              </a:ext>
            </a:extLst>
          </p:cNvPr>
          <p:cNvSpPr txBox="1"/>
          <p:nvPr/>
        </p:nvSpPr>
        <p:spPr>
          <a:xfrm>
            <a:off x="838200" y="3012140"/>
            <a:ext cx="189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plot as last slide but with shared variants as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9A9C4-832E-30D0-8C26-3B6EC26A2113}"/>
              </a:ext>
            </a:extLst>
          </p:cNvPr>
          <p:cNvSpPr txBox="1"/>
          <p:nvPr/>
        </p:nvSpPr>
        <p:spPr>
          <a:xfrm>
            <a:off x="6391835" y="269933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930EC-CDE7-1661-D4C4-B9C2A010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54" y="1098617"/>
            <a:ext cx="7772400" cy="529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737979-BB2C-E004-0AD6-2DB54949B5C6}"/>
              </a:ext>
            </a:extLst>
          </p:cNvPr>
          <p:cNvSpPr txBox="1"/>
          <p:nvPr/>
        </p:nvSpPr>
        <p:spPr>
          <a:xfrm>
            <a:off x="1116106" y="5711886"/>
            <a:ext cx="424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variants SHARED between replicates – are they also shared between different dilutions of the stock?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1804-AF74-9C3C-A039-CF2AF440AB71}"/>
              </a:ext>
            </a:extLst>
          </p:cNvPr>
          <p:cNvSpPr txBox="1"/>
          <p:nvPr/>
        </p:nvSpPr>
        <p:spPr>
          <a:xfrm>
            <a:off x="7086600" y="5711886"/>
            <a:ext cx="381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variant is real, it should be in the other dilutions as well since it is using the same stock virus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B84FE3-6C58-0989-D2D3-1D6AF3A4A232}"/>
              </a:ext>
            </a:extLst>
          </p:cNvPr>
          <p:cNvCxnSpPr/>
          <p:nvPr/>
        </p:nvCxnSpPr>
        <p:spPr>
          <a:xfrm>
            <a:off x="5647765" y="6173551"/>
            <a:ext cx="11295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474BB-81FF-F36E-0915-0F86E7F0BCD4}"/>
              </a:ext>
            </a:extLst>
          </p:cNvPr>
          <p:cNvSpPr txBox="1"/>
          <p:nvPr/>
        </p:nvSpPr>
        <p:spPr>
          <a:xfrm>
            <a:off x="9982200" y="4451792"/>
            <a:ext cx="2246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*there are only 12 shared variants between reps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FBB245-FBD3-0CAF-EFB4-81AD023D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8140"/>
            <a:ext cx="7772400" cy="52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5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7A69-4986-FB07-0C15-E80DADD3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2 shared variants between samples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75171-56F8-82BC-7F03-FA80938E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NP_56 (shows up in 4 samples)</a:t>
            </a:r>
          </a:p>
          <a:p>
            <a:r>
              <a:rPr lang="en-US" dirty="0"/>
              <a:t>NP_493 (shows up in 2 samples)</a:t>
            </a:r>
          </a:p>
          <a:p>
            <a:endParaRPr lang="en-US" dirty="0"/>
          </a:p>
          <a:p>
            <a:r>
              <a:rPr lang="en-US" dirty="0"/>
              <a:t>Both are Synonymous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['PA_489' 'NS1_145' 'NP_384' 'NP_494' 'PB2_342’] are variants shared between replicates but NOT shared between dilutions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855C8-937F-9F6A-9401-77AB0B39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22" y="1274482"/>
            <a:ext cx="4681071" cy="481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F0147-955E-F04E-D144-B38059F690E5}"/>
              </a:ext>
            </a:extLst>
          </p:cNvPr>
          <p:cNvSpPr txBox="1"/>
          <p:nvPr/>
        </p:nvSpPr>
        <p:spPr>
          <a:xfrm>
            <a:off x="1520798" y="2688130"/>
            <a:ext cx="223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Stocks are labeled:</a:t>
            </a:r>
          </a:p>
          <a:p>
            <a:r>
              <a:rPr lang="en-US" dirty="0"/>
              <a:t>Canine H3N2 6/17/15 Expansion from NVSL stock</a:t>
            </a:r>
          </a:p>
        </p:txBody>
      </p:sp>
    </p:spTree>
    <p:extLst>
      <p:ext uri="{BB962C8B-B14F-4D97-AF65-F5344CB8AC3E}">
        <p14:creationId xmlns:p14="http://schemas.microsoft.com/office/powerpoint/2010/main" val="427383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18F814-1F6F-7C8C-86C3-A96A18989998}"/>
              </a:ext>
            </a:extLst>
          </p:cNvPr>
          <p:cNvSpPr txBox="1"/>
          <p:nvPr/>
        </p:nvSpPr>
        <p:spPr>
          <a:xfrm>
            <a:off x="887506" y="2833789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shared variants between stock virus replicates</a:t>
            </a:r>
          </a:p>
          <a:p>
            <a:endParaRPr lang="en-US" dirty="0"/>
          </a:p>
          <a:p>
            <a:r>
              <a:rPr lang="en-US" dirty="0"/>
              <a:t>High frequency single variants belong to higher diluted stock virus samples</a:t>
            </a:r>
          </a:p>
          <a:p>
            <a:r>
              <a:rPr lang="en-US" dirty="0"/>
              <a:t>= GOOD!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94B8C-B2FF-6516-F8B3-1C926221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73" y="508353"/>
            <a:ext cx="7772400" cy="58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DA7AE-86A7-5C61-B202-F65160A0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1787"/>
            <a:ext cx="7772400" cy="4954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3E1F2-7B55-B97E-47D9-A6F8CA55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21" y="4070063"/>
            <a:ext cx="1651000" cy="812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0382F-9872-5E8B-F40C-8BC23EA1998F}"/>
              </a:ext>
            </a:extLst>
          </p:cNvPr>
          <p:cNvSpPr txBox="1"/>
          <p:nvPr/>
        </p:nvSpPr>
        <p:spPr>
          <a:xfrm>
            <a:off x="4064794" y="97971"/>
            <a:ext cx="43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SNVs between reps by gene</a:t>
            </a:r>
          </a:p>
        </p:txBody>
      </p:sp>
    </p:spTree>
    <p:extLst>
      <p:ext uri="{BB962C8B-B14F-4D97-AF65-F5344CB8AC3E}">
        <p14:creationId xmlns:p14="http://schemas.microsoft.com/office/powerpoint/2010/main" val="15450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8FA0C-0366-6848-2EDD-4166B4D53AE4}"/>
              </a:ext>
            </a:extLst>
          </p:cNvPr>
          <p:cNvSpPr txBox="1"/>
          <p:nvPr/>
        </p:nvSpPr>
        <p:spPr>
          <a:xfrm>
            <a:off x="914400" y="2228671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shared variants between synthetic control reps = GOOD!</a:t>
            </a:r>
          </a:p>
          <a:p>
            <a:endParaRPr lang="en-US" dirty="0"/>
          </a:p>
          <a:p>
            <a:r>
              <a:rPr lang="en-US" dirty="0"/>
              <a:t>However, higher frequency single variants seem to belong </a:t>
            </a:r>
            <a:r>
              <a:rPr lang="en-US"/>
              <a:t>to samples </a:t>
            </a:r>
            <a:r>
              <a:rPr lang="en-US" dirty="0"/>
              <a:t>with lower dilutions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DEF33-C2B7-B43C-1009-AB1B188D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53" y="623578"/>
            <a:ext cx="7772400" cy="56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65738D-5D5B-FF50-203B-FCF7A2ECBD3B}"/>
              </a:ext>
            </a:extLst>
          </p:cNvPr>
          <p:cNvSpPr txBox="1"/>
          <p:nvPr/>
        </p:nvSpPr>
        <p:spPr>
          <a:xfrm>
            <a:off x="7737759" y="2590800"/>
            <a:ext cx="7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80BFA-7520-108B-87D5-B76B0E1D057E}"/>
              </a:ext>
            </a:extLst>
          </p:cNvPr>
          <p:cNvSpPr txBox="1"/>
          <p:nvPr/>
        </p:nvSpPr>
        <p:spPr>
          <a:xfrm>
            <a:off x="2698376" y="2590800"/>
            <a:ext cx="7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37493-5B14-A339-C560-9F20A211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242" y="307581"/>
            <a:ext cx="2873707" cy="2283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0C957-BBBB-0D57-7AEE-975D2F43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50" y="3089563"/>
            <a:ext cx="5075538" cy="3157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F75957-CEBC-C82F-0C6B-DC70C392E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337" y="3089563"/>
            <a:ext cx="28575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C35A0-3075-5466-4ABE-BA74AEE59BB1}"/>
              </a:ext>
            </a:extLst>
          </p:cNvPr>
          <p:cNvSpPr txBox="1"/>
          <p:nvPr/>
        </p:nvSpPr>
        <p:spPr>
          <a:xfrm>
            <a:off x="4545106" y="107655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of variants per replicate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151C4-608E-E4FB-784F-CB1C7522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9" y="792949"/>
            <a:ext cx="5525994" cy="4258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464AE-E53C-B5AA-9AA9-C65F7E11D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703" y="737139"/>
            <a:ext cx="5703624" cy="436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A96CC-BA9D-8778-AC1C-13457D2C1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306" y="5599580"/>
            <a:ext cx="2679700" cy="9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2A7806-949B-686F-A922-F27DC6B2A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294" y="5599580"/>
            <a:ext cx="2946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6518C4-4584-9389-B1DF-F28C57DE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18139"/>
            <a:ext cx="7772400" cy="542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C71A6C-F601-A3F9-31FA-806176505BED}"/>
              </a:ext>
            </a:extLst>
          </p:cNvPr>
          <p:cNvSpPr txBox="1"/>
          <p:nvPr/>
        </p:nvSpPr>
        <p:spPr>
          <a:xfrm>
            <a:off x="4926106" y="1813152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178A3-A72E-6F6E-D118-AB592B2E2290}"/>
              </a:ext>
            </a:extLst>
          </p:cNvPr>
          <p:cNvSpPr txBox="1"/>
          <p:nvPr/>
        </p:nvSpPr>
        <p:spPr>
          <a:xfrm>
            <a:off x="4074459" y="5513402"/>
            <a:ext cx="424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</a:t>
            </a:r>
            <a:r>
              <a:rPr lang="en-US" dirty="0" err="1"/>
              <a:t>ct</a:t>
            </a:r>
            <a:r>
              <a:rPr lang="en-US" dirty="0"/>
              <a:t>-value goes up (less virus), the the amount of single variants also goes up! Which is what you want to see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4A773-798D-9DA6-F9AE-904EE3A6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14" y="2221075"/>
            <a:ext cx="10813571" cy="325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255</Words>
  <Application>Microsoft Macintosh PowerPoint</Application>
  <PresentationFormat>Widescreen</PresentationFormat>
  <Paragraphs>35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within-host canine h3n2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Only 2 shared variants between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Maltepes, Maria Anna</dc:creator>
  <cp:lastModifiedBy>Maltepes, Maria Anna</cp:lastModifiedBy>
  <cp:revision>9</cp:revision>
  <dcterms:created xsi:type="dcterms:W3CDTF">2025-07-22T17:41:23Z</dcterms:created>
  <dcterms:modified xsi:type="dcterms:W3CDTF">2025-08-21T15:16:23Z</dcterms:modified>
</cp:coreProperties>
</file>