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8" r:id="rId10"/>
    <p:sldId id="270" r:id="rId11"/>
    <p:sldId id="272" r:id="rId12"/>
    <p:sldId id="274" r:id="rId13"/>
    <p:sldId id="276" r:id="rId14"/>
    <p:sldId id="278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D58C88-24FC-19BC-6165-F238341A518F}" v="1457" dt="2023-08-20T13:36:40.235"/>
    <p1510:client id="{DA9EB419-F7F5-18FD-FE61-6D35FE0912E3}" v="1027" dt="2023-09-04T03:28:33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>
        <p:scale>
          <a:sx n="88" d="100"/>
          <a:sy n="88" d="100"/>
        </p:scale>
        <p:origin x="96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0B06-2455-74AD-3FB2-B737A72F6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9D324-8C55-A6FB-A31B-7AAFFBCDE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8E3B8-EF5C-2C88-C52D-CB195711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6550-3FE9-4449-B91B-D61985E7477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E1B89-612C-833A-EB68-BBC2E53B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508E6-3B02-8526-F2E2-93316F48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F65E-A8EB-413C-949D-22526C29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5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A3E4-E5F6-FDDB-DCC6-05BF5538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52C79-1116-312D-D51D-CF6A669F5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F064C-6BCD-C4A2-0568-CFE5EF70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6550-3FE9-4449-B91B-D61985E7477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06128-DD79-A36B-A01F-0221CDF1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72132-BC86-2154-B3F1-BC1FFD71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F65E-A8EB-413C-949D-22526C29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7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1006F-6B0A-382B-12EB-DCC6D9E24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6E4A7-264F-D743-E2DA-AF70BFA70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AD39E-ECBD-2F4F-DFAB-28D71597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6550-3FE9-4449-B91B-D61985E7477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8C0D1-BF86-C221-4985-2C874739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BDE86-378B-7C99-CFEE-9C16DC41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F65E-A8EB-413C-949D-22526C29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5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8D0E-64BF-18BA-560B-12DD5485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59CE7-8905-94C3-548A-1FEA76D97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5BC7C-7ADC-35A7-D6DD-E25A295D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6550-3FE9-4449-B91B-D61985E7477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2574-3138-9C53-BD3B-12818652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0C4AE-6F26-B481-6AF8-D35AC430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F65E-A8EB-413C-949D-22526C29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8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2C51-2A57-321B-F529-E5A5A9A7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EAC23-6BFD-17FF-4F46-D2B41B7BB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7DA6-2958-7EDE-613E-20FDEB99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6550-3FE9-4449-B91B-D61985E7477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68DD5-6E0F-0EB1-0AB5-3E960A65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AD69A-12BA-5C74-0965-10DCEEB1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F65E-A8EB-413C-949D-22526C29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7794-6D62-F429-3E5D-73ABF9D4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CF99D-CDC7-032F-3A58-EFA3E45BF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BFB4-AC29-6F45-D000-937086903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B1619-7572-3D43-C448-FDBAF251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6550-3FE9-4449-B91B-D61985E7477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10BA4-8B30-1607-C702-E2335C31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2677F-739A-9840-7825-F2BBAD78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F65E-A8EB-413C-949D-22526C29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3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E8CC-2C7F-8DC9-A1FE-C8443BFD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B55AF-A77C-60E6-3765-987634CAA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FA532-B92D-1241-B7F5-CFC3B9698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17284-9E26-12A0-A6CB-970F91115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DD63B-F5AA-50B1-6D8A-F3C5621D9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76D9B-7784-4075-6A48-55467D30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6550-3FE9-4449-B91B-D61985E7477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415D9-AFDB-83D8-28D3-8E7F46D1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48C8C-D2F9-0C50-6675-23ED5A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F65E-A8EB-413C-949D-22526C29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4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0B27-2594-D73B-D539-E92CAFE0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49F5F-407B-64E7-A128-61395DC6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6550-3FE9-4449-B91B-D61985E7477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BD6F9-FF6A-31BC-57F4-3B811909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3A347-F2C8-D85B-FFC9-3C0A673B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F65E-A8EB-413C-949D-22526C29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61A64-67C3-93A5-E0F9-B7A5E4D1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6550-3FE9-4449-B91B-D61985E7477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7953F-8B3F-40D5-0C72-4749F6B9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EACFD-45C9-2235-A120-880DAC52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F65E-A8EB-413C-949D-22526C29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5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22C7-DD64-41F7-18DB-7DD30AAE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53354-2258-D8C7-F9D6-255D8B1F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8559D-BD00-45F1-8A33-0DC0B69FF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3871A-9AD6-7C8B-9A47-0D1B9B42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6550-3FE9-4449-B91B-D61985E7477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E5F6E-EE23-7B5B-141B-9FB21F1C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10908-F6A6-E9BB-7CA8-D823ED1C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F65E-A8EB-413C-949D-22526C29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0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6839-3FFA-5900-378C-1F5610DD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B255E-69D1-D1BB-00F3-FD8C4A2F6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C4011-5355-30FD-D00C-F79CD1021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65C25-E804-53E8-BCFB-F378C608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6550-3FE9-4449-B91B-D61985E7477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15488-8B1C-AD19-5461-98C52C06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68B96-AAA2-A4CC-8F7B-11A81557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F65E-A8EB-413C-949D-22526C29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6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327C2-B654-66C2-126E-58D80683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A08D1-CD67-FCE1-12F3-25D51E468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AAC03-8C8B-DC1C-3582-D9EE4D0A5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46550-3FE9-4449-B91B-D61985E7477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35A9D-0934-2245-E315-95BE0E2A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F1C71-DB21-974C-F102-16A591428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FF65E-A8EB-413C-949D-22526C29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4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taunch.com/category/instagra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eknodiot.com/instagram-ipad-uygulamasi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eknodiot.com/instagram-ipad-uygulamasi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eknodiot.com/instagram-ipad-uygulamasi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eknodiot.com/instagram-ipad-uygulamasi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eknodiot.com/instagram-ipad-uygulamasi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eknodiot.com/instagram-ipad-uygulamasi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knodiot.com/instagram-ipad-uygulamasi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knodiot.com/instagram-ipad-uygulamasi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knodiot.com/instagram-ipad-uygulamasi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teknodiot.com/instagram-ipad-uygulamasi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knodiot.com/instagram-ipad-uygulamasi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knodiot.com/instagram-ipad-uygulamasi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eknodiot.com/instagram-ipad-uygulamasi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knodiot.com/instagram-ipad-uygulamasi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21000" t="-24000" r="-2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7A49-3854-EAD2-923B-5726316DC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734457"/>
            <a:ext cx="5363029" cy="3534228"/>
          </a:xfrm>
          <a:solidFill>
            <a:schemeClr val="bg1">
              <a:alpha val="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masis MT Pro Black" panose="02040A04050005020304" pitchFamily="18" charset="0"/>
                <a:cs typeface="Aharoni" panose="020B0604020202020204" pitchFamily="2" charset="-79"/>
              </a:rPr>
              <a:t>INSTAGRAM FAKE ACCOUNT DETECTION</a:t>
            </a:r>
          </a:p>
        </p:txBody>
      </p:sp>
    </p:spTree>
    <p:extLst>
      <p:ext uri="{BB962C8B-B14F-4D97-AF65-F5344CB8AC3E}">
        <p14:creationId xmlns:p14="http://schemas.microsoft.com/office/powerpoint/2010/main" val="1572659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298388-B491-5AC5-10B7-170FC1D8F8CD}"/>
              </a:ext>
            </a:extLst>
          </p:cNvPr>
          <p:cNvGraphicFramePr>
            <a:graphicFrameLocks noGrp="1"/>
          </p:cNvGraphicFramePr>
          <p:nvPr/>
        </p:nvGraphicFramePr>
        <p:xfrm>
          <a:off x="442686" y="217714"/>
          <a:ext cx="11096171" cy="518160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rgbClr val="000000">
                      <a:alpha val="72000"/>
                    </a:srgbClr>
                  </a:outerShdw>
                </a:effectLst>
              </a:tblPr>
              <a:tblGrid>
                <a:gridCol w="11096171">
                  <a:extLst>
                    <a:ext uri="{9D8B030D-6E8A-4147-A177-3AD203B41FA5}">
                      <a16:colId xmlns:a16="http://schemas.microsoft.com/office/drawing/2014/main" val="4196890598"/>
                    </a:ext>
                  </a:extLst>
                </a:gridCol>
              </a:tblGrid>
              <a:tr h="4717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VISUALIZATION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195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AC01C9-07C9-1851-8BB8-B882203FB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11129"/>
              </p:ext>
            </p:extLst>
          </p:nvPr>
        </p:nvGraphicFramePr>
        <p:xfrm>
          <a:off x="616857" y="1226457"/>
          <a:ext cx="11310260" cy="5422900"/>
        </p:xfrm>
        <a:graphic>
          <a:graphicData uri="http://schemas.openxmlformats.org/drawingml/2006/table">
            <a:tbl>
              <a:tblPr/>
              <a:tblGrid>
                <a:gridCol w="11310260">
                  <a:extLst>
                    <a:ext uri="{9D8B030D-6E8A-4147-A177-3AD203B41FA5}">
                      <a16:colId xmlns:a16="http://schemas.microsoft.com/office/drawing/2014/main" val="1255997850"/>
                    </a:ext>
                  </a:extLst>
                </a:gridCol>
              </a:tblGrid>
              <a:tr h="542290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The account having less no of followers showing more fake accounts</a:t>
                      </a:r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0" lvl="0" indent="0">
                        <a:buNone/>
                      </a:pPr>
                      <a:r>
                        <a:rPr lang="en-US" dirty="0"/>
                        <a:t>2. The account having less no of following showing more fake accounts.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30340"/>
                  </a:ext>
                </a:extLst>
              </a:tr>
            </a:tbl>
          </a:graphicData>
        </a:graphic>
      </p:graphicFrame>
      <p:pic>
        <p:nvPicPr>
          <p:cNvPr id="4" name="Picture 3" descr="A graph of a number of followers&#10;&#10;Description automatically generated">
            <a:extLst>
              <a:ext uri="{FF2B5EF4-FFF2-40B4-BE49-F238E27FC236}">
                <a16:creationId xmlns:a16="http://schemas.microsoft.com/office/drawing/2014/main" id="{206D90F9-A4CB-9D32-18CC-A33241096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278" y="1804771"/>
            <a:ext cx="4597400" cy="2326385"/>
          </a:xfrm>
          <a:prstGeom prst="rect">
            <a:avLst/>
          </a:prstGeom>
        </p:spPr>
      </p:pic>
      <p:pic>
        <p:nvPicPr>
          <p:cNvPr id="5" name="Picture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5C43DE8F-CF66-0618-0411-E638FB578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490" y="4768029"/>
            <a:ext cx="5723466" cy="188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09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298388-B491-5AC5-10B7-170FC1D8F8CD}"/>
              </a:ext>
            </a:extLst>
          </p:cNvPr>
          <p:cNvGraphicFramePr>
            <a:graphicFrameLocks noGrp="1"/>
          </p:cNvGraphicFramePr>
          <p:nvPr/>
        </p:nvGraphicFramePr>
        <p:xfrm>
          <a:off x="442686" y="217714"/>
          <a:ext cx="11096171" cy="518160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rgbClr val="000000">
                      <a:alpha val="72000"/>
                    </a:srgbClr>
                  </a:outerShdw>
                </a:effectLst>
              </a:tblPr>
              <a:tblGrid>
                <a:gridCol w="11096171">
                  <a:extLst>
                    <a:ext uri="{9D8B030D-6E8A-4147-A177-3AD203B41FA5}">
                      <a16:colId xmlns:a16="http://schemas.microsoft.com/office/drawing/2014/main" val="4196890598"/>
                    </a:ext>
                  </a:extLst>
                </a:gridCol>
              </a:tblGrid>
              <a:tr h="4717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VISUALIZATION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195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AC01C9-07C9-1851-8BB8-B882203FB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39160"/>
              </p:ext>
            </p:extLst>
          </p:nvPr>
        </p:nvGraphicFramePr>
        <p:xfrm>
          <a:off x="616857" y="1226457"/>
          <a:ext cx="11310260" cy="5422900"/>
        </p:xfrm>
        <a:graphic>
          <a:graphicData uri="http://schemas.openxmlformats.org/drawingml/2006/table">
            <a:tbl>
              <a:tblPr/>
              <a:tblGrid>
                <a:gridCol w="11310260">
                  <a:extLst>
                    <a:ext uri="{9D8B030D-6E8A-4147-A177-3AD203B41FA5}">
                      <a16:colId xmlns:a16="http://schemas.microsoft.com/office/drawing/2014/main" val="1255997850"/>
                    </a:ext>
                  </a:extLst>
                </a:gridCol>
              </a:tblGrid>
              <a:tr h="542290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The account which is private showing more fake accounts</a:t>
                      </a:r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0" lvl="0" indent="0">
                        <a:buNone/>
                      </a:pPr>
                      <a:r>
                        <a:rPr lang="en-US" dirty="0"/>
                        <a:t>2. The account having two name words showing more fake accounts.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30340"/>
                  </a:ext>
                </a:extLst>
              </a:tr>
            </a:tbl>
          </a:graphicData>
        </a:graphic>
      </p:graphicFrame>
      <p:pic>
        <p:nvPicPr>
          <p:cNvPr id="4" name="Picture 3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71F087EC-EB3D-A956-825F-EF2B48147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733" y="1892955"/>
            <a:ext cx="4580466" cy="2284691"/>
          </a:xfrm>
          <a:prstGeom prst="rect">
            <a:avLst/>
          </a:prstGeom>
        </p:spPr>
      </p:pic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C5B7932-B4CA-644D-DCFF-73E0F09761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9728" y="4591473"/>
            <a:ext cx="4243387" cy="205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65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298388-B491-5AC5-10B7-170FC1D8F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821498"/>
              </p:ext>
            </p:extLst>
          </p:nvPr>
        </p:nvGraphicFramePr>
        <p:xfrm>
          <a:off x="442686" y="217714"/>
          <a:ext cx="11096171" cy="518160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rgbClr val="000000">
                      <a:alpha val="72000"/>
                    </a:srgbClr>
                  </a:outerShdw>
                </a:effectLst>
              </a:tblPr>
              <a:tblGrid>
                <a:gridCol w="11096171">
                  <a:extLst>
                    <a:ext uri="{9D8B030D-6E8A-4147-A177-3AD203B41FA5}">
                      <a16:colId xmlns:a16="http://schemas.microsoft.com/office/drawing/2014/main" val="4196890598"/>
                    </a:ext>
                  </a:extLst>
                </a:gridCol>
              </a:tblGrid>
              <a:tr h="4717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MODEL BUILDING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195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AC01C9-07C9-1851-8BB8-B882203FB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15388"/>
              </p:ext>
            </p:extLst>
          </p:nvPr>
        </p:nvGraphicFramePr>
        <p:xfrm>
          <a:off x="616857" y="1226457"/>
          <a:ext cx="11310260" cy="5422900"/>
        </p:xfrm>
        <a:graphic>
          <a:graphicData uri="http://schemas.openxmlformats.org/drawingml/2006/table">
            <a:tbl>
              <a:tblPr/>
              <a:tblGrid>
                <a:gridCol w="11310260">
                  <a:extLst>
                    <a:ext uri="{9D8B030D-6E8A-4147-A177-3AD203B41FA5}">
                      <a16:colId xmlns:a16="http://schemas.microsoft.com/office/drawing/2014/main" val="1255997850"/>
                    </a:ext>
                  </a:extLst>
                </a:gridCol>
              </a:tblGrid>
              <a:tr h="542290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LOGISTIC REGRESSION</a:t>
                      </a:r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30340"/>
                  </a:ext>
                </a:extLst>
              </a:tr>
            </a:tbl>
          </a:graphicData>
        </a:graphic>
      </p:graphicFrame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F843ED6-BC73-DC07-65F0-9C4281367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572" y="1711649"/>
            <a:ext cx="8601074" cy="1886890"/>
          </a:xfrm>
          <a:prstGeom prst="rect">
            <a:avLst/>
          </a:prstGeo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291C679-36B4-D9D2-0918-83419B229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056" y="3835206"/>
            <a:ext cx="4040981" cy="17057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42A897-A091-7143-8267-21E1FBCEB6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931" y="3687388"/>
            <a:ext cx="3957637" cy="185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4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298388-B491-5AC5-10B7-170FC1D8F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109616"/>
              </p:ext>
            </p:extLst>
          </p:nvPr>
        </p:nvGraphicFramePr>
        <p:xfrm>
          <a:off x="442686" y="217714"/>
          <a:ext cx="11096171" cy="518160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rgbClr val="000000">
                      <a:alpha val="72000"/>
                    </a:srgbClr>
                  </a:outerShdw>
                </a:effectLst>
              </a:tblPr>
              <a:tblGrid>
                <a:gridCol w="11096171">
                  <a:extLst>
                    <a:ext uri="{9D8B030D-6E8A-4147-A177-3AD203B41FA5}">
                      <a16:colId xmlns:a16="http://schemas.microsoft.com/office/drawing/2014/main" val="4196890598"/>
                    </a:ext>
                  </a:extLst>
                </a:gridCol>
              </a:tblGrid>
              <a:tr h="4717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MODEL BUILDING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195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AC01C9-07C9-1851-8BB8-B882203FB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2222"/>
              </p:ext>
            </p:extLst>
          </p:nvPr>
        </p:nvGraphicFramePr>
        <p:xfrm>
          <a:off x="616857" y="1226457"/>
          <a:ext cx="11310260" cy="5422900"/>
        </p:xfrm>
        <a:graphic>
          <a:graphicData uri="http://schemas.openxmlformats.org/drawingml/2006/table">
            <a:tbl>
              <a:tblPr/>
              <a:tblGrid>
                <a:gridCol w="11310260">
                  <a:extLst>
                    <a:ext uri="{9D8B030D-6E8A-4147-A177-3AD203B41FA5}">
                      <a16:colId xmlns:a16="http://schemas.microsoft.com/office/drawing/2014/main" val="1255997850"/>
                    </a:ext>
                  </a:extLst>
                </a:gridCol>
              </a:tblGrid>
              <a:tr h="54229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2.DECISION TREE CLASSIFIER</a:t>
                      </a:r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0" lvl="0" indent="0"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30340"/>
                  </a:ext>
                </a:extLst>
              </a:tr>
            </a:tbl>
          </a:graphicData>
        </a:graphic>
      </p:graphicFrame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3FB2100-38E8-0FCC-27C6-B64385958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806" y="1887700"/>
            <a:ext cx="8208168" cy="1909834"/>
          </a:xfrm>
          <a:prstGeom prst="rect">
            <a:avLst/>
          </a:prstGeo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12F5C5A-FEFB-ADB9-634D-17E421225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806" y="3865116"/>
            <a:ext cx="4261246" cy="206861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A26F07F-770F-0019-4209-57886807A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4619" y="3761993"/>
            <a:ext cx="4416028" cy="227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19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298388-B491-5AC5-10B7-170FC1D8F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434039"/>
              </p:ext>
            </p:extLst>
          </p:nvPr>
        </p:nvGraphicFramePr>
        <p:xfrm>
          <a:off x="442686" y="217714"/>
          <a:ext cx="11096171" cy="518160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rgbClr val="000000">
                      <a:alpha val="72000"/>
                    </a:srgbClr>
                  </a:outerShdw>
                </a:effectLst>
              </a:tblPr>
              <a:tblGrid>
                <a:gridCol w="11096171">
                  <a:extLst>
                    <a:ext uri="{9D8B030D-6E8A-4147-A177-3AD203B41FA5}">
                      <a16:colId xmlns:a16="http://schemas.microsoft.com/office/drawing/2014/main" val="4196890598"/>
                    </a:ext>
                  </a:extLst>
                </a:gridCol>
              </a:tblGrid>
              <a:tr h="4717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MODEL BUILDING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195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AC01C9-07C9-1851-8BB8-B882203FB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292009"/>
              </p:ext>
            </p:extLst>
          </p:nvPr>
        </p:nvGraphicFramePr>
        <p:xfrm>
          <a:off x="616857" y="1226457"/>
          <a:ext cx="11310260" cy="5422900"/>
        </p:xfrm>
        <a:graphic>
          <a:graphicData uri="http://schemas.openxmlformats.org/drawingml/2006/table">
            <a:tbl>
              <a:tblPr/>
              <a:tblGrid>
                <a:gridCol w="11310260">
                  <a:extLst>
                    <a:ext uri="{9D8B030D-6E8A-4147-A177-3AD203B41FA5}">
                      <a16:colId xmlns:a16="http://schemas.microsoft.com/office/drawing/2014/main" val="1255997850"/>
                    </a:ext>
                  </a:extLst>
                </a:gridCol>
              </a:tblGrid>
              <a:tr h="54229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3.SUPPORT VECTOR MACHINE</a:t>
                      </a:r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0" lvl="0" indent="0">
                        <a:buNone/>
                      </a:pPr>
                      <a:endParaRPr lang="en-US" dirty="0"/>
                    </a:p>
                    <a:p>
                      <a:pPr marL="0" lvl="0" indent="0">
                        <a:buNone/>
                      </a:pPr>
                      <a:endParaRPr lang="en-US" dirty="0"/>
                    </a:p>
                    <a:p>
                      <a:pPr marL="0" lvl="0" indent="0">
                        <a:buNone/>
                      </a:pPr>
                      <a:r>
                        <a:rPr lang="en-US" dirty="0"/>
                        <a:t>4.RANDOM FOREST CLASSIFIER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30340"/>
                  </a:ext>
                </a:extLst>
              </a:tr>
            </a:tbl>
          </a:graphicData>
        </a:graphic>
      </p:graphicFrame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AD92D0F-AD55-4BED-A41C-AC8125D49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853" y="1824468"/>
            <a:ext cx="5559027" cy="1655301"/>
          </a:xfrm>
          <a:prstGeom prst="rect">
            <a:avLst/>
          </a:prstGeo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C6009E9-15AE-642B-B702-4552E6A34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9837" y="4448550"/>
            <a:ext cx="6011465" cy="15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93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298388-B491-5AC5-10B7-170FC1D8F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707916"/>
              </p:ext>
            </p:extLst>
          </p:nvPr>
        </p:nvGraphicFramePr>
        <p:xfrm>
          <a:off x="442686" y="217714"/>
          <a:ext cx="11096171" cy="518160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rgbClr val="000000">
                      <a:alpha val="72000"/>
                    </a:srgbClr>
                  </a:outerShdw>
                </a:effectLst>
              </a:tblPr>
              <a:tblGrid>
                <a:gridCol w="11096171">
                  <a:extLst>
                    <a:ext uri="{9D8B030D-6E8A-4147-A177-3AD203B41FA5}">
                      <a16:colId xmlns:a16="http://schemas.microsoft.com/office/drawing/2014/main" val="4196890598"/>
                    </a:ext>
                  </a:extLst>
                </a:gridCol>
              </a:tblGrid>
              <a:tr h="4717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MODEL BUILDING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195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AC01C9-07C9-1851-8BB8-B882203FB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779038"/>
              </p:ext>
            </p:extLst>
          </p:nvPr>
        </p:nvGraphicFramePr>
        <p:xfrm>
          <a:off x="616857" y="1226457"/>
          <a:ext cx="11310260" cy="5422900"/>
        </p:xfrm>
        <a:graphic>
          <a:graphicData uri="http://schemas.openxmlformats.org/drawingml/2006/table">
            <a:tbl>
              <a:tblPr/>
              <a:tblGrid>
                <a:gridCol w="11310260">
                  <a:extLst>
                    <a:ext uri="{9D8B030D-6E8A-4147-A177-3AD203B41FA5}">
                      <a16:colId xmlns:a16="http://schemas.microsoft.com/office/drawing/2014/main" val="1255997850"/>
                    </a:ext>
                  </a:extLst>
                </a:gridCol>
              </a:tblGrid>
              <a:tr h="54229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dirty="0"/>
                    </a:p>
                    <a:p>
                      <a:pPr marL="0" lvl="0" indent="0">
                        <a:buNone/>
                      </a:pPr>
                      <a:r>
                        <a:rPr lang="en-US" dirty="0"/>
                        <a:t>5.NAIVE BAYERS</a:t>
                      </a:r>
                    </a:p>
                    <a:p>
                      <a:pPr marL="0" lvl="0" indent="0">
                        <a:buNone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0" lvl="0" indent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LOGISTIC REGRESSION CLASSIFIER, WITH 91% ACCURACY IS SELECTED AS THE FINAL MODEL.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30340"/>
                  </a:ext>
                </a:extLst>
              </a:tr>
            </a:tbl>
          </a:graphicData>
        </a:graphic>
      </p:graphicFrame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83C7FA1-EF8C-E253-2E26-123F84EBC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525" y="1979778"/>
            <a:ext cx="5064918" cy="192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0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4F8DEB-28BC-02E5-B3D7-4B185B2C9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396832"/>
              </p:ext>
            </p:extLst>
          </p:nvPr>
        </p:nvGraphicFramePr>
        <p:xfrm>
          <a:off x="718457" y="471714"/>
          <a:ext cx="10965543" cy="696686"/>
        </p:xfrm>
        <a:graphic>
          <a:graphicData uri="http://schemas.openxmlformats.org/drawingml/2006/table">
            <a:tbl>
              <a:tblPr/>
              <a:tblGrid>
                <a:gridCol w="10965543">
                  <a:extLst>
                    <a:ext uri="{9D8B030D-6E8A-4147-A177-3AD203B41FA5}">
                      <a16:colId xmlns:a16="http://schemas.microsoft.com/office/drawing/2014/main" val="3602940619"/>
                    </a:ext>
                  </a:extLst>
                </a:gridCol>
              </a:tblGrid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sz="3600" b="1" u="none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ABOUT TOPIC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18828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52689D-2867-A822-B1EF-CB554C1E3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921238"/>
              </p:ext>
            </p:extLst>
          </p:nvPr>
        </p:nvGraphicFramePr>
        <p:xfrm>
          <a:off x="718457" y="1618343"/>
          <a:ext cx="10958286" cy="4949371"/>
        </p:xfrm>
        <a:graphic>
          <a:graphicData uri="http://schemas.openxmlformats.org/drawingml/2006/table">
            <a:tbl>
              <a:tblPr/>
              <a:tblGrid>
                <a:gridCol w="10958286">
                  <a:extLst>
                    <a:ext uri="{9D8B030D-6E8A-4147-A177-3AD203B41FA5}">
                      <a16:colId xmlns:a16="http://schemas.microsoft.com/office/drawing/2014/main" val="2391617648"/>
                    </a:ext>
                  </a:extLst>
                </a:gridCol>
              </a:tblGrid>
              <a:tr h="49493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In the current era, presence on social media has become part and parcel of life.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Instagram is one of the widely used emerging social platforms, having an active user count of around 1 billion.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In a survey, it has been found that one in ten accounts on Instagram is fake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In this project, we will describe our Machine Learning approach to detect and classify fake accounts on Instagram.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Real accounts are those accounts that are active, having profile pictures, nicely written biographies with a legible username, and media posts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Fake Account: Fake accounts are those accounts that usually contain strange names, very little follower count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The main intention behind the creation of such accounts is to increase the popularity metrics of some users by increasing their followers.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 These accounts are created in bulk using automated tools.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582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54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A09FA4-CECC-4CC5-FE76-631E2CF77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476619"/>
              </p:ext>
            </p:extLst>
          </p:nvPr>
        </p:nvGraphicFramePr>
        <p:xfrm>
          <a:off x="464459" y="246743"/>
          <a:ext cx="10965542" cy="944880"/>
        </p:xfrm>
        <a:graphic>
          <a:graphicData uri="http://schemas.openxmlformats.org/drawingml/2006/table">
            <a:tbl>
              <a:tblPr/>
              <a:tblGrid>
                <a:gridCol w="10965542">
                  <a:extLst>
                    <a:ext uri="{9D8B030D-6E8A-4147-A177-3AD203B41FA5}">
                      <a16:colId xmlns:a16="http://schemas.microsoft.com/office/drawing/2014/main" val="4132073838"/>
                    </a:ext>
                  </a:extLst>
                </a:gridCol>
              </a:tblGrid>
              <a:tr h="77651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Arial Black" panose="020B0A04020102020204" pitchFamily="34" charset="0"/>
                        </a:rPr>
                        <a:t> UNDERSTAND THE PROBLEM STATEMENT AND BUSINESS CASE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77242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31F979-2FAF-5FCC-0394-1381FB4E1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913780"/>
              </p:ext>
            </p:extLst>
          </p:nvPr>
        </p:nvGraphicFramePr>
        <p:xfrm>
          <a:off x="1066800" y="1676400"/>
          <a:ext cx="10588171" cy="4724400"/>
        </p:xfrm>
        <a:graphic>
          <a:graphicData uri="http://schemas.openxmlformats.org/drawingml/2006/table">
            <a:tbl>
              <a:tblPr/>
              <a:tblGrid>
                <a:gridCol w="10588171">
                  <a:extLst>
                    <a:ext uri="{9D8B030D-6E8A-4147-A177-3AD203B41FA5}">
                      <a16:colId xmlns:a16="http://schemas.microsoft.com/office/drawing/2014/main" val="715304735"/>
                    </a:ext>
                  </a:extLst>
                </a:gridCol>
              </a:tblGrid>
              <a:tr h="472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708311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31FF94-6A56-F589-2552-027598887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559333"/>
              </p:ext>
            </p:extLst>
          </p:nvPr>
        </p:nvGraphicFramePr>
        <p:xfrm>
          <a:off x="653143" y="1741714"/>
          <a:ext cx="10965543" cy="4782457"/>
        </p:xfrm>
        <a:graphic>
          <a:graphicData uri="http://schemas.openxmlformats.org/drawingml/2006/table">
            <a:tbl>
              <a:tblPr/>
              <a:tblGrid>
                <a:gridCol w="10965543">
                  <a:extLst>
                    <a:ext uri="{9D8B030D-6E8A-4147-A177-3AD203B41FA5}">
                      <a16:colId xmlns:a16="http://schemas.microsoft.com/office/drawing/2014/main" val="391356938"/>
                    </a:ext>
                  </a:extLst>
                </a:gridCol>
              </a:tblGrid>
              <a:tr h="478245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We collected some data to predict whether that particular account is fake or not.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/>
                        <a:t>Input features: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1. Profile pic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2. </a:t>
                      </a:r>
                      <a:r>
                        <a:rPr lang="en-US" b="1" dirty="0" err="1"/>
                        <a:t>Length_username</a:t>
                      </a:r>
                      <a:endParaRPr lang="en-US" b="1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3. </a:t>
                      </a:r>
                      <a:r>
                        <a:rPr lang="en-US" b="1" dirty="0" err="1"/>
                        <a:t>Fullname_words</a:t>
                      </a:r>
                      <a:endParaRPr lang="en-US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4. </a:t>
                      </a:r>
                      <a:r>
                        <a:rPr lang="en-US" b="1" dirty="0" err="1"/>
                        <a:t>Fullname_length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5. </a:t>
                      </a:r>
                      <a:r>
                        <a:rPr lang="en-US" b="1" dirty="0" err="1"/>
                        <a:t>Name_username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6. </a:t>
                      </a:r>
                      <a:r>
                        <a:rPr lang="en-US" b="1" dirty="0" err="1"/>
                        <a:t>Bioinfo_length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7. External_url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8. Private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9. No of post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10. No of followers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11. No of following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/>
                        <a:t>Output feature: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1. Output Label: (x) Is Fake (0 means real, 1 means fake)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359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16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2EF8C4-7C2B-FCDE-221F-E4E7FDF60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9813"/>
              </p:ext>
            </p:extLst>
          </p:nvPr>
        </p:nvGraphicFramePr>
        <p:xfrm>
          <a:off x="1045028" y="245327"/>
          <a:ext cx="10634015" cy="944880"/>
        </p:xfrm>
        <a:graphic>
          <a:graphicData uri="http://schemas.openxmlformats.org/drawingml/2006/table">
            <a:tbl>
              <a:tblPr/>
              <a:tblGrid>
                <a:gridCol w="10634015">
                  <a:extLst>
                    <a:ext uri="{9D8B030D-6E8A-4147-A177-3AD203B41FA5}">
                      <a16:colId xmlns:a16="http://schemas.microsoft.com/office/drawing/2014/main" val="951118288"/>
                    </a:ext>
                  </a:extLst>
                </a:gridCol>
              </a:tblGrid>
              <a:tr h="78058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Arial Black" panose="020B0A04020102020204" pitchFamily="34" charset="0"/>
                        </a:rPr>
                        <a:t>UNDERSTAND THE PROBLEM STATEMENT AND BUSINESS CASE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9976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7C02D4D-33B3-2488-6336-3A8DB7021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17371"/>
              </p:ext>
            </p:extLst>
          </p:nvPr>
        </p:nvGraphicFramePr>
        <p:xfrm>
          <a:off x="1045028" y="1553029"/>
          <a:ext cx="10522857" cy="4855028"/>
        </p:xfrm>
        <a:graphic>
          <a:graphicData uri="http://schemas.openxmlformats.org/drawingml/2006/table">
            <a:tbl>
              <a:tblPr/>
              <a:tblGrid>
                <a:gridCol w="10522857">
                  <a:extLst>
                    <a:ext uri="{9D8B030D-6E8A-4147-A177-3AD203B41FA5}">
                      <a16:colId xmlns:a16="http://schemas.microsoft.com/office/drawing/2014/main" val="3266302934"/>
                    </a:ext>
                  </a:extLst>
                </a:gridCol>
              </a:tblGrid>
              <a:tr h="48550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09252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284352C-A81A-EAD5-46CB-299539606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648" y="1795859"/>
            <a:ext cx="6663695" cy="4515892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FAC68D34-C113-021A-A66C-F78EF39D22D8}"/>
              </a:ext>
            </a:extLst>
          </p:cNvPr>
          <p:cNvSpPr/>
          <p:nvPr/>
        </p:nvSpPr>
        <p:spPr>
          <a:xfrm>
            <a:off x="6016171" y="5537200"/>
            <a:ext cx="195943" cy="210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A0898D-7F7B-4427-8BC2-86C9C819F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269591"/>
              </p:ext>
            </p:extLst>
          </p:nvPr>
        </p:nvGraphicFramePr>
        <p:xfrm>
          <a:off x="362857" y="355600"/>
          <a:ext cx="11379200" cy="602343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11379200">
                  <a:extLst>
                    <a:ext uri="{9D8B030D-6E8A-4147-A177-3AD203B41FA5}">
                      <a16:colId xmlns:a16="http://schemas.microsoft.com/office/drawing/2014/main" val="4185091337"/>
                    </a:ext>
                  </a:extLst>
                </a:gridCol>
              </a:tblGrid>
              <a:tr h="60234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DATASET EXPLORATION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45485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4EBD62-006D-4CF3-62CA-018B233B5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547674"/>
              </p:ext>
            </p:extLst>
          </p:nvPr>
        </p:nvGraphicFramePr>
        <p:xfrm>
          <a:off x="522514" y="1545771"/>
          <a:ext cx="11255829" cy="4862286"/>
        </p:xfrm>
        <a:graphic>
          <a:graphicData uri="http://schemas.openxmlformats.org/drawingml/2006/table">
            <a:tbl>
              <a:tblPr/>
              <a:tblGrid>
                <a:gridCol w="11255829">
                  <a:extLst>
                    <a:ext uri="{9D8B030D-6E8A-4147-A177-3AD203B41FA5}">
                      <a16:colId xmlns:a16="http://schemas.microsoft.com/office/drawing/2014/main" val="2689829919"/>
                    </a:ext>
                  </a:extLst>
                </a:gridCol>
              </a:tblGrid>
              <a:tr h="4862286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185538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BB6CD15-F6FD-9EA1-947C-6DBCBBE8B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27" y="1635007"/>
            <a:ext cx="5032847" cy="125333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48250B-E3A9-F2B7-4DB8-0DB398001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27" y="3149148"/>
            <a:ext cx="5032848" cy="108673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5FA501-E0C6-D1EF-19C4-18A556BB27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6387" y="1635007"/>
            <a:ext cx="4263556" cy="28064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AB4ADE-C4B3-7E9F-B376-C7A664567B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227" y="4388305"/>
            <a:ext cx="5032847" cy="11763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A7CE08-D6A7-1FF2-CE18-DD94C1B2EE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6387" y="4530716"/>
            <a:ext cx="4352558" cy="10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0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298388-B491-5AC5-10B7-170FC1D8F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837863"/>
              </p:ext>
            </p:extLst>
          </p:nvPr>
        </p:nvGraphicFramePr>
        <p:xfrm>
          <a:off x="442686" y="217714"/>
          <a:ext cx="11096171" cy="518160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rgbClr val="000000">
                      <a:alpha val="72000"/>
                    </a:srgbClr>
                  </a:outerShdw>
                </a:effectLst>
              </a:tblPr>
              <a:tblGrid>
                <a:gridCol w="11096171">
                  <a:extLst>
                    <a:ext uri="{9D8B030D-6E8A-4147-A177-3AD203B41FA5}">
                      <a16:colId xmlns:a16="http://schemas.microsoft.com/office/drawing/2014/main" val="4196890598"/>
                    </a:ext>
                  </a:extLst>
                </a:gridCol>
              </a:tblGrid>
              <a:tr h="4717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PREPROCESSING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195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AC01C9-07C9-1851-8BB8-B882203FB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675604"/>
              </p:ext>
            </p:extLst>
          </p:nvPr>
        </p:nvGraphicFramePr>
        <p:xfrm>
          <a:off x="616857" y="1226457"/>
          <a:ext cx="11030857" cy="5130800"/>
        </p:xfrm>
        <a:graphic>
          <a:graphicData uri="http://schemas.openxmlformats.org/drawingml/2006/table">
            <a:tbl>
              <a:tblPr/>
              <a:tblGrid>
                <a:gridCol w="11030857">
                  <a:extLst>
                    <a:ext uri="{9D8B030D-6E8A-4147-A177-3AD203B41FA5}">
                      <a16:colId xmlns:a16="http://schemas.microsoft.com/office/drawing/2014/main" val="1255997850"/>
                    </a:ext>
                  </a:extLst>
                </a:gridCol>
              </a:tblGrid>
              <a:tr h="513080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OUTLIER DETECTION -BOXPLOT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Outliers found in 3 variables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en-US" dirty="0"/>
                        <a:t>No of post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en-US" dirty="0"/>
                        <a:t>No of following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en-US" dirty="0"/>
                        <a:t>No of followers</a:t>
                      </a:r>
                    </a:p>
                    <a:p>
                      <a:pPr marL="0" lvl="0" indent="0"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30340"/>
                  </a:ext>
                </a:extLst>
              </a:tr>
            </a:tbl>
          </a:graphicData>
        </a:graphic>
      </p:graphicFrame>
      <p:pic>
        <p:nvPicPr>
          <p:cNvPr id="4" name="Picture 3" descr="A diagram of a person&amp;#39;s body&#10;&#10;Description automatically generated">
            <a:extLst>
              <a:ext uri="{FF2B5EF4-FFF2-40B4-BE49-F238E27FC236}">
                <a16:creationId xmlns:a16="http://schemas.microsoft.com/office/drawing/2014/main" id="{352352B3-9863-4C26-6ABB-55A05AF60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791" y="2829199"/>
            <a:ext cx="4475560" cy="16818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11B73A-7C56-FE21-AEA8-702CAEEC8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650" y="2937158"/>
            <a:ext cx="4029075" cy="1465887"/>
          </a:xfrm>
          <a:prstGeom prst="rect">
            <a:avLst/>
          </a:prstGeom>
        </p:spPr>
      </p:pic>
      <p:pic>
        <p:nvPicPr>
          <p:cNvPr id="6" name="Picture 5" descr="A diagram of a number of circles&#10;&#10;Description automatically generated">
            <a:extLst>
              <a:ext uri="{FF2B5EF4-FFF2-40B4-BE49-F238E27FC236}">
                <a16:creationId xmlns:a16="http://schemas.microsoft.com/office/drawing/2014/main" id="{FFC187BE-EB48-66D4-0D00-110D6E114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6885" y="4867531"/>
            <a:ext cx="5344715" cy="146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8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298388-B491-5AC5-10B7-170FC1D8F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046517"/>
              </p:ext>
            </p:extLst>
          </p:nvPr>
        </p:nvGraphicFramePr>
        <p:xfrm>
          <a:off x="442686" y="217714"/>
          <a:ext cx="11096171" cy="518160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rgbClr val="000000">
                      <a:alpha val="72000"/>
                    </a:srgbClr>
                  </a:outerShdw>
                </a:effectLst>
              </a:tblPr>
              <a:tblGrid>
                <a:gridCol w="11096171">
                  <a:extLst>
                    <a:ext uri="{9D8B030D-6E8A-4147-A177-3AD203B41FA5}">
                      <a16:colId xmlns:a16="http://schemas.microsoft.com/office/drawing/2014/main" val="4196890598"/>
                    </a:ext>
                  </a:extLst>
                </a:gridCol>
              </a:tblGrid>
              <a:tr h="4717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PREPROCESSING</a:t>
                      </a:r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195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AC01C9-07C9-1851-8BB8-B882203FB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428636"/>
              </p:ext>
            </p:extLst>
          </p:nvPr>
        </p:nvGraphicFramePr>
        <p:xfrm>
          <a:off x="616857" y="1226457"/>
          <a:ext cx="11030857" cy="5130800"/>
        </p:xfrm>
        <a:graphic>
          <a:graphicData uri="http://schemas.openxmlformats.org/drawingml/2006/table">
            <a:tbl>
              <a:tblPr/>
              <a:tblGrid>
                <a:gridCol w="11030857">
                  <a:extLst>
                    <a:ext uri="{9D8B030D-6E8A-4147-A177-3AD203B41FA5}">
                      <a16:colId xmlns:a16="http://schemas.microsoft.com/office/drawing/2014/main" val="1255997850"/>
                    </a:ext>
                  </a:extLst>
                </a:gridCol>
              </a:tblGrid>
              <a:tr h="51308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REMOVING OUTLIERS-IQR METHOD</a:t>
                      </a:r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0" lvl="0" indent="0">
                        <a:buNone/>
                      </a:pPr>
                      <a:r>
                        <a:rPr lang="en-US" dirty="0"/>
                        <a:t>REPLACE OUTLIERS WITH THE MEDIAN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30340"/>
                  </a:ext>
                </a:extLst>
              </a:tr>
            </a:tbl>
          </a:graphicData>
        </a:graphic>
      </p:graphicFrame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014214B-9A6C-D93E-218F-C57F8DA6F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68" y="1673525"/>
            <a:ext cx="4475559" cy="1361871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2833415-6B99-EFE6-D1EE-426CDFDAD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775" y="1838352"/>
            <a:ext cx="5100637" cy="1198904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E2111FE-8604-05E2-06D8-7BC658957F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9697" y="3254046"/>
            <a:ext cx="4404121" cy="99879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0995831-E6A1-E498-8F8D-7B9CE4516A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1384" y="5046040"/>
            <a:ext cx="7023496" cy="73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6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298388-B491-5AC5-10B7-170FC1D8F8CD}"/>
              </a:ext>
            </a:extLst>
          </p:cNvPr>
          <p:cNvGraphicFramePr>
            <a:graphicFrameLocks noGrp="1"/>
          </p:cNvGraphicFramePr>
          <p:nvPr/>
        </p:nvGraphicFramePr>
        <p:xfrm>
          <a:off x="442686" y="217714"/>
          <a:ext cx="11096171" cy="518160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rgbClr val="000000">
                      <a:alpha val="72000"/>
                    </a:srgbClr>
                  </a:outerShdw>
                </a:effectLst>
              </a:tblPr>
              <a:tblGrid>
                <a:gridCol w="11096171">
                  <a:extLst>
                    <a:ext uri="{9D8B030D-6E8A-4147-A177-3AD203B41FA5}">
                      <a16:colId xmlns:a16="http://schemas.microsoft.com/office/drawing/2014/main" val="4196890598"/>
                    </a:ext>
                  </a:extLst>
                </a:gridCol>
              </a:tblGrid>
              <a:tr h="4717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PREPROCESSING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195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AC01C9-07C9-1851-8BB8-B882203FB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005576"/>
              </p:ext>
            </p:extLst>
          </p:nvPr>
        </p:nvGraphicFramePr>
        <p:xfrm>
          <a:off x="616857" y="1226457"/>
          <a:ext cx="11030857" cy="5130800"/>
        </p:xfrm>
        <a:graphic>
          <a:graphicData uri="http://schemas.openxmlformats.org/drawingml/2006/table">
            <a:tbl>
              <a:tblPr/>
              <a:tblGrid>
                <a:gridCol w="11030857">
                  <a:extLst>
                    <a:ext uri="{9D8B030D-6E8A-4147-A177-3AD203B41FA5}">
                      <a16:colId xmlns:a16="http://schemas.microsoft.com/office/drawing/2014/main" val="1255997850"/>
                    </a:ext>
                  </a:extLst>
                </a:gridCol>
              </a:tblGrid>
              <a:tr h="51308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2.FINDING MISSING VALUES                                                3.DUPLICATE VALUES</a:t>
                      </a:r>
                    </a:p>
                    <a:p>
                      <a:pPr marL="0" lvl="0" indent="0">
                        <a:buNone/>
                      </a:pPr>
                      <a:endParaRPr lang="en-US" dirty="0"/>
                    </a:p>
                    <a:p>
                      <a:pPr marL="0" lvl="0" indent="0">
                        <a:buNone/>
                      </a:pPr>
                      <a:endParaRPr lang="en-US" dirty="0"/>
                    </a:p>
                    <a:p>
                      <a:pPr marL="0" lvl="0" indent="0">
                        <a:buNone/>
                      </a:pPr>
                      <a:endParaRPr lang="en-US" dirty="0"/>
                    </a:p>
                    <a:p>
                      <a:pPr marL="0" lvl="0" indent="0">
                        <a:buNone/>
                      </a:pPr>
                      <a:endParaRPr lang="en-US" dirty="0"/>
                    </a:p>
                    <a:p>
                      <a:pPr marL="0" lvl="0" indent="0">
                        <a:buNone/>
                      </a:pPr>
                      <a:endParaRPr lang="en-US" dirty="0"/>
                    </a:p>
                    <a:p>
                      <a:pPr marL="0" lvl="0" indent="0">
                        <a:buNone/>
                      </a:pPr>
                      <a:endParaRPr lang="en-US" dirty="0"/>
                    </a:p>
                    <a:p>
                      <a:pPr marL="0" lvl="0" indent="0">
                        <a:buNone/>
                      </a:pPr>
                      <a:endParaRPr lang="en-US" dirty="0"/>
                    </a:p>
                    <a:p>
                      <a:pPr marL="0" lvl="0" indent="0">
                        <a:buNone/>
                      </a:pPr>
                      <a:endParaRPr lang="en-US" dirty="0"/>
                    </a:p>
                    <a:p>
                      <a:pPr marL="0" lvl="0" indent="0">
                        <a:buNone/>
                      </a:pPr>
                      <a:endParaRPr lang="en-US" dirty="0"/>
                    </a:p>
                    <a:p>
                      <a:pPr marL="0" lvl="0" indent="0">
                        <a:buNone/>
                      </a:pPr>
                      <a:endParaRPr lang="en-US" dirty="0"/>
                    </a:p>
                    <a:p>
                      <a:pPr marL="0" lvl="0" indent="0">
                        <a:buNone/>
                      </a:pPr>
                      <a:endParaRPr lang="en-US" dirty="0"/>
                    </a:p>
                    <a:p>
                      <a:pPr marL="0" lvl="0" indent="0"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30340"/>
                  </a:ext>
                </a:extLst>
              </a:tr>
            </a:tbl>
          </a:graphicData>
        </a:graphic>
      </p:graphicFrame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D579159-05EA-228E-BD91-82BB94C24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808" y="1716088"/>
            <a:ext cx="2804583" cy="3730625"/>
          </a:xfrm>
          <a:prstGeom prst="rect">
            <a:avLst/>
          </a:prstGeom>
        </p:spPr>
      </p:pic>
      <p:pic>
        <p:nvPicPr>
          <p:cNvPr id="8" name="Picture 7" descr="A close-up of a message&#10;&#10;Description automatically generated">
            <a:extLst>
              <a:ext uri="{FF2B5EF4-FFF2-40B4-BE49-F238E27FC236}">
                <a16:creationId xmlns:a16="http://schemas.microsoft.com/office/drawing/2014/main" id="{9837129C-2D79-DE53-00BF-74EDF56A5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066" y="1866053"/>
            <a:ext cx="5359400" cy="72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4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298388-B491-5AC5-10B7-170FC1D8F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076188"/>
              </p:ext>
            </p:extLst>
          </p:nvPr>
        </p:nvGraphicFramePr>
        <p:xfrm>
          <a:off x="442686" y="217714"/>
          <a:ext cx="11096171" cy="518160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rgbClr val="000000">
                      <a:alpha val="72000"/>
                    </a:srgbClr>
                  </a:outerShdw>
                </a:effectLst>
              </a:tblPr>
              <a:tblGrid>
                <a:gridCol w="11096171">
                  <a:extLst>
                    <a:ext uri="{9D8B030D-6E8A-4147-A177-3AD203B41FA5}">
                      <a16:colId xmlns:a16="http://schemas.microsoft.com/office/drawing/2014/main" val="4196890598"/>
                    </a:ext>
                  </a:extLst>
                </a:gridCol>
              </a:tblGrid>
              <a:tr h="4717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VISUALIZATION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195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AC01C9-07C9-1851-8BB8-B882203FB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748253"/>
              </p:ext>
            </p:extLst>
          </p:nvPr>
        </p:nvGraphicFramePr>
        <p:xfrm>
          <a:off x="616857" y="1226457"/>
          <a:ext cx="11310260" cy="5422900"/>
        </p:xfrm>
        <a:graphic>
          <a:graphicData uri="http://schemas.openxmlformats.org/drawingml/2006/table">
            <a:tbl>
              <a:tblPr/>
              <a:tblGrid>
                <a:gridCol w="11310260">
                  <a:extLst>
                    <a:ext uri="{9D8B030D-6E8A-4147-A177-3AD203B41FA5}">
                      <a16:colId xmlns:a16="http://schemas.microsoft.com/office/drawing/2014/main" val="1255997850"/>
                    </a:ext>
                  </a:extLst>
                </a:gridCol>
              </a:tblGrid>
              <a:tr h="542290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The account having no profile picture showing more fake accounts</a:t>
                      </a:r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342900" lvl="0" indent="-342900">
                        <a:buAutoNum type="arabicPeriod"/>
                      </a:pPr>
                      <a:endParaRPr lang="en-US" dirty="0"/>
                    </a:p>
                    <a:p>
                      <a:pPr marL="0" lvl="0" indent="0">
                        <a:buNone/>
                      </a:pPr>
                      <a:r>
                        <a:rPr lang="en-US" dirty="0"/>
                        <a:t>2. The account having less no of post showing more fake accounts.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30340"/>
                  </a:ext>
                </a:extLst>
              </a:tr>
            </a:tbl>
          </a:graphicData>
        </a:graphic>
      </p:graphicFrame>
      <p:pic>
        <p:nvPicPr>
          <p:cNvPr id="7" name="Picture 6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4E6C644E-BB40-16D7-00B4-C3B82C7C2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533" y="1669975"/>
            <a:ext cx="5223933" cy="1756982"/>
          </a:xfrm>
          <a:prstGeom prst="rect">
            <a:avLst/>
          </a:prstGeom>
        </p:spPr>
      </p:pic>
      <p:pic>
        <p:nvPicPr>
          <p:cNvPr id="8" name="Picture 7" descr="A graph of a number of bars&#10;&#10;Description automatically generated">
            <a:extLst>
              <a:ext uri="{FF2B5EF4-FFF2-40B4-BE49-F238E27FC236}">
                <a16:creationId xmlns:a16="http://schemas.microsoft.com/office/drawing/2014/main" id="{58217B90-6B67-0D56-2379-9C697222D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1466" y="4731874"/>
            <a:ext cx="5698066" cy="186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388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INSTAGRAM FAKE ACCOUNT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FAKE ACCOUNT DETECTION</dc:title>
  <dc:creator>MONCY BABU</dc:creator>
  <cp:lastModifiedBy>MONCY BABU</cp:lastModifiedBy>
  <cp:revision>296</cp:revision>
  <dcterms:created xsi:type="dcterms:W3CDTF">2023-07-23T07:19:30Z</dcterms:created>
  <dcterms:modified xsi:type="dcterms:W3CDTF">2023-09-08T02:47:21Z</dcterms:modified>
</cp:coreProperties>
</file>