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90" r:id="rId5"/>
    <p:sldId id="291" r:id="rId6"/>
    <p:sldId id="260" r:id="rId7"/>
    <p:sldId id="261" r:id="rId8"/>
    <p:sldId id="293" r:id="rId9"/>
    <p:sldId id="294" r:id="rId10"/>
    <p:sldId id="296" r:id="rId11"/>
    <p:sldId id="297" r:id="rId12"/>
    <p:sldId id="298" r:id="rId13"/>
    <p:sldId id="284" r:id="rId14"/>
    <p:sldId id="285" r:id="rId15"/>
    <p:sldId id="287" r:id="rId16"/>
    <p:sldId id="295" r:id="rId17"/>
    <p:sldId id="28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Economica"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67" autoAdjust="0"/>
  </p:normalViewPr>
  <p:slideViewPr>
    <p:cSldViewPr snapToGrid="0">
      <p:cViewPr varScale="1">
        <p:scale>
          <a:sx n="106" d="100"/>
          <a:sy n="106" d="100"/>
        </p:scale>
        <p:origin x="12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79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41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64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c2cc41f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8c2cc41f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8c2cc41fd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8c2cc41f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273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8c2cc41fd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8c2cc41fd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8c2cc41f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8c2cc41f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2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8c2cc41f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8c2cc41f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5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803150"/>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Car Price Prediction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D796A5D2-2902-4590-8B7F-BAE25FEF0B20}"/>
              </a:ext>
            </a:extLst>
          </p:cNvPr>
          <p:cNvPicPr>
            <a:picLocks noChangeAspect="1"/>
          </p:cNvPicPr>
          <p:nvPr/>
        </p:nvPicPr>
        <p:blipFill>
          <a:blip r:embed="rId3"/>
          <a:stretch>
            <a:fillRect/>
          </a:stretch>
        </p:blipFill>
        <p:spPr>
          <a:xfrm>
            <a:off x="1372427" y="144000"/>
            <a:ext cx="6399146" cy="4752000"/>
          </a:xfrm>
          <a:prstGeom prst="rect">
            <a:avLst/>
          </a:prstGeom>
        </p:spPr>
      </p:pic>
    </p:spTree>
    <p:extLst>
      <p:ext uri="{BB962C8B-B14F-4D97-AF65-F5344CB8AC3E}">
        <p14:creationId xmlns:p14="http://schemas.microsoft.com/office/powerpoint/2010/main" val="259759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17A1F7E4-ACE3-4437-98BD-E235F8FA606C}"/>
              </a:ext>
            </a:extLst>
          </p:cNvPr>
          <p:cNvPicPr>
            <a:picLocks noChangeAspect="1"/>
          </p:cNvPicPr>
          <p:nvPr/>
        </p:nvPicPr>
        <p:blipFill>
          <a:blip r:embed="rId3"/>
          <a:stretch>
            <a:fillRect/>
          </a:stretch>
        </p:blipFill>
        <p:spPr>
          <a:xfrm>
            <a:off x="1519237" y="253763"/>
            <a:ext cx="6105525" cy="4447838"/>
          </a:xfrm>
          <a:prstGeom prst="rect">
            <a:avLst/>
          </a:prstGeom>
        </p:spPr>
      </p:pic>
    </p:spTree>
    <p:extLst>
      <p:ext uri="{BB962C8B-B14F-4D97-AF65-F5344CB8AC3E}">
        <p14:creationId xmlns:p14="http://schemas.microsoft.com/office/powerpoint/2010/main" val="351811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B7CF511A-EEC4-4ACF-ACB9-1839A1B5580D}"/>
              </a:ext>
            </a:extLst>
          </p:cNvPr>
          <p:cNvPicPr>
            <a:picLocks noChangeAspect="1"/>
          </p:cNvPicPr>
          <p:nvPr/>
        </p:nvPicPr>
        <p:blipFill>
          <a:blip r:embed="rId3"/>
          <a:stretch>
            <a:fillRect/>
          </a:stretch>
        </p:blipFill>
        <p:spPr>
          <a:xfrm>
            <a:off x="1901810" y="331200"/>
            <a:ext cx="5340380" cy="4104000"/>
          </a:xfrm>
          <a:prstGeom prst="rect">
            <a:avLst/>
          </a:prstGeom>
        </p:spPr>
      </p:pic>
    </p:spTree>
    <p:extLst>
      <p:ext uri="{BB962C8B-B14F-4D97-AF65-F5344CB8AC3E}">
        <p14:creationId xmlns:p14="http://schemas.microsoft.com/office/powerpoint/2010/main" val="255099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15925"/>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Steps taken to complete the Project</a:t>
            </a:r>
            <a:endParaRPr sz="2500" b="1">
              <a:latin typeface="Calibri"/>
              <a:ea typeface="Calibri"/>
              <a:cs typeface="Calibri"/>
              <a:sym typeface="Calibri"/>
            </a:endParaRPr>
          </a:p>
        </p:txBody>
      </p:sp>
      <p:sp>
        <p:nvSpPr>
          <p:cNvPr id="255" name="Google Shape;255;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Scraped data from OLX and Cardekho sites.</a:t>
            </a: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Performed data preprocessing as required.</a:t>
            </a: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Encoded the categorical features.</a:t>
            </a: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Trained and validated different Machine Learning classification models(base and ensemble models) to select a suitable model.</a:t>
            </a:r>
            <a:endParaRPr dirty="0">
              <a:latin typeface="Calibri"/>
              <a:ea typeface="Calibri"/>
              <a:cs typeface="Calibri"/>
              <a:sym typeface="Calibri"/>
            </a:endParaRPr>
          </a:p>
          <a:p>
            <a:pPr marL="114300" lvl="0" indent="0" algn="l" rtl="0">
              <a:spcBef>
                <a:spcPts val="0"/>
              </a:spcBef>
              <a:spcAft>
                <a:spcPts val="0"/>
              </a:spcAft>
              <a:buSzPts val="1800"/>
              <a:buNone/>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Chose the final model based on R2 score, MSE and RMSE.</a:t>
            </a:r>
            <a:endParaRPr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552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Model score comparison</a:t>
            </a:r>
            <a:endParaRPr sz="2500" b="1">
              <a:latin typeface="Calibri"/>
              <a:ea typeface="Calibri"/>
              <a:cs typeface="Calibri"/>
              <a:sym typeface="Calibri"/>
            </a:endParaRPr>
          </a:p>
          <a:p>
            <a:pPr marL="0" lvl="0" indent="0" algn="ctr" rtl="0">
              <a:spcBef>
                <a:spcPts val="0"/>
              </a:spcBef>
              <a:spcAft>
                <a:spcPts val="0"/>
              </a:spcAft>
              <a:buNone/>
            </a:pPr>
            <a:r>
              <a:rPr lang="en" sz="2500" b="1">
                <a:latin typeface="Calibri"/>
                <a:ea typeface="Calibri"/>
                <a:cs typeface="Calibri"/>
                <a:sym typeface="Calibri"/>
              </a:rPr>
              <a:t>Simple Models(left) and Ensemble models(right)</a:t>
            </a:r>
            <a:endParaRPr sz="2500" b="1">
              <a:latin typeface="Calibri"/>
              <a:ea typeface="Calibri"/>
              <a:cs typeface="Calibri"/>
              <a:sym typeface="Calibri"/>
            </a:endParaRPr>
          </a:p>
        </p:txBody>
      </p:sp>
      <p:pic>
        <p:nvPicPr>
          <p:cNvPr id="6" name="Picture 5" descr="Text, letter&#10;&#10;Description automatically generated">
            <a:extLst>
              <a:ext uri="{FF2B5EF4-FFF2-40B4-BE49-F238E27FC236}">
                <a16:creationId xmlns:a16="http://schemas.microsoft.com/office/drawing/2014/main" id="{8557C798-BED8-44A9-885A-4EA9DF29A37B}"/>
              </a:ext>
            </a:extLst>
          </p:cNvPr>
          <p:cNvPicPr>
            <a:picLocks noChangeAspect="1"/>
          </p:cNvPicPr>
          <p:nvPr/>
        </p:nvPicPr>
        <p:blipFill>
          <a:blip r:embed="rId3"/>
          <a:stretch>
            <a:fillRect/>
          </a:stretch>
        </p:blipFill>
        <p:spPr>
          <a:xfrm>
            <a:off x="1367762" y="1007250"/>
            <a:ext cx="2174875" cy="3902400"/>
          </a:xfrm>
          <a:prstGeom prst="rect">
            <a:avLst/>
          </a:prstGeom>
        </p:spPr>
      </p:pic>
      <p:pic>
        <p:nvPicPr>
          <p:cNvPr id="9" name="Picture 8" descr="Text, letter&#10;&#10;Description automatically generated">
            <a:extLst>
              <a:ext uri="{FF2B5EF4-FFF2-40B4-BE49-F238E27FC236}">
                <a16:creationId xmlns:a16="http://schemas.microsoft.com/office/drawing/2014/main" id="{97D1FEE4-07C2-46C2-A8DE-5AD139E727FD}"/>
              </a:ext>
            </a:extLst>
          </p:cNvPr>
          <p:cNvPicPr>
            <a:picLocks noChangeAspect="1"/>
          </p:cNvPicPr>
          <p:nvPr/>
        </p:nvPicPr>
        <p:blipFill>
          <a:blip r:embed="rId4"/>
          <a:stretch>
            <a:fillRect/>
          </a:stretch>
        </p:blipFill>
        <p:spPr>
          <a:xfrm>
            <a:off x="4939693" y="1007250"/>
            <a:ext cx="2495550" cy="4061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Finalized Model</a:t>
            </a:r>
            <a:endParaRPr sz="2500" b="1">
              <a:latin typeface="Calibri"/>
              <a:ea typeface="Calibri"/>
              <a:cs typeface="Calibri"/>
              <a:sym typeface="Calibri"/>
            </a:endParaRPr>
          </a:p>
        </p:txBody>
      </p:sp>
      <p:sp>
        <p:nvSpPr>
          <p:cNvPr id="277" name="Google Shape;27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final model used is </a:t>
            </a:r>
            <a:r>
              <a:rPr lang="en-IN" dirty="0">
                <a:latin typeface="Calibri"/>
                <a:ea typeface="Calibri"/>
                <a:cs typeface="Calibri"/>
                <a:sym typeface="Calibri"/>
              </a:rPr>
              <a:t>Ridge</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tuned hyper parameters used are:</a:t>
            </a:r>
          </a:p>
          <a:p>
            <a:pPr marL="914400" lvl="1" indent="-304800" algn="l" rtl="0">
              <a:spcBef>
                <a:spcPts val="0"/>
              </a:spcBef>
              <a:spcAft>
                <a:spcPts val="0"/>
              </a:spcAft>
              <a:buSzPts val="1200"/>
              <a:buFont typeface="Calibri"/>
              <a:buChar char="○"/>
            </a:pPr>
            <a:r>
              <a:rPr lang="en-US" dirty="0">
                <a:latin typeface="Calibri"/>
                <a:ea typeface="Calibri"/>
                <a:cs typeface="Calibri"/>
                <a:sym typeface="Calibri"/>
              </a:rPr>
              <a:t>alpha</a:t>
            </a:r>
            <a:r>
              <a:rPr lang="en-US" sz="1400" dirty="0">
                <a:latin typeface="Calibri"/>
                <a:ea typeface="Calibri"/>
                <a:cs typeface="Calibri"/>
                <a:sym typeface="Calibri"/>
              </a:rPr>
              <a:t> = </a:t>
            </a:r>
            <a:r>
              <a:rPr lang="en-US" dirty="0">
                <a:latin typeface="Calibri"/>
                <a:ea typeface="Calibri"/>
                <a:cs typeface="Calibri"/>
                <a:sym typeface="Calibri"/>
              </a:rPr>
              <a:t>0.81</a:t>
            </a:r>
            <a:endParaRPr lang="en-US" sz="1400"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552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Final Model score</a:t>
            </a:r>
            <a:endParaRPr sz="2500" b="1" dirty="0">
              <a:latin typeface="Calibri"/>
              <a:ea typeface="Calibri"/>
              <a:cs typeface="Calibri"/>
              <a:sym typeface="Calibri"/>
            </a:endParaRPr>
          </a:p>
        </p:txBody>
      </p:sp>
      <p:pic>
        <p:nvPicPr>
          <p:cNvPr id="3" name="Picture 2" descr="Text, letter&#10;&#10;Description automatically generated">
            <a:extLst>
              <a:ext uri="{FF2B5EF4-FFF2-40B4-BE49-F238E27FC236}">
                <a16:creationId xmlns:a16="http://schemas.microsoft.com/office/drawing/2014/main" id="{207690D5-1851-4D6B-8FD2-EE7E4988E1E1}"/>
              </a:ext>
            </a:extLst>
          </p:cNvPr>
          <p:cNvPicPr>
            <a:picLocks noChangeAspect="1"/>
          </p:cNvPicPr>
          <p:nvPr/>
        </p:nvPicPr>
        <p:blipFill>
          <a:blip r:embed="rId3"/>
          <a:stretch>
            <a:fillRect/>
          </a:stretch>
        </p:blipFill>
        <p:spPr>
          <a:xfrm>
            <a:off x="3200400" y="1504950"/>
            <a:ext cx="2743200" cy="2133600"/>
          </a:xfrm>
          <a:prstGeom prst="rect">
            <a:avLst/>
          </a:prstGeom>
        </p:spPr>
      </p:pic>
    </p:spTree>
    <p:extLst>
      <p:ext uri="{BB962C8B-B14F-4D97-AF65-F5344CB8AC3E}">
        <p14:creationId xmlns:p14="http://schemas.microsoft.com/office/powerpoint/2010/main" val="357117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Conclusion</a:t>
            </a:r>
            <a:endParaRPr sz="2500" b="1">
              <a:latin typeface="Calibri"/>
              <a:ea typeface="Calibri"/>
              <a:cs typeface="Calibri"/>
              <a:sym typeface="Calibri"/>
            </a:endParaRPr>
          </a:p>
        </p:txBody>
      </p:sp>
      <p:sp>
        <p:nvSpPr>
          <p:cNvPr id="284" name="Google Shape;28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Ridge </a:t>
            </a:r>
            <a:r>
              <a:rPr lang="en" dirty="0"/>
              <a:t>is giving a better result than the other algorithms.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performance shows low bias and low variance.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latin typeface="Calibri"/>
                <a:ea typeface="Calibri"/>
                <a:cs typeface="Calibri"/>
                <a:sym typeface="Calibri"/>
              </a:rPr>
              <a:t>Problem Statement And Understanding</a:t>
            </a:r>
            <a:endParaRPr b="1">
              <a:latin typeface="Calibri"/>
              <a:ea typeface="Calibri"/>
              <a:cs typeface="Calibri"/>
              <a:sym typeface="Calibri"/>
            </a:endParaRPr>
          </a:p>
        </p:txBody>
      </p:sp>
      <p:sp>
        <p:nvSpPr>
          <p:cNvPr id="69" name="Google Shape;69;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ct val="100000"/>
              <a:buFont typeface="Calibri"/>
              <a:buChar char="●"/>
            </a:pPr>
            <a:endParaRPr lang="en-US" dirty="0">
              <a:latin typeface="Calibri" panose="020F0502020204030204" pitchFamily="34" charset="0"/>
              <a:cs typeface="Calibri" panose="020F0502020204030204" pitchFamily="34" charset="0"/>
            </a:endParaRPr>
          </a:p>
          <a:p>
            <a:pPr marL="457200" lvl="0" indent="-317500" algn="l" rtl="0">
              <a:lnSpc>
                <a:spcPct val="100000"/>
              </a:lnSpc>
              <a:spcBef>
                <a:spcPts val="0"/>
              </a:spcBef>
              <a:spcAft>
                <a:spcPts val="0"/>
              </a:spcAft>
              <a:buClr>
                <a:srgbClr val="000000"/>
              </a:buClr>
              <a:buSzPct val="100000"/>
              <a:buFont typeface="Calibri"/>
              <a:buChar char="●"/>
            </a:pPr>
            <a:r>
              <a:rPr lang="en-US" dirty="0"/>
              <a:t>With the covid 19 impact in the market, we have seen lot of changes in the car market. Now some cars are in demand hence making them costly and some are not in demand hence cheaper. One of our clients works with small traders, who sell used cars.</a:t>
            </a:r>
            <a:endParaRPr lang="en-US" dirty="0">
              <a:latin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ct val="100000"/>
              <a:buNone/>
            </a:pPr>
            <a:endParaRPr lang="en-US" dirty="0">
              <a:latin typeface="Calibri" panose="020F0502020204030204" pitchFamily="34" charset="0"/>
              <a:cs typeface="Calibri" panose="020F0502020204030204" pitchFamily="34" charset="0"/>
            </a:endParaRPr>
          </a:p>
          <a:p>
            <a:pPr indent="-317500">
              <a:lnSpc>
                <a:spcPct val="100000"/>
              </a:lnSpc>
              <a:buClr>
                <a:srgbClr val="000000"/>
              </a:buClr>
              <a:buSzPct val="100000"/>
              <a:buFont typeface="Calibri"/>
              <a:buChar char="●"/>
            </a:pPr>
            <a:r>
              <a:rPr lang="en-US" dirty="0"/>
              <a:t>With the change in market due to covid 19 impact, our client is facing problems with their previous car price valuation machine learning models. So, they are looking for new machine learning models from new data. We have to make </a:t>
            </a:r>
            <a:r>
              <a:rPr lang="en-US" dirty="0" err="1"/>
              <a:t>carprice</a:t>
            </a:r>
            <a:r>
              <a:rPr lang="en-US" dirty="0"/>
              <a:t> valuation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alibri"/>
                <a:ea typeface="Calibri"/>
                <a:cs typeface="Calibri"/>
                <a:sym typeface="Calibri"/>
              </a:rPr>
              <a:t>Exploratory Data Analysis</a:t>
            </a:r>
            <a:endParaRPr b="1">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This is a Regression problem. The target variable contains numeric float values.</a:t>
            </a: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b="1" dirty="0">
                <a:latin typeface="Calibri"/>
                <a:ea typeface="Calibri"/>
                <a:cs typeface="Calibri"/>
                <a:sym typeface="Calibri"/>
              </a:rPr>
              <a:t>Null Values:</a:t>
            </a:r>
            <a:r>
              <a:rPr lang="en-US" dirty="0">
                <a:latin typeface="Calibri"/>
                <a:ea typeface="Calibri"/>
                <a:cs typeface="Calibri"/>
                <a:sym typeface="Calibri"/>
              </a:rPr>
              <a:t> There are Null values in the dataset.</a:t>
            </a:r>
          </a:p>
          <a:p>
            <a:pPr marL="114300" lvl="0" indent="0" algn="l" rtl="0">
              <a:spcBef>
                <a:spcPts val="0"/>
              </a:spcBef>
              <a:spcAft>
                <a:spcPts val="0"/>
              </a:spcAft>
              <a:buSzPts val="1800"/>
              <a:buNone/>
            </a:pPr>
            <a:r>
              <a:rPr lang="en-US" dirty="0">
                <a:latin typeface="Calibri"/>
                <a:ea typeface="Calibri"/>
                <a:cs typeface="Calibri"/>
                <a:sym typeface="Calibri"/>
              </a:rPr>
              <a:t>	</a:t>
            </a:r>
            <a:endParaRPr lang="en"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dataset has Categorical features also.</a:t>
            </a: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Data Preprocessing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Data Preprocessing Approach:</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marL="742950" lvl="1" indent="-28575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Imputed missing values.</a:t>
            </a:r>
          </a:p>
          <a:p>
            <a:pPr marL="742950" lvl="1" indent="-28575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Cleaned the data to remove unwanted symbols like currency symbols.</a:t>
            </a:r>
          </a:p>
          <a:p>
            <a:pPr marL="742950" lvl="1" indent="-28575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Derived the age of the car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manufactured_year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Converted the price to show in the same range.</a:t>
            </a:r>
          </a:p>
          <a:p>
            <a:pPr marL="742950" lvl="1" indent="-28575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Removed ‘km’/’kms’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kilometers_driven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1,2,3 and 4 in owners feature. 4 represents 4 or 4+ owners.</a:t>
            </a:r>
          </a:p>
          <a:p>
            <a:pPr marL="742950" lvl="1" indent="-28575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Corrected data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fuel_type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be grouped under the main categories.</a:t>
            </a:r>
          </a:p>
          <a:p>
            <a:pPr marL="571500" lvl="1" indent="0">
              <a:buSzPts val="1800"/>
              <a:buNone/>
            </a:pPr>
            <a:endParaRPr lang="en" dirty="0">
              <a:latin typeface="Calibri"/>
              <a:ea typeface="Calibri"/>
              <a:cs typeface="Calibri"/>
              <a:sym typeface="Calibri"/>
            </a:endParaRPr>
          </a:p>
        </p:txBody>
      </p:sp>
    </p:spTree>
    <p:extLst>
      <p:ext uri="{BB962C8B-B14F-4D97-AF65-F5344CB8AC3E}">
        <p14:creationId xmlns:p14="http://schemas.microsoft.com/office/powerpoint/2010/main" val="377359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Data Encoding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r>
              <a:rPr lang="en" dirty="0">
                <a:latin typeface="Calibri"/>
                <a:ea typeface="Calibri"/>
                <a:cs typeface="Calibri"/>
                <a:sym typeface="Calibri"/>
              </a:rPr>
              <a:t>The Get dummies method in Pandas was used to encode t</a:t>
            </a:r>
            <a:r>
              <a:rPr lang="en-IN" dirty="0">
                <a:latin typeface="Calibri"/>
                <a:ea typeface="Calibri"/>
                <a:cs typeface="Calibri"/>
                <a:sym typeface="Calibri"/>
              </a:rPr>
              <a:t>he</a:t>
            </a:r>
            <a:r>
              <a:rPr lang="en" dirty="0">
                <a:latin typeface="Calibri"/>
                <a:ea typeface="Calibri"/>
                <a:cs typeface="Calibri"/>
                <a:sym typeface="Calibri"/>
              </a:rPr>
              <a:t> categorical data.</a:t>
            </a:r>
          </a:p>
          <a:p>
            <a:pPr lvl="1" indent="-342900">
              <a:buSzPts val="1800"/>
              <a:buFont typeface="Calibri"/>
              <a:buChar char="●"/>
            </a:pPr>
            <a:endParaRPr lang="en" dirty="0">
              <a:latin typeface="Calibri"/>
              <a:ea typeface="Calibri"/>
              <a:cs typeface="Calibri"/>
              <a:sym typeface="Calibri"/>
            </a:endParaRPr>
          </a:p>
          <a:p>
            <a:pPr lvl="1" indent="-342900">
              <a:buSzPts val="1800"/>
              <a:buFont typeface="Calibri"/>
              <a:buChar char="●"/>
            </a:pPr>
            <a:r>
              <a:rPr lang="en" dirty="0">
                <a:latin typeface="Calibri"/>
                <a:ea typeface="Calibri"/>
                <a:cs typeface="Calibri"/>
                <a:sym typeface="Calibri"/>
              </a:rPr>
              <a:t>The cardinality of the dataset is very high.</a:t>
            </a:r>
          </a:p>
        </p:txBody>
      </p:sp>
    </p:spTree>
    <p:extLst>
      <p:ext uri="{BB962C8B-B14F-4D97-AF65-F5344CB8AC3E}">
        <p14:creationId xmlns:p14="http://schemas.microsoft.com/office/powerpoint/2010/main" val="381251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073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Visualizations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1E02113E-F77E-4A4E-A230-01CB803FFD91}"/>
              </a:ext>
            </a:extLst>
          </p:cNvPr>
          <p:cNvPicPr>
            <a:picLocks noChangeAspect="1"/>
          </p:cNvPicPr>
          <p:nvPr/>
        </p:nvPicPr>
        <p:blipFill>
          <a:blip r:embed="rId3"/>
          <a:stretch>
            <a:fillRect/>
          </a:stretch>
        </p:blipFill>
        <p:spPr>
          <a:xfrm>
            <a:off x="947737" y="495300"/>
            <a:ext cx="7248525" cy="4152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F77C5829-C867-4D7B-A5B3-D191FF02B93F}"/>
              </a:ext>
            </a:extLst>
          </p:cNvPr>
          <p:cNvPicPr>
            <a:picLocks noChangeAspect="1"/>
          </p:cNvPicPr>
          <p:nvPr/>
        </p:nvPicPr>
        <p:blipFill>
          <a:blip r:embed="rId3"/>
          <a:stretch>
            <a:fillRect/>
          </a:stretch>
        </p:blipFill>
        <p:spPr>
          <a:xfrm>
            <a:off x="833437" y="766762"/>
            <a:ext cx="7477125" cy="3609975"/>
          </a:xfrm>
          <a:prstGeom prst="rect">
            <a:avLst/>
          </a:prstGeom>
        </p:spPr>
      </p:pic>
    </p:spTree>
    <p:extLst>
      <p:ext uri="{BB962C8B-B14F-4D97-AF65-F5344CB8AC3E}">
        <p14:creationId xmlns:p14="http://schemas.microsoft.com/office/powerpoint/2010/main" val="116112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6C1D0963-2995-45CB-9373-8DECE328AEB4}"/>
              </a:ext>
            </a:extLst>
          </p:cNvPr>
          <p:cNvPicPr>
            <a:picLocks noChangeAspect="1"/>
          </p:cNvPicPr>
          <p:nvPr/>
        </p:nvPicPr>
        <p:blipFill>
          <a:blip r:embed="rId3"/>
          <a:stretch>
            <a:fillRect/>
          </a:stretch>
        </p:blipFill>
        <p:spPr>
          <a:xfrm>
            <a:off x="828675" y="57150"/>
            <a:ext cx="7486650" cy="5029200"/>
          </a:xfrm>
          <a:prstGeom prst="rect">
            <a:avLst/>
          </a:prstGeom>
        </p:spPr>
      </p:pic>
    </p:spTree>
    <p:extLst>
      <p:ext uri="{BB962C8B-B14F-4D97-AF65-F5344CB8AC3E}">
        <p14:creationId xmlns:p14="http://schemas.microsoft.com/office/powerpoint/2010/main" val="2290500531"/>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371</Words>
  <Application>Microsoft Office PowerPoint</Application>
  <PresentationFormat>On-screen Show (16:9)</PresentationFormat>
  <Paragraphs>51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Symbol</vt:lpstr>
      <vt:lpstr>Arial</vt:lpstr>
      <vt:lpstr>Open Sans</vt:lpstr>
      <vt:lpstr>Calibri</vt:lpstr>
      <vt:lpstr>Economica</vt:lpstr>
      <vt:lpstr>Courier New</vt:lpstr>
      <vt:lpstr>Luxe</vt:lpstr>
      <vt:lpstr>Car Price Prediction Project</vt:lpstr>
      <vt:lpstr>Problem Statement And Understanding</vt:lpstr>
      <vt:lpstr>Exploratory Data Analysis</vt:lpstr>
      <vt:lpstr>Data Preprocessing</vt:lpstr>
      <vt:lpstr>Data Encoding</vt:lpstr>
      <vt:lpstr>Visualizations</vt:lpstr>
      <vt:lpstr>PowerPoint Presentation</vt:lpstr>
      <vt:lpstr>PowerPoint Presentation</vt:lpstr>
      <vt:lpstr>PowerPoint Presentation</vt:lpstr>
      <vt:lpstr>PowerPoint Presentation</vt:lpstr>
      <vt:lpstr>PowerPoint Presentation</vt:lpstr>
      <vt:lpstr>PowerPoint Presentation</vt:lpstr>
      <vt:lpstr>Steps taken to complete the Project</vt:lpstr>
      <vt:lpstr>Model score comparison Simple Models(left) and Ensemble models(right)</vt:lpstr>
      <vt:lpstr>Finalized Model</vt:lpstr>
      <vt:lpstr>Final Model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Fraud Prediction</dc:title>
  <dc:creator>Moncy Kurien</dc:creator>
  <cp:lastModifiedBy>Moncy Kurien</cp:lastModifiedBy>
  <cp:revision>23</cp:revision>
  <dcterms:modified xsi:type="dcterms:W3CDTF">2021-08-18T14:32:26Z</dcterms:modified>
</cp:coreProperties>
</file>