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89" r:id="rId5"/>
    <p:sldId id="290" r:id="rId6"/>
    <p:sldId id="291" r:id="rId7"/>
    <p:sldId id="260" r:id="rId8"/>
    <p:sldId id="261" r:id="rId9"/>
    <p:sldId id="293" r:id="rId10"/>
    <p:sldId id="294" r:id="rId11"/>
    <p:sldId id="284" r:id="rId12"/>
    <p:sldId id="285" r:id="rId13"/>
    <p:sldId id="287" r:id="rId14"/>
    <p:sldId id="295" r:id="rId15"/>
    <p:sldId id="288"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Economica" panose="020B060402020202020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3" autoAdjust="0"/>
  </p:normalViewPr>
  <p:slideViewPr>
    <p:cSldViewPr snapToGrid="0">
      <p:cViewPr>
        <p:scale>
          <a:sx n="100" d="100"/>
          <a:sy n="100" d="100"/>
        </p:scale>
        <p:origin x="946"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115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8c2cc41fd_3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8c2cc41fd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c8c2cc41fd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c8c2cc41fd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273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8c2cc41fd_3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8c2cc41fd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8c2cc41fd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8c2cc41fd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416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54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23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8c2cc41fd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8c2cc41fd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158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803150"/>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Fake News Classifier Project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15925"/>
            <a:ext cx="8520600" cy="488747"/>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Top words in Real news samples </a:t>
            </a:r>
            <a:endParaRPr b="1" dirty="0">
              <a:latin typeface="Calibri"/>
              <a:ea typeface="Calibri"/>
              <a:cs typeface="Calibri"/>
              <a:sym typeface="Calibri"/>
            </a:endParaRPr>
          </a:p>
        </p:txBody>
      </p:sp>
      <p:pic>
        <p:nvPicPr>
          <p:cNvPr id="7" name="Picture 6">
            <a:extLst>
              <a:ext uri="{FF2B5EF4-FFF2-40B4-BE49-F238E27FC236}">
                <a16:creationId xmlns:a16="http://schemas.microsoft.com/office/drawing/2014/main" id="{03C68704-3524-43C6-BD65-9E1EE568C0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00550" y="846582"/>
            <a:ext cx="4671060" cy="3352800"/>
          </a:xfrm>
          <a:prstGeom prst="rect">
            <a:avLst/>
          </a:prstGeom>
          <a:noFill/>
          <a:ln>
            <a:noFill/>
          </a:ln>
        </p:spPr>
      </p:pic>
      <p:pic>
        <p:nvPicPr>
          <p:cNvPr id="8" name="Picture 7">
            <a:extLst>
              <a:ext uri="{FF2B5EF4-FFF2-40B4-BE49-F238E27FC236}">
                <a16:creationId xmlns:a16="http://schemas.microsoft.com/office/drawing/2014/main" id="{13BB7D94-560E-4A3F-9949-0F49B6A6917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27330" y="846582"/>
            <a:ext cx="4100830" cy="4174998"/>
          </a:xfrm>
          <a:prstGeom prst="rect">
            <a:avLst/>
          </a:prstGeom>
          <a:noFill/>
          <a:ln>
            <a:noFill/>
          </a:ln>
        </p:spPr>
      </p:pic>
    </p:spTree>
    <p:extLst>
      <p:ext uri="{BB962C8B-B14F-4D97-AF65-F5344CB8AC3E}">
        <p14:creationId xmlns:p14="http://schemas.microsoft.com/office/powerpoint/2010/main" val="229050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315925"/>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a:latin typeface="Calibri"/>
                <a:ea typeface="Calibri"/>
                <a:cs typeface="Calibri"/>
                <a:sym typeface="Calibri"/>
              </a:rPr>
              <a:t>Steps taken to complete the Project</a:t>
            </a:r>
            <a:endParaRPr sz="2500" b="1">
              <a:latin typeface="Calibri"/>
              <a:ea typeface="Calibri"/>
              <a:cs typeface="Calibri"/>
              <a:sym typeface="Calibri"/>
            </a:endParaRPr>
          </a:p>
        </p:txBody>
      </p:sp>
      <p:sp>
        <p:nvSpPr>
          <p:cNvPr id="255" name="Google Shape;255;p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dirty="0">
                <a:latin typeface="Calibri"/>
                <a:ea typeface="Calibri"/>
                <a:cs typeface="Calibri"/>
                <a:sym typeface="Calibri"/>
              </a:rPr>
              <a:t>Performed data cleaning based on NLP approaches.</a:t>
            </a:r>
          </a:p>
          <a:p>
            <a:pPr marL="457200" lvl="0" indent="-342900" algn="l" rtl="0">
              <a:spcBef>
                <a:spcPts val="0"/>
              </a:spcBef>
              <a:spcAft>
                <a:spcPts val="0"/>
              </a:spcAft>
              <a:buSzPts val="1800"/>
              <a:buFont typeface="Calibri"/>
              <a:buChar char="●"/>
            </a:pP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Lemmatized and Vectorized the text input.</a:t>
            </a:r>
            <a:endParaRPr dirty="0">
              <a:latin typeface="Calibri"/>
              <a:ea typeface="Calibri"/>
              <a:cs typeface="Calibri"/>
              <a:sym typeface="Calibri"/>
            </a:endParaRPr>
          </a:p>
          <a:p>
            <a:pPr marL="114300" lvl="0" indent="0" algn="l" rtl="0">
              <a:spcBef>
                <a:spcPts val="0"/>
              </a:spcBef>
              <a:spcAft>
                <a:spcPts val="0"/>
              </a:spcAft>
              <a:buSzPts val="1800"/>
              <a:buNone/>
            </a:pP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Trained and validated different Machine Learning classification models(base and ensemble models) to select a suitable model.</a:t>
            </a:r>
            <a:endParaRPr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Chose the final model based on F1 score and Confusion matrix.</a:t>
            </a:r>
            <a:endParaRPr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4552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a:latin typeface="Calibri"/>
                <a:ea typeface="Calibri"/>
                <a:cs typeface="Calibri"/>
                <a:sym typeface="Calibri"/>
              </a:rPr>
              <a:t>Model score comparison</a:t>
            </a:r>
            <a:endParaRPr sz="2500" b="1">
              <a:latin typeface="Calibri"/>
              <a:ea typeface="Calibri"/>
              <a:cs typeface="Calibri"/>
              <a:sym typeface="Calibri"/>
            </a:endParaRPr>
          </a:p>
          <a:p>
            <a:pPr marL="0" lvl="0" indent="0" algn="ctr" rtl="0">
              <a:spcBef>
                <a:spcPts val="0"/>
              </a:spcBef>
              <a:spcAft>
                <a:spcPts val="0"/>
              </a:spcAft>
              <a:buNone/>
            </a:pPr>
            <a:r>
              <a:rPr lang="en" sz="2500" b="1">
                <a:latin typeface="Calibri"/>
                <a:ea typeface="Calibri"/>
                <a:cs typeface="Calibri"/>
                <a:sym typeface="Calibri"/>
              </a:rPr>
              <a:t>Simple Models(left) and Ensemble models(right)</a:t>
            </a:r>
            <a:endParaRPr sz="2500" b="1">
              <a:latin typeface="Calibri"/>
              <a:ea typeface="Calibri"/>
              <a:cs typeface="Calibri"/>
              <a:sym typeface="Calibri"/>
            </a:endParaRPr>
          </a:p>
        </p:txBody>
      </p:sp>
      <p:pic>
        <p:nvPicPr>
          <p:cNvPr id="5" name="Picture 4">
            <a:extLst>
              <a:ext uri="{FF2B5EF4-FFF2-40B4-BE49-F238E27FC236}">
                <a16:creationId xmlns:a16="http://schemas.microsoft.com/office/drawing/2014/main" id="{5B1E2DE0-3A81-416F-B0BC-A528CFD01E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4800" y="943200"/>
            <a:ext cx="4267200" cy="3745050"/>
          </a:xfrm>
          <a:prstGeom prst="rect">
            <a:avLst/>
          </a:prstGeom>
          <a:noFill/>
          <a:ln>
            <a:noFill/>
          </a:ln>
        </p:spPr>
      </p:pic>
      <p:pic>
        <p:nvPicPr>
          <p:cNvPr id="8" name="Picture 7">
            <a:extLst>
              <a:ext uri="{FF2B5EF4-FFF2-40B4-BE49-F238E27FC236}">
                <a16:creationId xmlns:a16="http://schemas.microsoft.com/office/drawing/2014/main" id="{680B05B1-DD74-4397-B2C0-54F97D7644F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32020" y="943200"/>
            <a:ext cx="4100280" cy="374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b="1">
                <a:latin typeface="Calibri"/>
                <a:ea typeface="Calibri"/>
                <a:cs typeface="Calibri"/>
                <a:sym typeface="Calibri"/>
              </a:rPr>
              <a:t>Finalized Model</a:t>
            </a:r>
            <a:endParaRPr sz="2500" b="1">
              <a:latin typeface="Calibri"/>
              <a:ea typeface="Calibri"/>
              <a:cs typeface="Calibri"/>
              <a:sym typeface="Calibri"/>
            </a:endParaRPr>
          </a:p>
        </p:txBody>
      </p:sp>
      <p:sp>
        <p:nvSpPr>
          <p:cNvPr id="277" name="Google Shape;277;p4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final model used is </a:t>
            </a:r>
            <a:r>
              <a:rPr lang="en-IN" dirty="0" err="1">
                <a:latin typeface="Calibri"/>
                <a:ea typeface="Calibri"/>
                <a:cs typeface="Calibri"/>
                <a:sym typeface="Calibri"/>
              </a:rPr>
              <a:t>AdaBoostClassifier</a:t>
            </a:r>
            <a:endParaRPr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tuned hyper parameters used are:</a:t>
            </a:r>
          </a:p>
          <a:p>
            <a:pPr marL="914400" lvl="1" indent="-304800" algn="l" rtl="0">
              <a:spcBef>
                <a:spcPts val="0"/>
              </a:spcBef>
              <a:spcAft>
                <a:spcPts val="0"/>
              </a:spcAft>
              <a:buSzPts val="1200"/>
              <a:buFont typeface="Calibri"/>
              <a:buChar char="○"/>
            </a:pPr>
            <a:r>
              <a:rPr lang="en-US" sz="1400" dirty="0" err="1">
                <a:latin typeface="Calibri"/>
                <a:ea typeface="Calibri"/>
                <a:cs typeface="Calibri"/>
                <a:sym typeface="Calibri"/>
              </a:rPr>
              <a:t>n_estimators</a:t>
            </a:r>
            <a:r>
              <a:rPr lang="en-US" sz="1400" dirty="0">
                <a:latin typeface="Calibri"/>
                <a:ea typeface="Calibri"/>
                <a:cs typeface="Calibri"/>
                <a:sym typeface="Calibri"/>
              </a:rPr>
              <a:t> = </a:t>
            </a:r>
            <a:r>
              <a:rPr lang="en-US" dirty="0">
                <a:latin typeface="Calibri"/>
                <a:ea typeface="Calibri"/>
                <a:cs typeface="Calibri"/>
                <a:sym typeface="Calibri"/>
              </a:rPr>
              <a:t>160</a:t>
            </a:r>
            <a:r>
              <a:rPr lang="en-US" sz="1400" dirty="0">
                <a:latin typeface="Calibri"/>
                <a:ea typeface="Calibri"/>
                <a:cs typeface="Calibri"/>
                <a:sym typeface="Calibri"/>
              </a:rPr>
              <a:t>, </a:t>
            </a:r>
          </a:p>
          <a:p>
            <a:pPr marL="914400" lvl="1" indent="-304800" algn="l" rtl="0">
              <a:spcBef>
                <a:spcPts val="0"/>
              </a:spcBef>
              <a:spcAft>
                <a:spcPts val="0"/>
              </a:spcAft>
              <a:buSzPts val="1200"/>
              <a:buFont typeface="Calibri"/>
              <a:buChar char="○"/>
            </a:pPr>
            <a:r>
              <a:rPr lang="en-US" dirty="0">
                <a:latin typeface="Calibri"/>
                <a:ea typeface="Calibri"/>
                <a:cs typeface="Calibri"/>
                <a:sym typeface="Calibri"/>
              </a:rPr>
              <a:t>Learning_rate</a:t>
            </a:r>
            <a:r>
              <a:rPr lang="en-US" sz="1400" dirty="0">
                <a:latin typeface="Calibri"/>
                <a:ea typeface="Calibri"/>
                <a:cs typeface="Calibri"/>
                <a:sym typeface="Calibri"/>
              </a:rPr>
              <a:t> = 0.5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4552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dirty="0">
                <a:latin typeface="Calibri"/>
                <a:ea typeface="Calibri"/>
                <a:cs typeface="Calibri"/>
                <a:sym typeface="Calibri"/>
              </a:rPr>
              <a:t>Final Model score</a:t>
            </a:r>
            <a:endParaRPr sz="2500" b="1" dirty="0">
              <a:latin typeface="Calibri"/>
              <a:ea typeface="Calibri"/>
              <a:cs typeface="Calibri"/>
              <a:sym typeface="Calibri"/>
            </a:endParaRPr>
          </a:p>
        </p:txBody>
      </p:sp>
      <p:pic>
        <p:nvPicPr>
          <p:cNvPr id="6" name="Picture 5">
            <a:extLst>
              <a:ext uri="{FF2B5EF4-FFF2-40B4-BE49-F238E27FC236}">
                <a16:creationId xmlns:a16="http://schemas.microsoft.com/office/drawing/2014/main" id="{8C94ED17-9A2D-4182-A7BD-61AD2CCCC0F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72690" y="1007250"/>
            <a:ext cx="4011930" cy="3681000"/>
          </a:xfrm>
          <a:prstGeom prst="rect">
            <a:avLst/>
          </a:prstGeom>
          <a:noFill/>
          <a:ln>
            <a:noFill/>
          </a:ln>
        </p:spPr>
      </p:pic>
    </p:spTree>
    <p:extLst>
      <p:ext uri="{BB962C8B-B14F-4D97-AF65-F5344CB8AC3E}">
        <p14:creationId xmlns:p14="http://schemas.microsoft.com/office/powerpoint/2010/main" val="357117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b="1">
                <a:latin typeface="Calibri"/>
                <a:ea typeface="Calibri"/>
                <a:cs typeface="Calibri"/>
                <a:sym typeface="Calibri"/>
              </a:rPr>
              <a:t>Conclusion</a:t>
            </a:r>
            <a:endParaRPr sz="2500" b="1">
              <a:latin typeface="Calibri"/>
              <a:ea typeface="Calibri"/>
              <a:cs typeface="Calibri"/>
              <a:sym typeface="Calibri"/>
            </a:endParaRPr>
          </a:p>
        </p:txBody>
      </p:sp>
      <p:sp>
        <p:nvSpPr>
          <p:cNvPr id="284" name="Google Shape;284;p4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AdaBoostClassifier </a:t>
            </a:r>
            <a:r>
              <a:rPr lang="en" dirty="0"/>
              <a:t>is giving a better result than the other algorithms. </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performance shows low bias and low variance.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latin typeface="Calibri"/>
                <a:ea typeface="Calibri"/>
                <a:cs typeface="Calibri"/>
                <a:sym typeface="Calibri"/>
              </a:rPr>
              <a:t>Problem Statement And Understanding</a:t>
            </a:r>
            <a:endParaRPr b="1">
              <a:latin typeface="Calibri"/>
              <a:ea typeface="Calibri"/>
              <a:cs typeface="Calibri"/>
              <a:sym typeface="Calibri"/>
            </a:endParaRPr>
          </a:p>
        </p:txBody>
      </p:sp>
      <p:sp>
        <p:nvSpPr>
          <p:cNvPr id="69" name="Google Shape;69;p14"/>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rgbClr val="000000"/>
              </a:buClr>
              <a:buSzPct val="100000"/>
              <a:buFont typeface="Calibri"/>
              <a:buChar char="●"/>
            </a:pPr>
            <a:endParaRPr lang="en-US" dirty="0">
              <a:latin typeface="Calibri" panose="020F0502020204030204" pitchFamily="34" charset="0"/>
              <a:cs typeface="Calibri" panose="020F0502020204030204" pitchFamily="34" charset="0"/>
            </a:endParaRPr>
          </a:p>
          <a:p>
            <a:pPr marL="457200" lvl="0" indent="-317500" algn="l" rtl="0">
              <a:lnSpc>
                <a:spcPct val="100000"/>
              </a:lnSpc>
              <a:spcBef>
                <a:spcPts val="0"/>
              </a:spcBef>
              <a:spcAft>
                <a:spcPts val="0"/>
              </a:spcAft>
              <a:buClr>
                <a:srgbClr val="000000"/>
              </a:buClr>
              <a:buSzPct val="100000"/>
              <a:buFont typeface="Calibri"/>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On social networks, the reach and effects of information spread occur at such a fast pace and so amplified that distorted, inaccurate, or false information acquires a tremendous potential to cause real-world impacts, within minutes, for millions of users.</a:t>
            </a:r>
            <a:endParaRPr lang="en-US" dirty="0">
              <a:latin typeface="Calibri" panose="020F0502020204030204" pitchFamily="34" charset="0"/>
              <a:cs typeface="Calibri" panose="020F0502020204030204" pitchFamily="34" charset="0"/>
            </a:endParaRPr>
          </a:p>
          <a:p>
            <a:pPr marL="139700" lvl="0" indent="0" algn="l" rtl="0">
              <a:lnSpc>
                <a:spcPct val="100000"/>
              </a:lnSpc>
              <a:spcBef>
                <a:spcPts val="0"/>
              </a:spcBef>
              <a:spcAft>
                <a:spcPts val="0"/>
              </a:spcAft>
              <a:buClr>
                <a:srgbClr val="000000"/>
              </a:buClr>
              <a:buSzPct val="100000"/>
              <a:buNone/>
            </a:pPr>
            <a:endParaRPr lang="en-US" dirty="0">
              <a:latin typeface="Calibri" panose="020F0502020204030204" pitchFamily="34" charset="0"/>
              <a:cs typeface="Calibri" panose="020F0502020204030204" pitchFamily="34" charset="0"/>
            </a:endParaRPr>
          </a:p>
          <a:p>
            <a:pPr indent="-317500">
              <a:lnSpc>
                <a:spcPct val="100000"/>
              </a:lnSpc>
              <a:buClr>
                <a:srgbClr val="000000"/>
              </a:buClr>
              <a:buSzPct val="100000"/>
              <a:buFont typeface="Calibri"/>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Recently, the number of fake news out in public has increased. Several public concerns about this problem and some approaches to mitigate the problem were expressed. In this problem we are going to try and solve this problem using data science and machine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latin typeface="Calibri"/>
                <a:ea typeface="Calibri"/>
                <a:cs typeface="Calibri"/>
                <a:sym typeface="Calibri"/>
              </a:rPr>
              <a:t>Exploratory Data Analysis</a:t>
            </a:r>
            <a:endParaRPr b="1">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This is a Binary class classification problem. The target variable contains numeric integers 0(real news) and 1(fake news).</a:t>
            </a:r>
            <a:endParaRPr lang="en-US" b="1"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b="1" dirty="0">
                <a:latin typeface="Calibri"/>
                <a:ea typeface="Calibri"/>
                <a:cs typeface="Calibri"/>
                <a:sym typeface="Calibri"/>
              </a:rPr>
              <a:t>Null Values:</a:t>
            </a:r>
            <a:r>
              <a:rPr lang="en-US" dirty="0">
                <a:latin typeface="Calibri"/>
                <a:ea typeface="Calibri"/>
                <a:cs typeface="Calibri"/>
                <a:sym typeface="Calibri"/>
              </a:rPr>
              <a:t> There are Null values in the dataset.</a:t>
            </a:r>
          </a:p>
          <a:p>
            <a:pPr marL="114300" lvl="0" indent="0" algn="l" rtl="0">
              <a:spcBef>
                <a:spcPts val="0"/>
              </a:spcBef>
              <a:spcAft>
                <a:spcPts val="0"/>
              </a:spcAft>
              <a:buSzPts val="1800"/>
              <a:buNone/>
            </a:pPr>
            <a:r>
              <a:rPr lang="en-US" dirty="0">
                <a:latin typeface="Calibri"/>
                <a:ea typeface="Calibri"/>
                <a:cs typeface="Calibri"/>
                <a:sym typeface="Calibri"/>
              </a:rPr>
              <a:t>	</a:t>
            </a:r>
          </a:p>
          <a:p>
            <a:pPr marL="457200" lvl="0" indent="-342900" algn="l" rtl="0">
              <a:spcBef>
                <a:spcPts val="0"/>
              </a:spcBef>
              <a:spcAft>
                <a:spcPts val="0"/>
              </a:spcAft>
              <a:buSzPts val="1800"/>
              <a:buFont typeface="Calibri"/>
              <a:buChar char="●"/>
            </a:pPr>
            <a:endParaRPr lang="en"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Shape: </a:t>
            </a:r>
            <a:r>
              <a:rPr lang="en" dirty="0">
                <a:latin typeface="Calibri"/>
                <a:ea typeface="Calibri"/>
                <a:cs typeface="Calibri"/>
                <a:sym typeface="Calibri"/>
              </a:rPr>
              <a:t>There are 20800 records and 5 features + 1 target variable in the whole data. </a:t>
            </a:r>
            <a:endParaRPr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dataset has text features.</a:t>
            </a:r>
            <a:endParaRPr dirty="0">
              <a:latin typeface="Calibri"/>
              <a:ea typeface="Calibri"/>
              <a:cs typeface="Calibri"/>
              <a:sym typeface="Calibri"/>
            </a:endParaRPr>
          </a:p>
        </p:txBody>
      </p:sp>
      <p:pic>
        <p:nvPicPr>
          <p:cNvPr id="3" name="Picture 2">
            <a:extLst>
              <a:ext uri="{FF2B5EF4-FFF2-40B4-BE49-F238E27FC236}">
                <a16:creationId xmlns:a16="http://schemas.microsoft.com/office/drawing/2014/main" id="{BDD0A8B1-FC16-4F35-9C4B-21E32BE2B69A}"/>
              </a:ext>
            </a:extLst>
          </p:cNvPr>
          <p:cNvPicPr>
            <a:picLocks noChangeAspect="1"/>
          </p:cNvPicPr>
          <p:nvPr/>
        </p:nvPicPr>
        <p:blipFill>
          <a:blip r:embed="rId3"/>
          <a:stretch>
            <a:fillRect/>
          </a:stretch>
        </p:blipFill>
        <p:spPr>
          <a:xfrm>
            <a:off x="5581650" y="2334577"/>
            <a:ext cx="1257300" cy="8858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Calibri"/>
                <a:ea typeface="Calibri"/>
                <a:cs typeface="Calibri"/>
                <a:sym typeface="Calibri"/>
              </a:rPr>
              <a:t>Exploratory Data Analysis cont..</a:t>
            </a:r>
            <a:endParaRPr b="1" dirty="0">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dataset is balanced with good number of samples for the two classes.</a:t>
            </a:r>
          </a:p>
          <a:p>
            <a:pPr marL="114300" lvl="0" indent="0" algn="l" rtl="0">
              <a:spcBef>
                <a:spcPts val="0"/>
              </a:spcBef>
              <a:spcAft>
                <a:spcPts val="0"/>
              </a:spcAft>
              <a:buSzPts val="1800"/>
              <a:buNone/>
            </a:pP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Duplicates are droped from the original dataset. After dropping duplicates, there are 18285 records.</a:t>
            </a:r>
          </a:p>
          <a:p>
            <a:pPr marL="114300" lvl="0" indent="0" algn="l" rtl="0">
              <a:spcBef>
                <a:spcPts val="0"/>
              </a:spcBef>
              <a:spcAft>
                <a:spcPts val="0"/>
              </a:spcAft>
              <a:buSzPts val="1800"/>
              <a:buNone/>
            </a:pPr>
            <a:endParaRPr lang="en-US"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The dataset contains enough balance between the Fake and Real samples.</a:t>
            </a:r>
            <a:endParaRPr dirty="0">
              <a:latin typeface="Calibri"/>
              <a:ea typeface="Calibri"/>
              <a:cs typeface="Calibri"/>
              <a:sym typeface="Calibri"/>
            </a:endParaRPr>
          </a:p>
        </p:txBody>
      </p:sp>
    </p:spTree>
    <p:extLst>
      <p:ext uri="{BB962C8B-B14F-4D97-AF65-F5344CB8AC3E}">
        <p14:creationId xmlns:p14="http://schemas.microsoft.com/office/powerpoint/2010/main" val="320677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Calibri"/>
                <a:ea typeface="Calibri"/>
                <a:cs typeface="Calibri"/>
                <a:sym typeface="Calibri"/>
              </a:rPr>
              <a:t>Data Cleaning</a:t>
            </a:r>
            <a:endParaRPr b="1" dirty="0">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Data Cleaning Approach:</a:t>
            </a:r>
          </a:p>
          <a:p>
            <a:pPr lvl="1" indent="-342900">
              <a:buSzPts val="1800"/>
              <a:buFont typeface="Courier New" panose="02070309020205020404" pitchFamily="49" charset="0"/>
              <a:buChar char="o"/>
            </a:pPr>
            <a:endParaRPr lang="en" dirty="0">
              <a:latin typeface="Calibri"/>
              <a:ea typeface="Calibri"/>
              <a:cs typeface="Calibri"/>
              <a:sym typeface="Calibri"/>
            </a:endParaRPr>
          </a:p>
          <a:p>
            <a:pPr lvl="1" indent="-342900">
              <a:buSzPts val="1800"/>
              <a:buFont typeface="Courier New" panose="02070309020205020404" pitchFamily="49" charset="0"/>
              <a:buChar char="o"/>
            </a:pPr>
            <a:r>
              <a:rPr lang="en" dirty="0">
                <a:latin typeface="Calibri"/>
                <a:ea typeface="Calibri"/>
                <a:cs typeface="Calibri"/>
                <a:sym typeface="Calibri"/>
              </a:rPr>
              <a:t>Combined the News headlines, written by information and t</a:t>
            </a:r>
            <a:r>
              <a:rPr lang="en-IN" dirty="0">
                <a:latin typeface="Calibri"/>
                <a:ea typeface="Calibri"/>
                <a:cs typeface="Calibri"/>
                <a:sym typeface="Calibri"/>
              </a:rPr>
              <a:t>he</a:t>
            </a:r>
            <a:r>
              <a:rPr lang="en" dirty="0">
                <a:latin typeface="Calibri"/>
                <a:ea typeface="Calibri"/>
                <a:cs typeface="Calibri"/>
                <a:sym typeface="Calibri"/>
              </a:rPr>
              <a:t> news text together.</a:t>
            </a:r>
          </a:p>
          <a:p>
            <a:pPr lvl="1" indent="-342900">
              <a:buSzPts val="1800"/>
              <a:buFont typeface="Courier New" panose="02070309020205020404" pitchFamily="49" charset="0"/>
              <a:buChar char="o"/>
            </a:pPr>
            <a:r>
              <a:rPr lang="en" dirty="0">
                <a:latin typeface="Calibri"/>
                <a:ea typeface="Calibri"/>
                <a:cs typeface="Calibri"/>
                <a:sym typeface="Calibri"/>
              </a:rPr>
              <a:t>The combined text is the converted to lowercase.</a:t>
            </a:r>
          </a:p>
          <a:p>
            <a:pPr lvl="1" indent="-342900">
              <a:buSzPts val="1800"/>
              <a:buFont typeface="Courier New" panose="02070309020205020404" pitchFamily="49" charset="0"/>
              <a:buChar char="o"/>
            </a:pPr>
            <a:r>
              <a:rPr lang="en" dirty="0">
                <a:latin typeface="Calibri"/>
                <a:ea typeface="Calibri"/>
                <a:cs typeface="Calibri"/>
                <a:sym typeface="Calibri"/>
              </a:rPr>
              <a:t>Email addresses are converted to the text ‘emailaddress’.</a:t>
            </a:r>
          </a:p>
          <a:p>
            <a:pPr lvl="1" indent="-342900">
              <a:buSzPts val="1800"/>
              <a:buFont typeface="Courier New" panose="02070309020205020404" pitchFamily="49" charset="0"/>
              <a:buChar char="o"/>
            </a:pPr>
            <a:r>
              <a:rPr lang="en" dirty="0">
                <a:latin typeface="Calibri"/>
                <a:ea typeface="Calibri"/>
                <a:cs typeface="Calibri"/>
                <a:sym typeface="Calibri"/>
              </a:rPr>
              <a:t>Web site links are converted to the text ‘webaddress’</a:t>
            </a:r>
          </a:p>
          <a:p>
            <a:pPr lvl="1" indent="-342900">
              <a:buSzPts val="1800"/>
              <a:buFont typeface="Courier New" panose="02070309020205020404" pitchFamily="49" charset="0"/>
              <a:buChar char="o"/>
            </a:pPr>
            <a:r>
              <a:rPr lang="en" dirty="0">
                <a:latin typeface="Calibri"/>
                <a:ea typeface="Calibri"/>
                <a:cs typeface="Calibri"/>
                <a:sym typeface="Calibri"/>
              </a:rPr>
              <a:t>Phone numbers are converted to the text ‘phonenumber’</a:t>
            </a:r>
          </a:p>
          <a:p>
            <a:pPr lvl="1" indent="-342900">
              <a:buSzPts val="1800"/>
              <a:buFont typeface="Courier New" panose="02070309020205020404" pitchFamily="49" charset="0"/>
              <a:buChar char="o"/>
            </a:pPr>
            <a:r>
              <a:rPr lang="en" dirty="0">
                <a:latin typeface="Calibri"/>
                <a:ea typeface="Calibri"/>
                <a:cs typeface="Calibri"/>
                <a:sym typeface="Calibri"/>
              </a:rPr>
              <a:t>Currencies are converted to the text ‘currencyamount’</a:t>
            </a:r>
          </a:p>
          <a:p>
            <a:pPr lvl="1" indent="-342900">
              <a:buSzPts val="1800"/>
              <a:buFont typeface="Courier New" panose="02070309020205020404" pitchFamily="49" charset="0"/>
              <a:buChar char="o"/>
            </a:pPr>
            <a:r>
              <a:rPr lang="en" dirty="0">
                <a:latin typeface="Calibri"/>
                <a:ea typeface="Calibri"/>
                <a:cs typeface="Calibri"/>
                <a:sym typeface="Calibri"/>
              </a:rPr>
              <a:t>Numbers are converted to the text ‘numbr’.</a:t>
            </a:r>
          </a:p>
          <a:p>
            <a:pPr lvl="1" indent="-342900">
              <a:buSzPts val="1800"/>
              <a:buFont typeface="Courier New" panose="02070309020205020404" pitchFamily="49" charset="0"/>
              <a:buChar char="o"/>
            </a:pPr>
            <a:r>
              <a:rPr lang="en" dirty="0">
                <a:latin typeface="Calibri"/>
                <a:ea typeface="Calibri"/>
                <a:cs typeface="Calibri"/>
                <a:sym typeface="Calibri"/>
              </a:rPr>
              <a:t>The non-alphabetic characters are removed from the review texts.</a:t>
            </a:r>
          </a:p>
          <a:p>
            <a:pPr lvl="1" indent="-342900">
              <a:buSzPts val="1800"/>
              <a:buFont typeface="Courier New" panose="02070309020205020404" pitchFamily="49" charset="0"/>
              <a:buChar char="o"/>
            </a:pPr>
            <a:r>
              <a:rPr lang="en" dirty="0">
                <a:latin typeface="Calibri"/>
                <a:ea typeface="Calibri"/>
                <a:cs typeface="Calibri"/>
                <a:sym typeface="Calibri"/>
              </a:rPr>
              <a:t>Extra white spaces are removed.</a:t>
            </a:r>
          </a:p>
          <a:p>
            <a:pPr lvl="1" indent="-342900">
              <a:buSzPts val="1800"/>
              <a:buFont typeface="Courier New" panose="02070309020205020404" pitchFamily="49" charset="0"/>
              <a:buChar char="o"/>
            </a:pPr>
            <a:r>
              <a:rPr lang="en" dirty="0">
                <a:latin typeface="Calibri"/>
                <a:ea typeface="Calibri"/>
                <a:cs typeface="Calibri"/>
                <a:sym typeface="Calibri"/>
              </a:rPr>
              <a:t>Stop words are removed.</a:t>
            </a:r>
          </a:p>
          <a:p>
            <a:pPr lvl="1" indent="-342900">
              <a:buSzPts val="1800"/>
              <a:buFont typeface="Courier New" panose="02070309020205020404" pitchFamily="49" charset="0"/>
              <a:buChar char="o"/>
            </a:pPr>
            <a:r>
              <a:rPr lang="en" dirty="0">
                <a:latin typeface="Calibri"/>
                <a:ea typeface="Calibri"/>
                <a:cs typeface="Calibri"/>
                <a:sym typeface="Calibri"/>
              </a:rPr>
              <a:t>And repeating character patterns are removed.</a:t>
            </a:r>
          </a:p>
          <a:p>
            <a:pPr lvl="1" indent="-342900">
              <a:buSzPts val="1800"/>
              <a:buFont typeface="Courier New" panose="02070309020205020404" pitchFamily="49" charset="0"/>
              <a:buChar char="o"/>
            </a:pPr>
            <a:r>
              <a:rPr lang="en" dirty="0">
                <a:latin typeface="Calibri"/>
                <a:ea typeface="Calibri"/>
                <a:cs typeface="Calibri"/>
                <a:sym typeface="Calibri"/>
              </a:rPr>
              <a:t>The cleaned words are then lemmatized.</a:t>
            </a:r>
          </a:p>
        </p:txBody>
      </p:sp>
    </p:spTree>
    <p:extLst>
      <p:ext uri="{BB962C8B-B14F-4D97-AF65-F5344CB8AC3E}">
        <p14:creationId xmlns:p14="http://schemas.microsoft.com/office/powerpoint/2010/main" val="377359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Calibri"/>
                <a:ea typeface="Calibri"/>
                <a:cs typeface="Calibri"/>
                <a:sym typeface="Calibri"/>
              </a:rPr>
              <a:t>Text data Encoding</a:t>
            </a:r>
            <a:endParaRPr b="1" dirty="0">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lvl="1" indent="-342900">
              <a:buSzPts val="1800"/>
              <a:buFont typeface="Calibri"/>
              <a:buChar char="●"/>
            </a:pPr>
            <a:endParaRPr lang="en" dirty="0">
              <a:latin typeface="Calibri"/>
              <a:ea typeface="Calibri"/>
              <a:cs typeface="Calibri"/>
              <a:sym typeface="Calibri"/>
            </a:endParaRPr>
          </a:p>
          <a:p>
            <a:pPr lvl="1" indent="-342900">
              <a:buSzPts val="1800"/>
              <a:buFont typeface="Calibri"/>
              <a:buChar char="●"/>
            </a:pPr>
            <a:endParaRPr lang="en" dirty="0">
              <a:latin typeface="Calibri"/>
              <a:ea typeface="Calibri"/>
              <a:cs typeface="Calibri"/>
              <a:sym typeface="Calibri"/>
            </a:endParaRPr>
          </a:p>
          <a:p>
            <a:pPr lvl="1" indent="-342900">
              <a:buSzPts val="1800"/>
              <a:buFont typeface="Calibri"/>
              <a:buChar char="●"/>
            </a:pPr>
            <a:r>
              <a:rPr lang="en" dirty="0">
                <a:latin typeface="Calibri"/>
                <a:ea typeface="Calibri"/>
                <a:cs typeface="Calibri"/>
                <a:sym typeface="Calibri"/>
              </a:rPr>
              <a:t>TFIDF was used to encode t</a:t>
            </a:r>
            <a:r>
              <a:rPr lang="en-IN" dirty="0">
                <a:latin typeface="Calibri"/>
                <a:ea typeface="Calibri"/>
                <a:cs typeface="Calibri"/>
                <a:sym typeface="Calibri"/>
              </a:rPr>
              <a:t>he</a:t>
            </a:r>
            <a:r>
              <a:rPr lang="en" dirty="0">
                <a:latin typeface="Calibri"/>
                <a:ea typeface="Calibri"/>
                <a:cs typeface="Calibri"/>
                <a:sym typeface="Calibri"/>
              </a:rPr>
              <a:t> text data ‘reviews’</a:t>
            </a:r>
          </a:p>
          <a:p>
            <a:pPr lvl="1" indent="-342900">
              <a:buSzPts val="1800"/>
              <a:buFont typeface="Calibri"/>
              <a:buChar char="●"/>
            </a:pPr>
            <a:endParaRPr lang="en" dirty="0">
              <a:latin typeface="Calibri"/>
              <a:ea typeface="Calibri"/>
              <a:cs typeface="Calibri"/>
              <a:sym typeface="Calibri"/>
            </a:endParaRPr>
          </a:p>
          <a:p>
            <a:pPr lvl="1" indent="-342900">
              <a:buSzPts val="1800"/>
              <a:buFont typeface="Calibri"/>
              <a:buChar char="●"/>
            </a:pPr>
            <a:endParaRPr lang="en" dirty="0">
              <a:latin typeface="Calibri"/>
              <a:ea typeface="Calibri"/>
              <a:cs typeface="Calibri"/>
              <a:sym typeface="Calibri"/>
            </a:endParaRPr>
          </a:p>
          <a:p>
            <a:pPr lvl="1" indent="-342900">
              <a:buSzPts val="1800"/>
              <a:buFont typeface="Calibri"/>
              <a:buChar char="●"/>
            </a:pPr>
            <a:r>
              <a:rPr lang="en" dirty="0">
                <a:latin typeface="Calibri"/>
                <a:ea typeface="Calibri"/>
                <a:cs typeface="Calibri"/>
                <a:sym typeface="Calibri"/>
              </a:rPr>
              <a:t>Monograms, bigrams and trigrams are used.</a:t>
            </a:r>
          </a:p>
          <a:p>
            <a:pPr lvl="1" indent="-342900">
              <a:buSzPts val="1800"/>
              <a:buFont typeface="Courier New" panose="02070309020205020404" pitchFamily="49" charset="0"/>
              <a:buChar char="o"/>
            </a:pPr>
            <a:endParaRPr lang="en" dirty="0">
              <a:latin typeface="Calibri"/>
              <a:ea typeface="Calibri"/>
              <a:cs typeface="Calibri"/>
              <a:sym typeface="Calibri"/>
            </a:endParaRPr>
          </a:p>
        </p:txBody>
      </p:sp>
    </p:spTree>
    <p:extLst>
      <p:ext uri="{BB962C8B-B14F-4D97-AF65-F5344CB8AC3E}">
        <p14:creationId xmlns:p14="http://schemas.microsoft.com/office/powerpoint/2010/main" val="381251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207317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t>Visualizations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Target variable frequency with missing data(left) vs Target variable frequency without missing data(right)</a:t>
            </a:r>
            <a:endParaRPr b="1" dirty="0">
              <a:latin typeface="Calibri"/>
              <a:ea typeface="Calibri"/>
              <a:cs typeface="Calibri"/>
              <a:sym typeface="Calibri"/>
            </a:endParaRPr>
          </a:p>
        </p:txBody>
      </p:sp>
      <p:pic>
        <p:nvPicPr>
          <p:cNvPr id="9" name="Picture 8">
            <a:extLst>
              <a:ext uri="{FF2B5EF4-FFF2-40B4-BE49-F238E27FC236}">
                <a16:creationId xmlns:a16="http://schemas.microsoft.com/office/drawing/2014/main" id="{6E3D7C7E-48B3-4EC1-ACF8-76771FEF97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8660" y="1463040"/>
            <a:ext cx="3272028" cy="2304288"/>
          </a:xfrm>
          <a:prstGeom prst="rect">
            <a:avLst/>
          </a:prstGeom>
          <a:noFill/>
          <a:ln>
            <a:noFill/>
          </a:ln>
        </p:spPr>
      </p:pic>
      <p:pic>
        <p:nvPicPr>
          <p:cNvPr id="10" name="Picture 9">
            <a:extLst>
              <a:ext uri="{FF2B5EF4-FFF2-40B4-BE49-F238E27FC236}">
                <a16:creationId xmlns:a16="http://schemas.microsoft.com/office/drawing/2014/main" id="{6FC3E97A-446E-428C-BE7D-B646446AA50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82490" y="1463040"/>
            <a:ext cx="3620262" cy="23042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15925"/>
            <a:ext cx="8520600" cy="488747"/>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Top words in Fake news samples </a:t>
            </a:r>
            <a:endParaRPr b="1" dirty="0">
              <a:latin typeface="Calibri"/>
              <a:ea typeface="Calibri"/>
              <a:cs typeface="Calibri"/>
              <a:sym typeface="Calibri"/>
            </a:endParaRPr>
          </a:p>
        </p:txBody>
      </p:sp>
      <p:pic>
        <p:nvPicPr>
          <p:cNvPr id="5" name="Picture 4">
            <a:extLst>
              <a:ext uri="{FF2B5EF4-FFF2-40B4-BE49-F238E27FC236}">
                <a16:creationId xmlns:a16="http://schemas.microsoft.com/office/drawing/2014/main" id="{BC2E1F12-8833-401F-B15A-2166485DEB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5044" y="804672"/>
            <a:ext cx="4028356" cy="3942588"/>
          </a:xfrm>
          <a:prstGeom prst="rect">
            <a:avLst/>
          </a:prstGeom>
          <a:noFill/>
          <a:ln>
            <a:noFill/>
          </a:ln>
        </p:spPr>
      </p:pic>
      <p:pic>
        <p:nvPicPr>
          <p:cNvPr id="6" name="Picture 5">
            <a:extLst>
              <a:ext uri="{FF2B5EF4-FFF2-40B4-BE49-F238E27FC236}">
                <a16:creationId xmlns:a16="http://schemas.microsoft.com/office/drawing/2014/main" id="{A5C7235C-B7E9-4219-AF05-40AEDAEAE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400550" y="804672"/>
            <a:ext cx="4640580" cy="3337560"/>
          </a:xfrm>
          <a:prstGeom prst="rect">
            <a:avLst/>
          </a:prstGeom>
          <a:noFill/>
          <a:ln>
            <a:noFill/>
          </a:ln>
        </p:spPr>
      </p:pic>
    </p:spTree>
    <p:extLst>
      <p:ext uri="{BB962C8B-B14F-4D97-AF65-F5344CB8AC3E}">
        <p14:creationId xmlns:p14="http://schemas.microsoft.com/office/powerpoint/2010/main" val="1161121576"/>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501</Words>
  <Application>Microsoft Office PowerPoint</Application>
  <PresentationFormat>On-screen Show (16:9)</PresentationFormat>
  <Paragraphs>68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Open Sans</vt:lpstr>
      <vt:lpstr>Economica</vt:lpstr>
      <vt:lpstr>Calibri</vt:lpstr>
      <vt:lpstr>Courier New</vt:lpstr>
      <vt:lpstr>Arial</vt:lpstr>
      <vt:lpstr>Luxe</vt:lpstr>
      <vt:lpstr>Fake News Classifier Project</vt:lpstr>
      <vt:lpstr>Problem Statement And Understanding</vt:lpstr>
      <vt:lpstr>Exploratory Data Analysis</vt:lpstr>
      <vt:lpstr>Exploratory Data Analysis cont..</vt:lpstr>
      <vt:lpstr>Data Cleaning</vt:lpstr>
      <vt:lpstr>Text data Encoding</vt:lpstr>
      <vt:lpstr>Visualizations</vt:lpstr>
      <vt:lpstr>Target variable frequency with missing data(left) vs Target variable frequency without missing data(right)</vt:lpstr>
      <vt:lpstr>Top words in Fake news samples </vt:lpstr>
      <vt:lpstr>Top words in Real news samples </vt:lpstr>
      <vt:lpstr>Steps taken to complete the Project</vt:lpstr>
      <vt:lpstr>Model score comparison Simple Models(left) and Ensemble models(right)</vt:lpstr>
      <vt:lpstr>Finalized Model</vt:lpstr>
      <vt:lpstr>Final Model score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Fraud Prediction</dc:title>
  <dc:creator>Moncy Kurien</dc:creator>
  <cp:lastModifiedBy>Moncy Kurien</cp:lastModifiedBy>
  <cp:revision>22</cp:revision>
  <dcterms:modified xsi:type="dcterms:W3CDTF">2021-07-30T18:25:28Z</dcterms:modified>
</cp:coreProperties>
</file>