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9" r:id="rId12"/>
    <p:sldId id="281" r:id="rId13"/>
    <p:sldId id="283" r:id="rId14"/>
    <p:sldId id="284" r:id="rId15"/>
    <p:sldId id="285" r:id="rId16"/>
    <p:sldId id="287" r:id="rId17"/>
    <p:sldId id="28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c2cc41fd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c2cc41fd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c2cc41f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8c2cc41fd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2cc41fd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2cc41fd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8c2cc41fd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8c2cc41fd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8c2cc41fd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8c2cc41fd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c2cc41fd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8c2cc41fd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c2cc41fd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c2cc41fd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8c2cc41fd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8c2cc41fd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c2cc41f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c2cc41f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c2cc41f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c2cc41f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c2cc41f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c2cc41f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c2cc41f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c2cc41f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2cc41fd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2cc41fd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c2cc41f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c2cc41f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c2cc41f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c2cc41f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Housing Price  Prediction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Helping to find the right Property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123050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GrLivArea vs SalePrice</a:t>
            </a:r>
            <a:endParaRPr sz="2500"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3057525"/>
            <a:ext cx="8520600" cy="1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GrLivArea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 feature is showing a very good positive correlation with the 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5A366-3E14-437A-BB52-ABFB3D6A7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29450"/>
            <a:ext cx="4686300" cy="24351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14447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Correlation of Features with Target variable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3300413"/>
            <a:ext cx="8520600" cy="1278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endParaRPr lang="en-IN" sz="1500" dirty="0">
              <a:latin typeface="Calibri"/>
              <a:ea typeface="Calibri"/>
              <a:cs typeface="Calibri"/>
              <a:sym typeface="Calibri"/>
            </a:endParaRPr>
          </a:p>
          <a:p>
            <a:pPr marL="742950" indent="-285750">
              <a:lnSpc>
                <a:spcPct val="107916"/>
              </a:lnSpc>
              <a:spcBef>
                <a:spcPts val="800"/>
              </a:spcBef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OverallQual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GrLivArea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GarageCars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GarageArea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TotalBsmtSF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1stFlrSF,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FullBath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some of the highly correlated features with the target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8218A-8F73-4BFB-8592-EF38FBAD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" y="643691"/>
            <a:ext cx="7415213" cy="26567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4572000" y="1157300"/>
            <a:ext cx="42603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As per Z-Score method, the Total percentage of outliers in the data is 33%.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Since there is a large percentage of data as outliers, these outliers could be natural outliers.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89330-5F9C-42EF-9C03-AD520316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04" y="675000"/>
            <a:ext cx="3254396" cy="41367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31125" y="404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Assumptions Made for Data Cleaning activities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311700" y="977425"/>
            <a:ext cx="8520600" cy="3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Id is a unique identifier for each house. Hence dropped it.</a:t>
            </a:r>
          </a:p>
          <a:p>
            <a:pPr marL="140018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YearBuilt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YearRemodAdd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GarageYrBlt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YrSold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MoSold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all year and month data. But these are considered as categorical data while solving.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missing values in some of the categorical features were because the house did not have that feature.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endParaRPr lang="en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Large numerical outlier values could be natural variations in the data.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Steps taken to complete the Project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Performed data cleaning based on the information provided and assumptions made.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Performed MinMaxScaler based scaling transformation.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Performed Yeo Johnson based transformation using ‘PowerTransformer’ to remove the skewness in the data.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Trained and validated different Machine Learning classification models(base and ensemble models) to select a suitable model.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Chose the final model based on R2 score and Mean Squared Error metrics.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55250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Model score comparison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Simple Models(left) and Ensemble models(right)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9150E-7590-4ED8-B0AC-8A20B380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2" y="943200"/>
            <a:ext cx="4037393" cy="398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B85F57-BE8F-46BF-A819-787E9B8E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072" y="943200"/>
            <a:ext cx="4055116" cy="40042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Finalized Model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final model used is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XGBRegressor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tuned hyper parameters used are: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objective = '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reg:squarederror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’,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max_depth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=2,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learning_rate=0.1,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max_features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'auto’,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=270</a:t>
            </a: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crossval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score of the final model with the whole train data is: 0.883 and the Variance is: 0.00073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R2 score of whole Train data: 0.95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 Square Error of whole Train data: 0.00079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XGBRegressor is giving slightly a better result than Ridge and GradientBoostingRegressor. The R2 score and MSE of XGB is better t</a:t>
            </a:r>
            <a:r>
              <a:rPr lang="en-IN" dirty="0"/>
              <a:t>ha</a:t>
            </a:r>
            <a:r>
              <a:rPr lang="en" dirty="0"/>
              <a:t>n the other models.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shows low bias and low variance.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OverallQual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Fireplaces,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GrLivArea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TotalBsmtSF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GarageCars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FullBath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OverallCond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BsmtFinSF1,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LotArea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BsmtFullBath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the most influential Features to predict the target variable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SalePrice</a:t>
            </a:r>
            <a:r>
              <a:rPr lang="en-IN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Problem Statement And Understanding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US-based housing company named Surprise Housing has decided to enter the Australian market.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uses data analytics to purchase houses at a price below their actual values and flip them at a higher price.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has collected a data set from the sale of houses in Australia in order to analyze and predict the sale prices.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is looking at prospective properties to buy houses to enter the market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This is a regression problem. The target variable contains numeric integers in a large scale.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Variable Data-types: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There are integer, float and objects types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Null Values: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There are Null values in the dataset.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Shape: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There are 1460 records and 80 features + 1 target variable in the train data. There are 202 records and 80 features in the test data.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dataset has both numerical and categorical features.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Exploratory Data Analysis Cont.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Descriptive Statistics: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some outliers in the dataset.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the numerical variables are moderately skewed. The means of the variables are larger than their medians.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numerical variables are in different scales.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of the variables have high standard deviation.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some extreme outliers in the data based on the max values and the values in the 1st, 2nd and 3rd Quartiles.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Extensive Data cleaning was performed on majority of the variables.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073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Visualizations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of the Variables before(left) and after(right) cleaning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17047-E225-41E6-A37A-C4C33E81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3" y="1007458"/>
            <a:ext cx="3705597" cy="3481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A1F63-BCD4-465E-859D-5A2B168A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75" y="996383"/>
            <a:ext cx="3564694" cy="3491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27175"/>
            <a:ext cx="85206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LotArea vs SalePrice</a:t>
            </a:r>
            <a:endParaRPr sz="2500"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3153975"/>
            <a:ext cx="8520600" cy="14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LotArea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 are positively correlated.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IN" sz="1500" dirty="0">
                <a:latin typeface="Calibri"/>
                <a:cs typeface="Calibri"/>
                <a:sym typeface="Calibri"/>
              </a:rPr>
              <a:t>There are some outliers.</a:t>
            </a:r>
            <a:endParaRPr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1392B-8DE0-49C2-97F5-C0DAF4BA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19" y="564226"/>
            <a:ext cx="4667250" cy="258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23050"/>
            <a:ext cx="85206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OverallQual vs SalePrice</a:t>
            </a:r>
            <a:endParaRPr sz="2500" b="1"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3314700"/>
            <a:ext cx="8520600" cy="126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There is a very good positive correlation between the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OverallQual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C7656-81EF-442E-A387-CDEBFAA4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448900"/>
            <a:ext cx="4667250" cy="273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133750"/>
            <a:ext cx="8520600" cy="4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FullBath vs SalePrice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3270231"/>
            <a:ext cx="8520600" cy="1308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FullBath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also has a positive correlation with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F7571-E4E3-49BE-B8CD-48704B27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96463"/>
            <a:ext cx="4629150" cy="2611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721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Open Sans</vt:lpstr>
      <vt:lpstr>Economica</vt:lpstr>
      <vt:lpstr>Calibri</vt:lpstr>
      <vt:lpstr>Arial</vt:lpstr>
      <vt:lpstr>Luxe</vt:lpstr>
      <vt:lpstr>Housing Price  Prediction</vt:lpstr>
      <vt:lpstr>Problem Statement And Understanding</vt:lpstr>
      <vt:lpstr>Exploratory Data Analysis</vt:lpstr>
      <vt:lpstr>Exploratory Data Analysis Cont.</vt:lpstr>
      <vt:lpstr>Visualizations</vt:lpstr>
      <vt:lpstr>Distribution of the Variables before(left) and after(right) cleaning</vt:lpstr>
      <vt:lpstr>LotArea vs SalePrice</vt:lpstr>
      <vt:lpstr>OverallQual vs SalePrice</vt:lpstr>
      <vt:lpstr>FullBath vs SalePrice</vt:lpstr>
      <vt:lpstr>GrLivArea vs SalePrice</vt:lpstr>
      <vt:lpstr>Correlation of Features with Target variable</vt:lpstr>
      <vt:lpstr>Outliers</vt:lpstr>
      <vt:lpstr>Assumptions Made for Data Cleaning activities</vt:lpstr>
      <vt:lpstr>Steps taken to complete the Project</vt:lpstr>
      <vt:lpstr>Model score comparison Simple Models(left) and Ensemble models(right)</vt:lpstr>
      <vt:lpstr>Finalized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Fraud Prediction</dc:title>
  <dc:creator>Moncy Kurien</dc:creator>
  <cp:lastModifiedBy>Moncy Kurien</cp:lastModifiedBy>
  <cp:revision>9</cp:revision>
  <dcterms:modified xsi:type="dcterms:W3CDTF">2021-06-10T15:53:13Z</dcterms:modified>
</cp:coreProperties>
</file>