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4" r:id="rId25"/>
    <p:sldId id="288"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Economica"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8c2cc41f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8c2cc41f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8c2cc41fd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8c2cc41f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8c2cc41fd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8c2cc41fd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8c2cc41fd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8c2cc41fd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8c2cc41f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8c2cc41f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8c2cc41fd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8c2cc41f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8c2cc41fd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8c2cc41fd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8c2cc41fd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8c2cc41fd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8c2cc41fd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8c2cc41fd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8c2cc41fd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8c2cc41fd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8c2cc41f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8c2cc41f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8c2cc41fd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8c2cc41fd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8c2cc41fd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c8c2cc41fd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c8c2cc41fd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c8c2cc41f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8c2cc41fd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8c2cc41fd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8c2cc41fd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8c2cc41fd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8c2cc41fd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8c2cc41fd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8c2cc41fd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8c2cc41f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8c2cc41fd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8c2cc41fd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8c2cc41f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8c2cc41f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8c2cc41f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8c2cc41f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8c2cc41f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8c2cc41f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Customer Retention Project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133775"/>
            <a:ext cx="8520600" cy="4341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Distribution of campaign platforms</a:t>
            </a:r>
            <a:endParaRPr sz="2500" dirty="0"/>
          </a:p>
        </p:txBody>
      </p:sp>
      <p:sp>
        <p:nvSpPr>
          <p:cNvPr id="128" name="Google Shape;128;p23"/>
          <p:cNvSpPr txBox="1">
            <a:spLocks noGrp="1"/>
          </p:cNvSpPr>
          <p:nvPr>
            <p:ph type="body" idx="1"/>
          </p:nvPr>
        </p:nvSpPr>
        <p:spPr>
          <a:xfrm>
            <a:off x="311700" y="3548647"/>
            <a:ext cx="8520600" cy="1718100"/>
          </a:xfrm>
          <a:prstGeom prst="rect">
            <a:avLst/>
          </a:prstGeom>
        </p:spPr>
        <p:txBody>
          <a:bodyPr spcFirstLastPara="1" wrap="square" lIns="91425" tIns="91425" rIns="91425" bIns="91425" anchor="t" anchorCtr="0">
            <a:normAutofit/>
          </a:bodyPr>
          <a:lstStyle/>
          <a:p>
            <a:pPr algn="l">
              <a:buFont typeface="+mj-lt"/>
              <a:buAutoNum type="arabicPeriod"/>
            </a:pPr>
            <a:r>
              <a:rPr lang="en-US" b="0" i="0" dirty="0">
                <a:solidFill>
                  <a:schemeClr val="tx1"/>
                </a:solidFill>
                <a:effectLst/>
                <a:latin typeface="Roboto" panose="02000000000000000000" pitchFamily="2" charset="0"/>
              </a:rPr>
              <a:t>The repeat customers are using Search engines and applications to come back to the online stores after.</a:t>
            </a:r>
          </a:p>
          <a:p>
            <a:pPr algn="l">
              <a:buFont typeface="+mj-lt"/>
              <a:buAutoNum type="arabicPeriod"/>
            </a:pPr>
            <a:r>
              <a:rPr lang="en-US" b="0" i="0" dirty="0">
                <a:solidFill>
                  <a:schemeClr val="tx1"/>
                </a:solidFill>
                <a:effectLst/>
                <a:latin typeface="Roboto" panose="02000000000000000000" pitchFamily="2" charset="0"/>
              </a:rPr>
              <a:t>Social media channel is the least used channel.</a:t>
            </a:r>
          </a:p>
        </p:txBody>
      </p:sp>
      <p:pic>
        <p:nvPicPr>
          <p:cNvPr id="5" name="Picture 4">
            <a:extLst>
              <a:ext uri="{FF2B5EF4-FFF2-40B4-BE49-F238E27FC236}">
                <a16:creationId xmlns:a16="http://schemas.microsoft.com/office/drawing/2014/main" id="{0F9DAEF8-DEC7-44F9-BE66-A974DA512F9E}"/>
              </a:ext>
            </a:extLst>
          </p:cNvPr>
          <p:cNvPicPr>
            <a:picLocks noChangeAspect="1"/>
          </p:cNvPicPr>
          <p:nvPr/>
        </p:nvPicPr>
        <p:blipFill>
          <a:blip r:embed="rId3"/>
          <a:stretch>
            <a:fillRect/>
          </a:stretch>
        </p:blipFill>
        <p:spPr>
          <a:xfrm>
            <a:off x="0" y="350825"/>
            <a:ext cx="9144000" cy="31242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144475"/>
            <a:ext cx="8520600" cy="4557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Preferred modes of payment</a:t>
            </a:r>
            <a:endParaRPr sz="2500" dirty="0"/>
          </a:p>
        </p:txBody>
      </p:sp>
      <p:sp>
        <p:nvSpPr>
          <p:cNvPr id="135" name="Google Shape;135;p24"/>
          <p:cNvSpPr txBox="1">
            <a:spLocks noGrp="1"/>
          </p:cNvSpPr>
          <p:nvPr>
            <p:ph type="body" idx="1"/>
          </p:nvPr>
        </p:nvSpPr>
        <p:spPr>
          <a:xfrm>
            <a:off x="240816" y="3533784"/>
            <a:ext cx="8520600" cy="1102011"/>
          </a:xfrm>
          <a:prstGeom prst="rect">
            <a:avLst/>
          </a:prstGeom>
        </p:spPr>
        <p:txBody>
          <a:bodyPr spcFirstLastPara="1" wrap="square" lIns="91425" tIns="91425" rIns="91425" bIns="91425" anchor="t" anchorCtr="0">
            <a:normAutofit/>
          </a:bodyPr>
          <a:lstStyle/>
          <a:p>
            <a:r>
              <a:rPr lang="en-US" b="0" i="0" dirty="0">
                <a:solidFill>
                  <a:schemeClr val="tx1"/>
                </a:solidFill>
                <a:effectLst/>
                <a:latin typeface="Calibri" panose="020F0502020204030204" pitchFamily="34" charset="0"/>
                <a:cs typeface="Calibri" panose="020F0502020204030204" pitchFamily="34" charset="0"/>
              </a:rPr>
              <a:t>For about 55% of the customers the preferred payment option is Credit/Debit cards.</a:t>
            </a:r>
          </a:p>
          <a:p>
            <a:r>
              <a:rPr lang="en-US" b="0" i="0" dirty="0">
                <a:solidFill>
                  <a:schemeClr val="tx1"/>
                </a:solidFill>
                <a:effectLst/>
                <a:latin typeface="Calibri" panose="020F0502020204030204" pitchFamily="34" charset="0"/>
                <a:cs typeface="Calibri" panose="020F0502020204030204" pitchFamily="34" charset="0"/>
              </a:rPr>
              <a:t>E-wallets are still the least preferred option.</a:t>
            </a:r>
          </a:p>
        </p:txBody>
      </p:sp>
      <p:pic>
        <p:nvPicPr>
          <p:cNvPr id="3" name="Picture 2">
            <a:extLst>
              <a:ext uri="{FF2B5EF4-FFF2-40B4-BE49-F238E27FC236}">
                <a16:creationId xmlns:a16="http://schemas.microsoft.com/office/drawing/2014/main" id="{4F035220-1E94-4162-8C81-9711C1B295F8}"/>
              </a:ext>
            </a:extLst>
          </p:cNvPr>
          <p:cNvPicPr>
            <a:picLocks noChangeAspect="1"/>
          </p:cNvPicPr>
          <p:nvPr/>
        </p:nvPicPr>
        <p:blipFill>
          <a:blip r:embed="rId3"/>
          <a:stretch>
            <a:fillRect/>
          </a:stretch>
        </p:blipFill>
        <p:spPr>
          <a:xfrm>
            <a:off x="0" y="372325"/>
            <a:ext cx="9144000" cy="31614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33750"/>
            <a:ext cx="8520600" cy="4557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Online Shopping sites used by the customers</a:t>
            </a:r>
            <a:endParaRPr sz="2500" dirty="0"/>
          </a:p>
        </p:txBody>
      </p:sp>
      <p:sp>
        <p:nvSpPr>
          <p:cNvPr id="143" name="Google Shape;143;p25"/>
          <p:cNvSpPr txBox="1">
            <a:spLocks noGrp="1"/>
          </p:cNvSpPr>
          <p:nvPr>
            <p:ph type="body" idx="1"/>
          </p:nvPr>
        </p:nvSpPr>
        <p:spPr>
          <a:xfrm>
            <a:off x="311700" y="3064713"/>
            <a:ext cx="8520600" cy="1696800"/>
          </a:xfrm>
          <a:prstGeom prst="rect">
            <a:avLst/>
          </a:prstGeom>
        </p:spPr>
        <p:txBody>
          <a:bodyPr spcFirstLastPara="1" wrap="square" lIns="91425" tIns="91425" rIns="91425" bIns="91425" anchor="t" anchorCtr="0">
            <a:normAutofit/>
          </a:bodyPr>
          <a:lstStyle/>
          <a:p>
            <a:r>
              <a:rPr lang="en-US" b="0" i="0" dirty="0">
                <a:solidFill>
                  <a:schemeClr val="tx1"/>
                </a:solidFill>
                <a:effectLst/>
                <a:latin typeface="Calibri" panose="020F0502020204030204" pitchFamily="34" charset="0"/>
                <a:cs typeface="Calibri" panose="020F0502020204030204" pitchFamily="34" charset="0"/>
              </a:rPr>
              <a:t>Most of the customers are using Amazon websites followed by Flipkart and Snapdeal.</a:t>
            </a:r>
          </a:p>
          <a:p>
            <a:r>
              <a:rPr lang="en-US" b="0" i="0" dirty="0">
                <a:solidFill>
                  <a:schemeClr val="tx1"/>
                </a:solidFill>
                <a:effectLst/>
                <a:latin typeface="Calibri" panose="020F0502020204030204" pitchFamily="34" charset="0"/>
                <a:cs typeface="Calibri" panose="020F0502020204030204" pitchFamily="34" charset="0"/>
              </a:rPr>
              <a:t>Myntra is the least used site.</a:t>
            </a:r>
          </a:p>
          <a:p>
            <a:pPr marL="133350" lvl="0" indent="0" algn="l" rtl="0">
              <a:lnSpc>
                <a:spcPct val="107916"/>
              </a:lnSpc>
              <a:spcBef>
                <a:spcPts val="0"/>
              </a:spcBef>
              <a:spcAft>
                <a:spcPts val="0"/>
              </a:spcAft>
              <a:buSzPts val="1500"/>
              <a:buNone/>
            </a:pPr>
            <a:endParaRPr dirty="0"/>
          </a:p>
        </p:txBody>
      </p:sp>
      <p:pic>
        <p:nvPicPr>
          <p:cNvPr id="3" name="Picture 2">
            <a:extLst>
              <a:ext uri="{FF2B5EF4-FFF2-40B4-BE49-F238E27FC236}">
                <a16:creationId xmlns:a16="http://schemas.microsoft.com/office/drawing/2014/main" id="{D48FEE5A-65D8-4228-BCF3-2A56403A5C75}"/>
              </a:ext>
            </a:extLst>
          </p:cNvPr>
          <p:cNvPicPr>
            <a:picLocks noChangeAspect="1"/>
          </p:cNvPicPr>
          <p:nvPr/>
        </p:nvPicPr>
        <p:blipFill>
          <a:blip r:embed="rId3"/>
          <a:stretch>
            <a:fillRect/>
          </a:stretch>
        </p:blipFill>
        <p:spPr>
          <a:xfrm>
            <a:off x="2419350" y="407238"/>
            <a:ext cx="4305300" cy="2657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133750"/>
            <a:ext cx="8520600" cy="4236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that are easy to use</a:t>
            </a:r>
            <a:endParaRPr sz="2500" dirty="0"/>
          </a:p>
        </p:txBody>
      </p:sp>
      <p:sp>
        <p:nvSpPr>
          <p:cNvPr id="150" name="Google Shape;150;p26"/>
          <p:cNvSpPr txBox="1">
            <a:spLocks noGrp="1"/>
          </p:cNvSpPr>
          <p:nvPr>
            <p:ph type="body" idx="1"/>
          </p:nvPr>
        </p:nvSpPr>
        <p:spPr>
          <a:xfrm>
            <a:off x="311700" y="3122750"/>
            <a:ext cx="8520600" cy="1675200"/>
          </a:xfrm>
          <a:prstGeom prst="rect">
            <a:avLst/>
          </a:prstGeom>
        </p:spPr>
        <p:txBody>
          <a:bodyPr spcFirstLastPara="1" wrap="square" lIns="91425" tIns="91425" rIns="91425" bIns="91425" anchor="t" anchorCtr="0">
            <a:normAutofit/>
          </a:bodyPr>
          <a:lstStyle/>
          <a:p>
            <a:pPr marL="457200" lvl="0" indent="-323850" algn="l" rtl="0">
              <a:lnSpc>
                <a:spcPct val="107916"/>
              </a:lnSpc>
              <a:spcBef>
                <a:spcPts val="0"/>
              </a:spcBef>
              <a:spcAft>
                <a:spcPts val="0"/>
              </a:spcAft>
              <a:buSzPts val="1500"/>
              <a:buFont typeface="Calibri"/>
              <a:buChar char="●"/>
            </a:pPr>
            <a:r>
              <a:rPr lang="en-US" dirty="0"/>
              <a:t>Most of the customers feel that Amazon is the most easy to use web store followed by Flipkart.</a:t>
            </a:r>
          </a:p>
          <a:p>
            <a:pPr marL="457200" lvl="0" indent="-323850" algn="l" rtl="0">
              <a:lnSpc>
                <a:spcPct val="107916"/>
              </a:lnSpc>
              <a:spcBef>
                <a:spcPts val="0"/>
              </a:spcBef>
              <a:spcAft>
                <a:spcPts val="0"/>
              </a:spcAft>
              <a:buSzPts val="1500"/>
              <a:buFont typeface="Calibri"/>
              <a:buChar char="●"/>
            </a:pPr>
            <a:r>
              <a:rPr lang="en-US" dirty="0"/>
              <a:t>Though many customers are using Snapdeal, not many customers feel that Snapdeal is an easy to use site.</a:t>
            </a:r>
            <a:endParaRPr dirty="0"/>
          </a:p>
        </p:txBody>
      </p:sp>
      <p:pic>
        <p:nvPicPr>
          <p:cNvPr id="3" name="Picture 2">
            <a:extLst>
              <a:ext uri="{FF2B5EF4-FFF2-40B4-BE49-F238E27FC236}">
                <a16:creationId xmlns:a16="http://schemas.microsoft.com/office/drawing/2014/main" id="{73AD9C5B-3E5D-430C-9164-236133C56651}"/>
              </a:ext>
            </a:extLst>
          </p:cNvPr>
          <p:cNvPicPr>
            <a:picLocks noChangeAspect="1"/>
          </p:cNvPicPr>
          <p:nvPr/>
        </p:nvPicPr>
        <p:blipFill>
          <a:blip r:embed="rId3"/>
          <a:stretch>
            <a:fillRect/>
          </a:stretch>
        </p:blipFill>
        <p:spPr>
          <a:xfrm>
            <a:off x="2424112" y="345550"/>
            <a:ext cx="4295775" cy="2676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155175"/>
            <a:ext cx="8520600" cy="4341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Online sites that are visually good</a:t>
            </a:r>
            <a:endParaRPr sz="2500" dirty="0"/>
          </a:p>
        </p:txBody>
      </p:sp>
      <p:sp>
        <p:nvSpPr>
          <p:cNvPr id="157" name="Google Shape;157;p27"/>
          <p:cNvSpPr txBox="1">
            <a:spLocks noGrp="1"/>
          </p:cNvSpPr>
          <p:nvPr>
            <p:ph type="body" idx="1"/>
          </p:nvPr>
        </p:nvSpPr>
        <p:spPr>
          <a:xfrm>
            <a:off x="311700" y="2903925"/>
            <a:ext cx="8520600" cy="1675200"/>
          </a:xfrm>
          <a:prstGeom prst="rect">
            <a:avLst/>
          </a:prstGeom>
        </p:spPr>
        <p:txBody>
          <a:bodyPr spcFirstLastPara="1" wrap="square" lIns="91425" tIns="91425" rIns="91425" bIns="91425" anchor="t" anchorCtr="0">
            <a:normAutofit/>
          </a:bodyPr>
          <a:lstStyle/>
          <a:p>
            <a:r>
              <a:rPr lang="en-US" sz="1600" b="0" i="0" dirty="0">
                <a:solidFill>
                  <a:schemeClr val="tx1"/>
                </a:solidFill>
                <a:effectLst/>
                <a:latin typeface="Calibri" panose="020F0502020204030204" pitchFamily="34" charset="0"/>
                <a:cs typeface="Calibri" panose="020F0502020204030204" pitchFamily="34" charset="0"/>
              </a:rPr>
              <a:t>Amazon is considered as the most visually appealing site.</a:t>
            </a:r>
          </a:p>
          <a:p>
            <a:r>
              <a:rPr lang="en-US" sz="1600" b="0" i="0" dirty="0">
                <a:solidFill>
                  <a:schemeClr val="tx1"/>
                </a:solidFill>
                <a:effectLst/>
                <a:latin typeface="Calibri" panose="020F0502020204030204" pitchFamily="34" charset="0"/>
                <a:cs typeface="Calibri" panose="020F0502020204030204" pitchFamily="34" charset="0"/>
              </a:rPr>
              <a:t>Snapdeal and Myntra are the least visually appealing sites.</a:t>
            </a:r>
          </a:p>
          <a:p>
            <a:r>
              <a:rPr lang="en-US" sz="1600" b="0" i="0" dirty="0">
                <a:solidFill>
                  <a:schemeClr val="tx1"/>
                </a:solidFill>
                <a:effectLst/>
                <a:latin typeface="Calibri" panose="020F0502020204030204" pitchFamily="34" charset="0"/>
                <a:cs typeface="Calibri" panose="020F0502020204030204" pitchFamily="34" charset="0"/>
              </a:rPr>
              <a:t>The most percentage of customers of the Myntra site seem to like its visual aspects than any other sites.</a:t>
            </a:r>
          </a:p>
        </p:txBody>
      </p:sp>
      <p:pic>
        <p:nvPicPr>
          <p:cNvPr id="3" name="Picture 2">
            <a:extLst>
              <a:ext uri="{FF2B5EF4-FFF2-40B4-BE49-F238E27FC236}">
                <a16:creationId xmlns:a16="http://schemas.microsoft.com/office/drawing/2014/main" id="{F3B0FA08-EBA5-4A77-89E8-B94085AA4822}"/>
              </a:ext>
            </a:extLst>
          </p:cNvPr>
          <p:cNvPicPr>
            <a:picLocks noChangeAspect="1"/>
          </p:cNvPicPr>
          <p:nvPr/>
        </p:nvPicPr>
        <p:blipFill>
          <a:blip r:embed="rId3"/>
          <a:stretch>
            <a:fillRect/>
          </a:stretch>
        </p:blipFill>
        <p:spPr>
          <a:xfrm>
            <a:off x="2263406" y="372225"/>
            <a:ext cx="4305300" cy="2667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144475"/>
            <a:ext cx="8520600" cy="4449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that have wide variety of products</a:t>
            </a:r>
            <a:endParaRPr sz="2500" dirty="0"/>
          </a:p>
        </p:txBody>
      </p:sp>
      <p:sp>
        <p:nvSpPr>
          <p:cNvPr id="164" name="Google Shape;164;p28"/>
          <p:cNvSpPr txBox="1">
            <a:spLocks noGrp="1"/>
          </p:cNvSpPr>
          <p:nvPr>
            <p:ph type="body" idx="1"/>
          </p:nvPr>
        </p:nvSpPr>
        <p:spPr>
          <a:xfrm>
            <a:off x="311700" y="3123345"/>
            <a:ext cx="8520600" cy="17181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of the customers feel that the Amazon site has the wide variety of products on offer followed by Flipkart.</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Snapdeal and Paytm sites have the least variety of products.</a:t>
            </a:r>
          </a:p>
        </p:txBody>
      </p:sp>
      <p:pic>
        <p:nvPicPr>
          <p:cNvPr id="3" name="Picture 2">
            <a:extLst>
              <a:ext uri="{FF2B5EF4-FFF2-40B4-BE49-F238E27FC236}">
                <a16:creationId xmlns:a16="http://schemas.microsoft.com/office/drawing/2014/main" id="{B813B771-55F8-40AF-8ED5-628F8E8DEB1E}"/>
              </a:ext>
            </a:extLst>
          </p:cNvPr>
          <p:cNvPicPr>
            <a:picLocks noChangeAspect="1"/>
          </p:cNvPicPr>
          <p:nvPr/>
        </p:nvPicPr>
        <p:blipFill>
          <a:blip r:embed="rId3"/>
          <a:stretch>
            <a:fillRect/>
          </a:stretch>
        </p:blipFill>
        <p:spPr>
          <a:xfrm>
            <a:off x="2419350" y="366925"/>
            <a:ext cx="4305300" cy="2676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123050"/>
            <a:ext cx="8520600" cy="4128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that have relevant description information of Products</a:t>
            </a:r>
            <a:endParaRPr sz="2500" dirty="0"/>
          </a:p>
        </p:txBody>
      </p:sp>
      <p:sp>
        <p:nvSpPr>
          <p:cNvPr id="171" name="Google Shape;171;p29"/>
          <p:cNvSpPr txBox="1">
            <a:spLocks noGrp="1"/>
          </p:cNvSpPr>
          <p:nvPr>
            <p:ph type="body" idx="1"/>
          </p:nvPr>
        </p:nvSpPr>
        <p:spPr>
          <a:xfrm>
            <a:off x="311700" y="2893225"/>
            <a:ext cx="8520600" cy="16860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of the customers think that Amazon and Flipkart sites have the most relevant information on products on the site.</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Snapdeal has the least percentage of people thinking that the site has relevant information on products on the site.</a:t>
            </a:r>
          </a:p>
        </p:txBody>
      </p:sp>
      <p:pic>
        <p:nvPicPr>
          <p:cNvPr id="3" name="Picture 2">
            <a:extLst>
              <a:ext uri="{FF2B5EF4-FFF2-40B4-BE49-F238E27FC236}">
                <a16:creationId xmlns:a16="http://schemas.microsoft.com/office/drawing/2014/main" id="{467CC014-EBA7-46A8-A0BD-23765C731550}"/>
              </a:ext>
            </a:extLst>
          </p:cNvPr>
          <p:cNvPicPr>
            <a:picLocks noChangeAspect="1"/>
          </p:cNvPicPr>
          <p:nvPr/>
        </p:nvPicPr>
        <p:blipFill>
          <a:blip r:embed="rId3"/>
          <a:stretch>
            <a:fillRect/>
          </a:stretch>
        </p:blipFill>
        <p:spPr>
          <a:xfrm>
            <a:off x="2341377" y="329450"/>
            <a:ext cx="4305300" cy="2676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123050"/>
            <a:ext cx="8520600" cy="4341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that are fast</a:t>
            </a:r>
            <a:endParaRPr sz="2500" dirty="0"/>
          </a:p>
        </p:txBody>
      </p:sp>
      <p:sp>
        <p:nvSpPr>
          <p:cNvPr id="178" name="Google Shape;178;p30"/>
          <p:cNvSpPr txBox="1">
            <a:spLocks noGrp="1"/>
          </p:cNvSpPr>
          <p:nvPr>
            <p:ph type="body" idx="1"/>
          </p:nvPr>
        </p:nvSpPr>
        <p:spPr>
          <a:xfrm>
            <a:off x="311700" y="2997575"/>
            <a:ext cx="8520600" cy="16860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customers think that the Amazon site is very fast.</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Only very less percentage of customers feel that the Snapdeal site is fast.</a:t>
            </a:r>
          </a:p>
        </p:txBody>
      </p:sp>
      <p:pic>
        <p:nvPicPr>
          <p:cNvPr id="3" name="Picture 2">
            <a:extLst>
              <a:ext uri="{FF2B5EF4-FFF2-40B4-BE49-F238E27FC236}">
                <a16:creationId xmlns:a16="http://schemas.microsoft.com/office/drawing/2014/main" id="{A39198B7-273A-4414-8D42-E9751B7A06E1}"/>
              </a:ext>
            </a:extLst>
          </p:cNvPr>
          <p:cNvPicPr>
            <a:picLocks noChangeAspect="1"/>
          </p:cNvPicPr>
          <p:nvPr/>
        </p:nvPicPr>
        <p:blipFill>
          <a:blip r:embed="rId3"/>
          <a:stretch>
            <a:fillRect/>
          </a:stretch>
        </p:blipFill>
        <p:spPr>
          <a:xfrm>
            <a:off x="2409825" y="340100"/>
            <a:ext cx="4324350" cy="2657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65275" y="119300"/>
            <a:ext cx="8520600" cy="444900"/>
          </a:xfrm>
          <a:prstGeom prst="rect">
            <a:avLst/>
          </a:prstGeom>
        </p:spPr>
        <p:txBody>
          <a:bodyPr spcFirstLastPara="1" wrap="square" lIns="91425" tIns="91425" rIns="91425" bIns="91425" anchor="b" anchorCtr="0">
            <a:noAutofit/>
          </a:bodyPr>
          <a:lstStyle/>
          <a:p>
            <a:pPr marL="0" lvl="0" indent="0" algn="ctr" rtl="0">
              <a:lnSpc>
                <a:spcPct val="107916"/>
              </a:lnSpc>
              <a:spcBef>
                <a:spcPts val="0"/>
              </a:spcBef>
              <a:spcAft>
                <a:spcPts val="800"/>
              </a:spcAft>
              <a:buClr>
                <a:schemeClr val="dk1"/>
              </a:buClr>
              <a:buSzPts val="1100"/>
              <a:buFont typeface="Arial"/>
              <a:buNone/>
            </a:pPr>
            <a:r>
              <a:rPr lang="en" sz="2500" b="1" dirty="0">
                <a:latin typeface="Calibri"/>
                <a:ea typeface="Calibri"/>
                <a:cs typeface="Calibri"/>
                <a:sym typeface="Calibri"/>
              </a:rPr>
              <a:t>Reliable sites</a:t>
            </a:r>
            <a:endParaRPr sz="2500" dirty="0">
              <a:latin typeface="Calibri"/>
              <a:ea typeface="Calibri"/>
              <a:cs typeface="Calibri"/>
              <a:sym typeface="Calibri"/>
            </a:endParaRPr>
          </a:p>
        </p:txBody>
      </p:sp>
      <p:sp>
        <p:nvSpPr>
          <p:cNvPr id="185" name="Google Shape;185;p31"/>
          <p:cNvSpPr txBox="1">
            <a:spLocks noGrp="1"/>
          </p:cNvSpPr>
          <p:nvPr>
            <p:ph type="body" idx="1"/>
          </p:nvPr>
        </p:nvSpPr>
        <p:spPr>
          <a:xfrm>
            <a:off x="311699" y="3046850"/>
            <a:ext cx="8520600" cy="1696800"/>
          </a:xfrm>
          <a:prstGeom prst="rect">
            <a:avLst/>
          </a:prstGeom>
        </p:spPr>
        <p:txBody>
          <a:bodyPr spcFirstLastPara="1" wrap="square" lIns="91425" tIns="91425" rIns="91425" bIns="91425" anchor="t" anchorCtr="0">
            <a:normAutofit/>
          </a:bodyPr>
          <a:lstStyle/>
          <a:p>
            <a:r>
              <a:rPr lang="en-US" sz="1600" b="0" i="0" dirty="0">
                <a:solidFill>
                  <a:schemeClr val="tx1"/>
                </a:solidFill>
                <a:effectLst/>
                <a:latin typeface="Calibri" panose="020F0502020204030204" pitchFamily="34" charset="0"/>
                <a:cs typeface="Calibri" panose="020F0502020204030204" pitchFamily="34" charset="0"/>
              </a:rPr>
              <a:t>Amazon is the most reliable site as per the survey.</a:t>
            </a:r>
          </a:p>
          <a:p>
            <a:r>
              <a:rPr lang="en-US" sz="1600" b="0" i="0" dirty="0">
                <a:solidFill>
                  <a:schemeClr val="tx1"/>
                </a:solidFill>
                <a:effectLst/>
                <a:latin typeface="Calibri" panose="020F0502020204030204" pitchFamily="34" charset="0"/>
                <a:cs typeface="Calibri" panose="020F0502020204030204" pitchFamily="34" charset="0"/>
              </a:rPr>
              <a:t>Snapdeal is the least reliable site as per the survey.</a:t>
            </a:r>
          </a:p>
        </p:txBody>
      </p:sp>
      <p:pic>
        <p:nvPicPr>
          <p:cNvPr id="5" name="Picture 4">
            <a:extLst>
              <a:ext uri="{FF2B5EF4-FFF2-40B4-BE49-F238E27FC236}">
                <a16:creationId xmlns:a16="http://schemas.microsoft.com/office/drawing/2014/main" id="{80E4E1F7-A322-4200-8F8E-D13158B8C823}"/>
              </a:ext>
            </a:extLst>
          </p:cNvPr>
          <p:cNvPicPr>
            <a:picLocks noChangeAspect="1"/>
          </p:cNvPicPr>
          <p:nvPr/>
        </p:nvPicPr>
        <p:blipFill>
          <a:blip r:embed="rId3"/>
          <a:stretch>
            <a:fillRect/>
          </a:stretch>
        </p:blipFill>
        <p:spPr>
          <a:xfrm>
            <a:off x="2424112" y="341750"/>
            <a:ext cx="4295775" cy="2705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155175"/>
            <a:ext cx="8520600" cy="412800"/>
          </a:xfrm>
          <a:prstGeom prst="rect">
            <a:avLst/>
          </a:prstGeom>
        </p:spPr>
        <p:txBody>
          <a:bodyPr spcFirstLastPara="1" wrap="square" lIns="91425" tIns="91425" rIns="91425" bIns="91425" anchor="b" anchorCtr="0">
            <a:noAutofit/>
          </a:bodyPr>
          <a:lstStyle/>
          <a:p>
            <a:pPr marL="0" lvl="0" indent="0" algn="ctr" rtl="0">
              <a:lnSpc>
                <a:spcPct val="107916"/>
              </a:lnSpc>
              <a:spcBef>
                <a:spcPts val="0"/>
              </a:spcBef>
              <a:spcAft>
                <a:spcPts val="800"/>
              </a:spcAft>
              <a:buClr>
                <a:schemeClr val="dk1"/>
              </a:buClr>
              <a:buSzPts val="990"/>
              <a:buFont typeface="Arial"/>
              <a:buNone/>
            </a:pPr>
            <a:r>
              <a:rPr lang="en-IN" sz="2500" b="1" dirty="0">
                <a:latin typeface="Calibri"/>
                <a:ea typeface="Calibri"/>
                <a:cs typeface="Calibri"/>
                <a:sym typeface="Calibri"/>
              </a:rPr>
              <a:t>S</a:t>
            </a:r>
            <a:r>
              <a:rPr lang="en" sz="2500" b="1" dirty="0">
                <a:latin typeface="Calibri"/>
                <a:ea typeface="Calibri"/>
                <a:cs typeface="Calibri"/>
                <a:sym typeface="Calibri"/>
              </a:rPr>
              <a:t>ites with Several payment options</a:t>
            </a:r>
            <a:endParaRPr sz="2500" dirty="0"/>
          </a:p>
        </p:txBody>
      </p:sp>
      <p:sp>
        <p:nvSpPr>
          <p:cNvPr id="192" name="Google Shape;192;p32"/>
          <p:cNvSpPr txBox="1">
            <a:spLocks noGrp="1"/>
          </p:cNvSpPr>
          <p:nvPr>
            <p:ph type="body" idx="1"/>
          </p:nvPr>
        </p:nvSpPr>
        <p:spPr>
          <a:xfrm>
            <a:off x="311699" y="3047625"/>
            <a:ext cx="8520600" cy="16860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of the customers feel that Amazon has several payment options.</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Percentage-wise, most percentage of customers that used Myntra feel that it has several payment options followed by Flipkart.</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of the customers that used Snapdeal feel that it does not have several payment options.</a:t>
            </a:r>
          </a:p>
        </p:txBody>
      </p:sp>
      <p:pic>
        <p:nvPicPr>
          <p:cNvPr id="3" name="Picture 2">
            <a:extLst>
              <a:ext uri="{FF2B5EF4-FFF2-40B4-BE49-F238E27FC236}">
                <a16:creationId xmlns:a16="http://schemas.microsoft.com/office/drawing/2014/main" id="{523D6E5A-55A9-451A-8098-8560D2C9D981}"/>
              </a:ext>
            </a:extLst>
          </p:cNvPr>
          <p:cNvPicPr>
            <a:picLocks noChangeAspect="1"/>
          </p:cNvPicPr>
          <p:nvPr/>
        </p:nvPicPr>
        <p:blipFill>
          <a:blip r:embed="rId3"/>
          <a:stretch>
            <a:fillRect/>
          </a:stretch>
        </p:blipFill>
        <p:spPr>
          <a:xfrm>
            <a:off x="2424112" y="361575"/>
            <a:ext cx="4295775" cy="2686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latin typeface="Calibri"/>
                <a:ea typeface="Calibri"/>
                <a:cs typeface="Calibri"/>
                <a:sym typeface="Calibri"/>
              </a:rPr>
              <a:t>Problem Statement And Understanding</a:t>
            </a:r>
            <a:endParaRPr b="1">
              <a:latin typeface="Calibri"/>
              <a:ea typeface="Calibri"/>
              <a:cs typeface="Calibri"/>
              <a:sym typeface="Calibri"/>
            </a:endParaRPr>
          </a:p>
        </p:txBody>
      </p:sp>
      <p:sp>
        <p:nvSpPr>
          <p:cNvPr id="69" name="Google Shape;69;p14"/>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fontScale="77500" lnSpcReduction="20000"/>
          </a:bodyPr>
          <a:lstStyle/>
          <a:p>
            <a:pPr marL="457200" lvl="0" indent="-317500" algn="l" rtl="0">
              <a:lnSpc>
                <a:spcPct val="120000"/>
              </a:lnSpc>
              <a:spcBef>
                <a:spcPts val="0"/>
              </a:spcBef>
              <a:spcAft>
                <a:spcPts val="0"/>
              </a:spcAft>
              <a:buClr>
                <a:srgbClr val="000000"/>
              </a:buClr>
              <a:buSzPct val="100000"/>
              <a:buFont typeface="Calibri"/>
              <a:buChar char="●"/>
            </a:pPr>
            <a:r>
              <a:rPr lang="en-US" sz="2000" b="0" i="0" dirty="0">
                <a:solidFill>
                  <a:schemeClr val="tx1"/>
                </a:solidFill>
                <a:effectLst/>
                <a:latin typeface="+mj-lt"/>
              </a:rPr>
              <a:t>Customer satisfaction has emerged as one of the most important factors that guarantee the success of online store; it has been positioned as a key stimulant of purchase, repurchase intentions and customer loyalty. A comprehensive review of the literature, theories and models have been carried out to propose the models for customer activation and customer retention.</a:t>
            </a:r>
            <a:endParaRPr sz="2000" dirty="0">
              <a:solidFill>
                <a:schemeClr val="tx1"/>
              </a:solidFill>
              <a:latin typeface="+mj-lt"/>
              <a:ea typeface="Calibri"/>
              <a:cs typeface="Calibri"/>
              <a:sym typeface="Calibri"/>
            </a:endParaRPr>
          </a:p>
          <a:p>
            <a:pPr algn="l">
              <a:lnSpc>
                <a:spcPct val="120000"/>
              </a:lnSpc>
            </a:pPr>
            <a:r>
              <a:rPr lang="en-US" sz="2000" i="1" dirty="0">
                <a:solidFill>
                  <a:schemeClr val="tx1"/>
                </a:solidFill>
                <a:effectLst/>
                <a:latin typeface="Roboto" panose="02000000000000000000" pitchFamily="2" charset="0"/>
              </a:rPr>
              <a:t>Five major factors </a:t>
            </a:r>
            <a:r>
              <a:rPr lang="en-US" sz="2000" b="0" i="0" dirty="0">
                <a:solidFill>
                  <a:schemeClr val="tx1"/>
                </a:solidFill>
                <a:effectLst/>
                <a:latin typeface="Roboto" panose="02000000000000000000" pitchFamily="2" charset="0"/>
              </a:rPr>
              <a:t>that contributed to the success of an e-commerce store have been identified as: service quality, system quality, information quality, trust and net benefit.</a:t>
            </a:r>
          </a:p>
          <a:p>
            <a:pPr algn="l">
              <a:lnSpc>
                <a:spcPct val="120000"/>
              </a:lnSpc>
            </a:pPr>
            <a:r>
              <a:rPr lang="en-US" sz="2000" b="0" i="0" dirty="0">
                <a:solidFill>
                  <a:schemeClr val="tx1"/>
                </a:solidFill>
                <a:effectLst/>
                <a:latin typeface="Roboto" panose="02000000000000000000" pitchFamily="2" charset="0"/>
              </a:rPr>
              <a:t>The research furthermore investigated the factors that influence the online </a:t>
            </a:r>
            <a:r>
              <a:rPr lang="en-US" sz="2000" b="1" i="0" dirty="0">
                <a:solidFill>
                  <a:schemeClr val="tx1"/>
                </a:solidFill>
                <a:effectLst/>
                <a:latin typeface="Roboto" panose="02000000000000000000" pitchFamily="2" charset="0"/>
              </a:rPr>
              <a:t>c</a:t>
            </a:r>
            <a:r>
              <a:rPr lang="en-US" sz="2000" b="1" i="1" dirty="0">
                <a:solidFill>
                  <a:schemeClr val="tx1"/>
                </a:solidFill>
                <a:effectLst/>
                <a:latin typeface="Roboto" panose="02000000000000000000" pitchFamily="2" charset="0"/>
              </a:rPr>
              <a:t>ustomers repeat purchase intention</a:t>
            </a:r>
            <a:r>
              <a:rPr lang="en-US" sz="2000" b="0" i="0" dirty="0">
                <a:solidFill>
                  <a:schemeClr val="tx1"/>
                </a:solidFill>
                <a:effectLst/>
                <a:latin typeface="Roboto" panose="02000000000000000000" pitchFamily="2" charset="0"/>
              </a:rPr>
              <a:t>.</a:t>
            </a:r>
          </a:p>
          <a:p>
            <a:pPr algn="l">
              <a:lnSpc>
                <a:spcPct val="120000"/>
              </a:lnSpc>
            </a:pPr>
            <a:r>
              <a:rPr lang="en-US" sz="2000" b="0" i="0" dirty="0">
                <a:solidFill>
                  <a:schemeClr val="tx1"/>
                </a:solidFill>
                <a:effectLst/>
                <a:latin typeface="Roboto" panose="02000000000000000000" pitchFamily="2" charset="0"/>
              </a:rPr>
              <a:t>The combination of both </a:t>
            </a:r>
            <a:r>
              <a:rPr lang="en-US" sz="2000" b="1" i="1" dirty="0">
                <a:solidFill>
                  <a:schemeClr val="tx1"/>
                </a:solidFill>
                <a:effectLst/>
                <a:latin typeface="Roboto" panose="02000000000000000000" pitchFamily="2" charset="0"/>
              </a:rPr>
              <a:t>utilitarian value and hedonistic values</a:t>
            </a:r>
            <a:r>
              <a:rPr lang="en-US" sz="2000" b="0" i="0" dirty="0">
                <a:solidFill>
                  <a:schemeClr val="tx1"/>
                </a:solidFill>
                <a:effectLst/>
                <a:latin typeface="Roboto" panose="02000000000000000000" pitchFamily="2" charset="0"/>
              </a:rPr>
              <a:t> are needed to affect the repeat purchase intention (loyalty) positively.</a:t>
            </a:r>
          </a:p>
          <a:p>
            <a:pPr algn="l"/>
            <a:r>
              <a:rPr lang="en-US" sz="2000" b="0" i="0" dirty="0">
                <a:solidFill>
                  <a:schemeClr val="tx1"/>
                </a:solidFill>
                <a:effectLst/>
                <a:latin typeface="Roboto" panose="02000000000000000000" pitchFamily="2" charset="0"/>
              </a:rPr>
              <a:t>The data is collected from the Indian online shoppers. Results indicate the e-retail success factors, which are very much critical for customer satisfaction.</a:t>
            </a:r>
          </a:p>
          <a:p>
            <a:pPr marL="0" lvl="0" indent="0" algn="l" rtl="0">
              <a:spcBef>
                <a:spcPts val="80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311700" y="144475"/>
            <a:ext cx="8520600" cy="5307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with secure financial informations</a:t>
            </a:r>
            <a:endParaRPr sz="2500" dirty="0"/>
          </a:p>
        </p:txBody>
      </p:sp>
      <p:sp>
        <p:nvSpPr>
          <p:cNvPr id="199" name="Google Shape;199;p33"/>
          <p:cNvSpPr txBox="1">
            <a:spLocks noGrp="1"/>
          </p:cNvSpPr>
          <p:nvPr>
            <p:ph type="body" idx="1"/>
          </p:nvPr>
        </p:nvSpPr>
        <p:spPr>
          <a:xfrm>
            <a:off x="311700" y="3086150"/>
            <a:ext cx="8520600" cy="17397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Per the survey, the customers feel that the Amazon site has the most security for financial information .</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The customers feel that the least secure site is the Paytm site.</a:t>
            </a:r>
          </a:p>
        </p:txBody>
      </p:sp>
      <p:pic>
        <p:nvPicPr>
          <p:cNvPr id="3" name="Picture 2">
            <a:extLst>
              <a:ext uri="{FF2B5EF4-FFF2-40B4-BE49-F238E27FC236}">
                <a16:creationId xmlns:a16="http://schemas.microsoft.com/office/drawing/2014/main" id="{3CDA0568-A5D3-4594-8403-8DE68FA518BA}"/>
              </a:ext>
            </a:extLst>
          </p:cNvPr>
          <p:cNvPicPr>
            <a:picLocks noChangeAspect="1"/>
          </p:cNvPicPr>
          <p:nvPr/>
        </p:nvPicPr>
        <p:blipFill>
          <a:blip r:embed="rId3"/>
          <a:stretch>
            <a:fillRect/>
          </a:stretch>
        </p:blipFill>
        <p:spPr>
          <a:xfrm>
            <a:off x="2253881" y="428675"/>
            <a:ext cx="4324350" cy="2657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133750"/>
            <a:ext cx="8520600" cy="477000"/>
          </a:xfrm>
          <a:prstGeom prst="rect">
            <a:avLst/>
          </a:prstGeom>
        </p:spPr>
        <p:txBody>
          <a:bodyPr spcFirstLastPara="1" wrap="square" lIns="91425" tIns="91425" rIns="91425" bIns="91425" anchor="b" anchorCtr="0">
            <a:noAutofit/>
          </a:bodyPr>
          <a:lstStyle/>
          <a:p>
            <a:pPr marL="0" lvl="0" indent="0" algn="ctr" rtl="0">
              <a:lnSpc>
                <a:spcPct val="107916"/>
              </a:lnSpc>
              <a:spcBef>
                <a:spcPts val="0"/>
              </a:spcBef>
              <a:spcAft>
                <a:spcPts val="800"/>
              </a:spcAft>
              <a:buClr>
                <a:schemeClr val="dk1"/>
              </a:buClr>
              <a:buSzPts val="1100"/>
              <a:buFont typeface="Arial"/>
              <a:buNone/>
            </a:pPr>
            <a:r>
              <a:rPr lang="en" sz="2500" b="1" dirty="0">
                <a:latin typeface="Calibri"/>
                <a:ea typeface="Calibri"/>
                <a:cs typeface="Calibri"/>
                <a:sym typeface="Calibri"/>
              </a:rPr>
              <a:t>Sites with perceived trustworthiness</a:t>
            </a:r>
            <a:endParaRPr sz="2500" dirty="0">
              <a:latin typeface="Calibri"/>
              <a:ea typeface="Calibri"/>
              <a:cs typeface="Calibri"/>
              <a:sym typeface="Calibri"/>
            </a:endParaRPr>
          </a:p>
        </p:txBody>
      </p:sp>
      <p:sp>
        <p:nvSpPr>
          <p:cNvPr id="206" name="Google Shape;206;p34"/>
          <p:cNvSpPr txBox="1">
            <a:spLocks noGrp="1"/>
          </p:cNvSpPr>
          <p:nvPr>
            <p:ph type="body" idx="1"/>
          </p:nvPr>
        </p:nvSpPr>
        <p:spPr>
          <a:xfrm>
            <a:off x="311699" y="3010675"/>
            <a:ext cx="8520600" cy="17502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The most trustworthy site is Amazon.</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The least trustworthy site per the survey is Paytm.</a:t>
            </a:r>
          </a:p>
        </p:txBody>
      </p:sp>
      <p:pic>
        <p:nvPicPr>
          <p:cNvPr id="3" name="Picture 2">
            <a:extLst>
              <a:ext uri="{FF2B5EF4-FFF2-40B4-BE49-F238E27FC236}">
                <a16:creationId xmlns:a16="http://schemas.microsoft.com/office/drawing/2014/main" id="{43A7CAC3-6718-49EC-8A60-A96E9F283AD3}"/>
              </a:ext>
            </a:extLst>
          </p:cNvPr>
          <p:cNvPicPr>
            <a:picLocks noChangeAspect="1"/>
          </p:cNvPicPr>
          <p:nvPr/>
        </p:nvPicPr>
        <p:blipFill>
          <a:blip r:embed="rId3"/>
          <a:stretch>
            <a:fillRect/>
          </a:stretch>
        </p:blipFill>
        <p:spPr>
          <a:xfrm>
            <a:off x="2414587" y="372250"/>
            <a:ext cx="4314825" cy="2638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165925"/>
            <a:ext cx="8520600" cy="530700"/>
          </a:xfrm>
          <a:prstGeom prst="rect">
            <a:avLst/>
          </a:prstGeom>
        </p:spPr>
        <p:txBody>
          <a:bodyPr spcFirstLastPara="1" wrap="square" lIns="91425" tIns="91425" rIns="91425" bIns="91425" anchor="b" anchorCtr="0">
            <a:noAutofit/>
          </a:bodyPr>
          <a:lstStyle/>
          <a:p>
            <a:pPr marL="0" lvl="0" indent="0" algn="ctr" rtl="0">
              <a:lnSpc>
                <a:spcPct val="107916"/>
              </a:lnSpc>
              <a:spcBef>
                <a:spcPts val="0"/>
              </a:spcBef>
              <a:spcAft>
                <a:spcPts val="800"/>
              </a:spcAft>
              <a:buClr>
                <a:schemeClr val="dk1"/>
              </a:buClr>
              <a:buSzPts val="1100"/>
              <a:buFont typeface="Arial"/>
              <a:buNone/>
            </a:pPr>
            <a:r>
              <a:rPr lang="en-IN" sz="2500" b="1" dirty="0"/>
              <a:t>Sites with Longer delivery period</a:t>
            </a:r>
            <a:endParaRPr sz="2500" b="1" dirty="0"/>
          </a:p>
        </p:txBody>
      </p:sp>
      <p:pic>
        <p:nvPicPr>
          <p:cNvPr id="3" name="Picture 2">
            <a:extLst>
              <a:ext uri="{FF2B5EF4-FFF2-40B4-BE49-F238E27FC236}">
                <a16:creationId xmlns:a16="http://schemas.microsoft.com/office/drawing/2014/main" id="{21BE6A68-0C28-468D-8235-CC5CD69FB69E}"/>
              </a:ext>
            </a:extLst>
          </p:cNvPr>
          <p:cNvPicPr>
            <a:picLocks noChangeAspect="1"/>
          </p:cNvPicPr>
          <p:nvPr/>
        </p:nvPicPr>
        <p:blipFill>
          <a:blip r:embed="rId3"/>
          <a:stretch>
            <a:fillRect/>
          </a:stretch>
        </p:blipFill>
        <p:spPr>
          <a:xfrm>
            <a:off x="2409825" y="543590"/>
            <a:ext cx="4324350" cy="2667000"/>
          </a:xfrm>
          <a:prstGeom prst="rect">
            <a:avLst/>
          </a:prstGeom>
        </p:spPr>
      </p:pic>
      <p:sp>
        <p:nvSpPr>
          <p:cNvPr id="10" name="TextBox 9">
            <a:extLst>
              <a:ext uri="{FF2B5EF4-FFF2-40B4-BE49-F238E27FC236}">
                <a16:creationId xmlns:a16="http://schemas.microsoft.com/office/drawing/2014/main" id="{596A81B8-D717-43DB-8BC4-C8580DF5C681}"/>
              </a:ext>
            </a:extLst>
          </p:cNvPr>
          <p:cNvSpPr txBox="1"/>
          <p:nvPr/>
        </p:nvSpPr>
        <p:spPr>
          <a:xfrm>
            <a:off x="542261" y="3210590"/>
            <a:ext cx="7099004" cy="5232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latin typeface="Roboto" panose="02000000000000000000" pitchFamily="2" charset="0"/>
              </a:rPr>
              <a:t>Paytm and Snapdeal have the longest delivery periods.</a:t>
            </a:r>
          </a:p>
          <a:p>
            <a:pPr marL="285750" indent="-285750" algn="l">
              <a:buFont typeface="Arial" panose="020B0604020202020204" pitchFamily="34" charset="0"/>
              <a:buChar char="•"/>
            </a:pPr>
            <a:r>
              <a:rPr lang="en-US" b="0" i="0" dirty="0">
                <a:solidFill>
                  <a:schemeClr val="tx1"/>
                </a:solidFill>
                <a:effectLst/>
                <a:latin typeface="Roboto" panose="02000000000000000000" pitchFamily="2" charset="0"/>
              </a:rPr>
              <a:t>Most of the Amazon customers feel that the site has a reasonable delivery period.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311700" y="144475"/>
            <a:ext cx="8520600" cy="530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500" b="1" dirty="0">
                <a:latin typeface="Calibri"/>
                <a:ea typeface="Calibri"/>
                <a:cs typeface="Calibri"/>
                <a:sym typeface="Calibri"/>
              </a:rPr>
              <a:t>Sites used vs Sites recommended</a:t>
            </a:r>
            <a:endParaRPr sz="2500" b="1" dirty="0">
              <a:latin typeface="Calibri"/>
              <a:ea typeface="Calibri"/>
              <a:cs typeface="Calibri"/>
              <a:sym typeface="Calibri"/>
            </a:endParaRPr>
          </a:p>
        </p:txBody>
      </p:sp>
      <p:sp>
        <p:nvSpPr>
          <p:cNvPr id="222" name="Google Shape;222;p36"/>
          <p:cNvSpPr txBox="1">
            <a:spLocks noGrp="1"/>
          </p:cNvSpPr>
          <p:nvPr>
            <p:ph type="body" idx="1"/>
          </p:nvPr>
        </p:nvSpPr>
        <p:spPr>
          <a:xfrm>
            <a:off x="311700" y="3161413"/>
            <a:ext cx="8520600" cy="1495783"/>
          </a:xfrm>
          <a:prstGeom prst="rect">
            <a:avLst/>
          </a:prstGeom>
        </p:spPr>
        <p:txBody>
          <a:bodyPr spcFirstLastPara="1" wrap="square" lIns="91425" tIns="91425" rIns="91425" bIns="91425" anchor="t" anchorCtr="0">
            <a:normAutofit/>
          </a:bodyPr>
          <a:lstStyle/>
          <a:p>
            <a:r>
              <a:rPr lang="en-US" sz="1600" b="0" i="0" dirty="0">
                <a:solidFill>
                  <a:schemeClr val="tx1"/>
                </a:solidFill>
                <a:effectLst/>
                <a:latin typeface="Calibri" panose="020F0502020204030204" pitchFamily="34" charset="0"/>
                <a:cs typeface="Calibri" panose="020F0502020204030204" pitchFamily="34" charset="0"/>
              </a:rPr>
              <a:t>Amazon is the most recommended store followed by Flipkart.</a:t>
            </a:r>
          </a:p>
          <a:p>
            <a:r>
              <a:rPr lang="en-US" sz="1600" b="0" i="0" dirty="0">
                <a:solidFill>
                  <a:schemeClr val="tx1"/>
                </a:solidFill>
                <a:effectLst/>
                <a:latin typeface="Calibri" panose="020F0502020204030204" pitchFamily="34" charset="0"/>
                <a:cs typeface="Calibri" panose="020F0502020204030204" pitchFamily="34" charset="0"/>
              </a:rPr>
              <a:t>Snapdeal is the least recommended store though it is used by more customers than Paytm and Myntra.</a:t>
            </a:r>
          </a:p>
        </p:txBody>
      </p:sp>
      <p:pic>
        <p:nvPicPr>
          <p:cNvPr id="3" name="Picture 2">
            <a:extLst>
              <a:ext uri="{FF2B5EF4-FFF2-40B4-BE49-F238E27FC236}">
                <a16:creationId xmlns:a16="http://schemas.microsoft.com/office/drawing/2014/main" id="{9D220E59-ED1E-4114-BC5C-73383D5D5A3E}"/>
              </a:ext>
            </a:extLst>
          </p:cNvPr>
          <p:cNvPicPr>
            <a:picLocks noChangeAspect="1"/>
          </p:cNvPicPr>
          <p:nvPr/>
        </p:nvPicPr>
        <p:blipFill>
          <a:blip r:embed="rId3"/>
          <a:stretch>
            <a:fillRect/>
          </a:stretch>
        </p:blipFill>
        <p:spPr>
          <a:xfrm>
            <a:off x="2419350" y="541046"/>
            <a:ext cx="4305300" cy="2676525"/>
          </a:xfrm>
          <a:prstGeom prst="rect">
            <a:avLst/>
          </a:prstGeom>
        </p:spPr>
      </p:pic>
      <p:pic>
        <p:nvPicPr>
          <p:cNvPr id="5" name="Picture 4">
            <a:extLst>
              <a:ext uri="{FF2B5EF4-FFF2-40B4-BE49-F238E27FC236}">
                <a16:creationId xmlns:a16="http://schemas.microsoft.com/office/drawing/2014/main" id="{6FE174CF-63C8-4D75-9014-02326E9E076E}"/>
              </a:ext>
            </a:extLst>
          </p:cNvPr>
          <p:cNvPicPr>
            <a:picLocks noChangeAspect="1"/>
          </p:cNvPicPr>
          <p:nvPr/>
        </p:nvPicPr>
        <p:blipFill>
          <a:blip r:embed="rId3"/>
          <a:stretch>
            <a:fillRect/>
          </a:stretch>
        </p:blipFill>
        <p:spPr>
          <a:xfrm>
            <a:off x="2419350" y="562477"/>
            <a:ext cx="4305300" cy="26765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15925"/>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a:latin typeface="Calibri"/>
                <a:ea typeface="Calibri"/>
                <a:cs typeface="Calibri"/>
                <a:sym typeface="Calibri"/>
              </a:rPr>
              <a:t>Steps taken to complete the Project</a:t>
            </a:r>
            <a:endParaRPr sz="2500" b="1">
              <a:latin typeface="Calibri"/>
              <a:ea typeface="Calibri"/>
              <a:cs typeface="Calibri"/>
              <a:sym typeface="Calibri"/>
            </a:endParaRPr>
          </a:p>
        </p:txBody>
      </p:sp>
      <p:sp>
        <p:nvSpPr>
          <p:cNvPr id="255" name="Google Shape;255;p41"/>
          <p:cNvSpPr txBox="1">
            <a:spLocks noGrp="1"/>
          </p:cNvSpPr>
          <p:nvPr>
            <p:ph type="body" idx="1"/>
          </p:nvPr>
        </p:nvSpPr>
        <p:spPr>
          <a:xfrm>
            <a:off x="311700" y="1225225"/>
            <a:ext cx="8520600" cy="134652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IN" dirty="0">
                <a:latin typeface="Calibri"/>
                <a:ea typeface="Calibri"/>
                <a:cs typeface="Calibri"/>
                <a:sym typeface="Calibri"/>
              </a:rPr>
              <a:t>Extracted the sites separately from the features.</a:t>
            </a:r>
          </a:p>
          <a:p>
            <a:pPr marL="114300" lvl="0" indent="0" algn="l" rtl="0">
              <a:spcBef>
                <a:spcPts val="0"/>
              </a:spcBef>
              <a:spcAft>
                <a:spcPts val="0"/>
              </a:spcAft>
              <a:buSzPts val="1800"/>
              <a:buNone/>
            </a:pPr>
            <a:endParaRPr dirty="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latin typeface="Calibri"/>
                <a:ea typeface="Calibri"/>
                <a:cs typeface="Calibri"/>
                <a:sym typeface="Calibri"/>
              </a:rPr>
              <a:t>Conclusion</a:t>
            </a:r>
            <a:endParaRPr sz="2500" b="1">
              <a:latin typeface="Calibri"/>
              <a:ea typeface="Calibri"/>
              <a:cs typeface="Calibri"/>
              <a:sym typeface="Calibri"/>
            </a:endParaRPr>
          </a:p>
        </p:txBody>
      </p:sp>
      <p:sp>
        <p:nvSpPr>
          <p:cNvPr id="284" name="Google Shape;284;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dirty="0"/>
              <a:t>Amazon is the most used and the most recommended online shopping sites.</a:t>
            </a:r>
          </a:p>
          <a:p>
            <a:pPr marL="457200" lvl="0" indent="-342900" algn="l" rtl="0">
              <a:spcBef>
                <a:spcPts val="0"/>
              </a:spcBef>
              <a:spcAft>
                <a:spcPts val="0"/>
              </a:spcAft>
              <a:buSzPts val="1800"/>
              <a:buChar char="●"/>
            </a:pPr>
            <a:r>
              <a:rPr lang="en-IN" dirty="0"/>
              <a:t>We could notice that Amazon is topping the list in every features like trustworthiness, speed, ease to use, etc..</a:t>
            </a:r>
          </a:p>
          <a:p>
            <a:pPr marL="457200" lvl="0" indent="-342900" algn="l" rtl="0">
              <a:spcBef>
                <a:spcPts val="0"/>
              </a:spcBef>
              <a:spcAft>
                <a:spcPts val="0"/>
              </a:spcAft>
              <a:buSzPts val="1800"/>
              <a:buChar char="●"/>
            </a:pPr>
            <a:r>
              <a:rPr lang="en-IN" dirty="0"/>
              <a:t>For an online site to be successful, it is important for the site to have several payment options, it should be trustworthy, should be fast, should have fast delivery, fast loading page, should contain good information, should have variety of products, etc.</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Calibri"/>
                <a:ea typeface="Calibri"/>
                <a:cs typeface="Calibri"/>
                <a:sym typeface="Calibri"/>
              </a:rPr>
              <a:t>Exploratory Data Analysis</a:t>
            </a:r>
            <a:endParaRPr b="1">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Variable Data-types:</a:t>
            </a:r>
            <a:endParaRPr b="1"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IN" dirty="0">
                <a:latin typeface="Calibri"/>
                <a:ea typeface="Calibri"/>
                <a:cs typeface="Calibri"/>
                <a:sym typeface="Calibri"/>
              </a:rPr>
              <a:t>Only the ‘</a:t>
            </a:r>
            <a:r>
              <a:rPr lang="en-US" b="1" i="0" dirty="0">
                <a:solidFill>
                  <a:schemeClr val="tx1"/>
                </a:solidFill>
                <a:effectLst/>
                <a:latin typeface="Courier New" panose="02070309020205020404" pitchFamily="49" charset="0"/>
              </a:rPr>
              <a:t>4 What is the Pin Code of where you shop online from?’ is integer type.</a:t>
            </a:r>
          </a:p>
          <a:p>
            <a:pPr marL="914400" lvl="1" indent="-317500" algn="l" rtl="0">
              <a:spcBef>
                <a:spcPts val="0"/>
              </a:spcBef>
              <a:spcAft>
                <a:spcPts val="0"/>
              </a:spcAft>
              <a:buSzPts val="1400"/>
              <a:buFont typeface="Calibri"/>
              <a:buChar char="○"/>
            </a:pPr>
            <a:r>
              <a:rPr lang="en-US" b="1" dirty="0">
                <a:solidFill>
                  <a:schemeClr val="tx1"/>
                </a:solidFill>
                <a:latin typeface="Courier New" panose="02070309020205020404" pitchFamily="49" charset="0"/>
                <a:ea typeface="Calibri"/>
                <a:cs typeface="Calibri"/>
                <a:sym typeface="Calibri"/>
              </a:rPr>
              <a:t>All the other columns are objects</a:t>
            </a:r>
            <a:endParaRPr dirty="0">
              <a:solidFill>
                <a:schemeClr val="tx1"/>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Null Values:</a:t>
            </a:r>
            <a:r>
              <a:rPr lang="en" dirty="0">
                <a:latin typeface="Calibri"/>
                <a:ea typeface="Calibri"/>
                <a:cs typeface="Calibri"/>
                <a:sym typeface="Calibri"/>
              </a:rPr>
              <a:t> There are no Null values.</a:t>
            </a: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Shape: </a:t>
            </a:r>
            <a:r>
              <a:rPr lang="en" dirty="0">
                <a:latin typeface="Calibri"/>
                <a:ea typeface="Calibri"/>
                <a:cs typeface="Calibri"/>
                <a:sym typeface="Calibri"/>
              </a:rPr>
              <a:t>There are 269 records and 71 features</a:t>
            </a:r>
            <a:r>
              <a:rPr lang="en-IN" dirty="0">
                <a:latin typeface="Calibri"/>
                <a:ea typeface="Calibri"/>
                <a:cs typeface="Calibri"/>
                <a:sym typeface="Calibri"/>
              </a:rPr>
              <a:t>.</a:t>
            </a: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20731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Visualizations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294494"/>
            <a:ext cx="8520600" cy="831300"/>
          </a:xfrm>
          <a:prstGeom prst="rect">
            <a:avLst/>
          </a:prstGeom>
        </p:spPr>
        <p:txBody>
          <a:bodyPr spcFirstLastPara="1" wrap="square" lIns="91425" tIns="91425" rIns="91425" bIns="91425" anchor="b" anchorCtr="0">
            <a:normAutofit/>
          </a:bodyPr>
          <a:lstStyle/>
          <a:p>
            <a:pPr marL="0" lvl="0" indent="0" algn="ctr" rtl="0">
              <a:lnSpc>
                <a:spcPct val="107916"/>
              </a:lnSpc>
              <a:spcBef>
                <a:spcPts val="0"/>
              </a:spcBef>
              <a:spcAft>
                <a:spcPts val="800"/>
              </a:spcAft>
              <a:buNone/>
            </a:pPr>
            <a:r>
              <a:rPr lang="en" sz="1800" b="1" dirty="0">
                <a:solidFill>
                  <a:srgbClr val="000000"/>
                </a:solidFill>
                <a:latin typeface="Calibri"/>
                <a:ea typeface="Calibri"/>
                <a:cs typeface="Calibri"/>
                <a:sym typeface="Calibri"/>
              </a:rPr>
              <a:t>Distribution of the genders in the customers population</a:t>
            </a:r>
            <a:endParaRPr b="1" dirty="0">
              <a:latin typeface="Calibri"/>
              <a:ea typeface="Calibri"/>
              <a:cs typeface="Calibri"/>
              <a:sym typeface="Calibri"/>
            </a:endParaRPr>
          </a:p>
        </p:txBody>
      </p:sp>
      <p:pic>
        <p:nvPicPr>
          <p:cNvPr id="3" name="Picture 2">
            <a:extLst>
              <a:ext uri="{FF2B5EF4-FFF2-40B4-BE49-F238E27FC236}">
                <a16:creationId xmlns:a16="http://schemas.microsoft.com/office/drawing/2014/main" id="{EA7B0048-43DF-4C22-A365-FFDB4D243EB5}"/>
              </a:ext>
            </a:extLst>
          </p:cNvPr>
          <p:cNvPicPr>
            <a:picLocks noChangeAspect="1"/>
          </p:cNvPicPr>
          <p:nvPr/>
        </p:nvPicPr>
        <p:blipFill>
          <a:blip r:embed="rId3"/>
          <a:stretch>
            <a:fillRect/>
          </a:stretch>
        </p:blipFill>
        <p:spPr>
          <a:xfrm>
            <a:off x="1803105" y="1048746"/>
            <a:ext cx="5410200" cy="2790825"/>
          </a:xfrm>
          <a:prstGeom prst="rect">
            <a:avLst/>
          </a:prstGeom>
        </p:spPr>
      </p:pic>
      <p:sp>
        <p:nvSpPr>
          <p:cNvPr id="5" name="TextBox 4">
            <a:extLst>
              <a:ext uri="{FF2B5EF4-FFF2-40B4-BE49-F238E27FC236}">
                <a16:creationId xmlns:a16="http://schemas.microsoft.com/office/drawing/2014/main" id="{C1AE2C63-01E8-468B-8A51-0D75B57BC48E}"/>
              </a:ext>
            </a:extLst>
          </p:cNvPr>
          <p:cNvSpPr txBox="1"/>
          <p:nvPr/>
        </p:nvSpPr>
        <p:spPr>
          <a:xfrm>
            <a:off x="790352" y="3919434"/>
            <a:ext cx="5410199" cy="30777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latin typeface="Roboto" panose="02000000000000000000" pitchFamily="2" charset="0"/>
              </a:rPr>
              <a:t>The dataset contains more female respondents than male.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127175"/>
            <a:ext cx="8520600" cy="462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500" b="1" dirty="0"/>
              <a:t>Distribution of Age ranges of the customers</a:t>
            </a:r>
            <a:endParaRPr sz="2500" b="1" dirty="0"/>
          </a:p>
        </p:txBody>
      </p:sp>
      <p:sp>
        <p:nvSpPr>
          <p:cNvPr id="99" name="Google Shape;99;p19"/>
          <p:cNvSpPr txBox="1">
            <a:spLocks noGrp="1"/>
          </p:cNvSpPr>
          <p:nvPr>
            <p:ph type="body" idx="1"/>
          </p:nvPr>
        </p:nvSpPr>
        <p:spPr>
          <a:xfrm>
            <a:off x="311700" y="3515482"/>
            <a:ext cx="8520600" cy="1425300"/>
          </a:xfrm>
          <a:prstGeom prst="rect">
            <a:avLst/>
          </a:prstGeom>
        </p:spPr>
        <p:txBody>
          <a:bodyPr spcFirstLastPara="1" wrap="square" lIns="91425" tIns="91425" rIns="91425" bIns="91425" anchor="t" anchorCtr="0">
            <a:normAutofit/>
          </a:bodyPr>
          <a:lstStyle/>
          <a:p>
            <a:r>
              <a:rPr lang="en-US" sz="1600" b="0" i="0" dirty="0">
                <a:solidFill>
                  <a:schemeClr val="tx1"/>
                </a:solidFill>
                <a:effectLst/>
                <a:latin typeface="Roboto" panose="02000000000000000000" pitchFamily="2" charset="0"/>
              </a:rPr>
              <a:t>Most of the respondents are in the age groups of 30s, 20s and 40s as 1st, 2nd and 3rd places.</a:t>
            </a:r>
          </a:p>
          <a:p>
            <a:r>
              <a:rPr lang="en-US" sz="1600" b="0" i="0" dirty="0">
                <a:solidFill>
                  <a:schemeClr val="tx1"/>
                </a:solidFill>
                <a:effectLst/>
                <a:latin typeface="Roboto" panose="02000000000000000000" pitchFamily="2" charset="0"/>
              </a:rPr>
              <a:t>The age groups less than 20 and 51 and above are very less.</a:t>
            </a:r>
          </a:p>
        </p:txBody>
      </p:sp>
      <p:pic>
        <p:nvPicPr>
          <p:cNvPr id="3" name="Picture 2">
            <a:extLst>
              <a:ext uri="{FF2B5EF4-FFF2-40B4-BE49-F238E27FC236}">
                <a16:creationId xmlns:a16="http://schemas.microsoft.com/office/drawing/2014/main" id="{846F4CB0-4F27-42F8-8AC3-E4BAF343D4B6}"/>
              </a:ext>
            </a:extLst>
          </p:cNvPr>
          <p:cNvPicPr>
            <a:picLocks noChangeAspect="1"/>
          </p:cNvPicPr>
          <p:nvPr/>
        </p:nvPicPr>
        <p:blipFill>
          <a:blip r:embed="rId3"/>
          <a:stretch>
            <a:fillRect/>
          </a:stretch>
        </p:blipFill>
        <p:spPr>
          <a:xfrm>
            <a:off x="1876425" y="666307"/>
            <a:ext cx="5391150" cy="2934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123050"/>
            <a:ext cx="8520600" cy="4878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Distribution of customers from each cities</a:t>
            </a:r>
            <a:endParaRPr sz="2500" b="1" dirty="0"/>
          </a:p>
        </p:txBody>
      </p:sp>
      <p:sp>
        <p:nvSpPr>
          <p:cNvPr id="107" name="Google Shape;107;p20"/>
          <p:cNvSpPr txBox="1">
            <a:spLocks noGrp="1"/>
          </p:cNvSpPr>
          <p:nvPr>
            <p:ph type="body" idx="1"/>
          </p:nvPr>
        </p:nvSpPr>
        <p:spPr>
          <a:xfrm>
            <a:off x="311700" y="3182550"/>
            <a:ext cx="8520600" cy="1396800"/>
          </a:xfrm>
          <a:prstGeom prst="rect">
            <a:avLst/>
          </a:prstGeom>
        </p:spPr>
        <p:txBody>
          <a:bodyPr spcFirstLastPara="1" wrap="square" lIns="91425" tIns="91425" rIns="91425" bIns="91425" anchor="t" anchorCtr="0">
            <a:normAutofit/>
          </a:bodyPr>
          <a:lstStyle/>
          <a:p>
            <a:r>
              <a:rPr lang="en-US" sz="1600" b="0" dirty="0">
                <a:solidFill>
                  <a:schemeClr val="tx1"/>
                </a:solidFill>
                <a:effectLst/>
                <a:latin typeface="Calibri" panose="020F0502020204030204" pitchFamily="34" charset="0"/>
                <a:cs typeface="Calibri" panose="020F0502020204030204" pitchFamily="34" charset="0"/>
              </a:rPr>
              <a:t>Among the available cities, Delhi has the highest number of respondents followed by Greater  Noida, Noida, </a:t>
            </a:r>
            <a:r>
              <a:rPr lang="en-US" sz="1600" b="0" dirty="0" err="1">
                <a:solidFill>
                  <a:schemeClr val="tx1"/>
                </a:solidFill>
                <a:effectLst/>
                <a:latin typeface="Calibri" panose="020F0502020204030204" pitchFamily="34" charset="0"/>
                <a:cs typeface="Calibri" panose="020F0502020204030204" pitchFamily="34" charset="0"/>
              </a:rPr>
              <a:t>Banglorein</a:t>
            </a:r>
            <a:r>
              <a:rPr lang="en-US" sz="1600" b="0" dirty="0">
                <a:solidFill>
                  <a:schemeClr val="tx1"/>
                </a:solidFill>
                <a:effectLst/>
                <a:latin typeface="Calibri" panose="020F0502020204030204" pitchFamily="34" charset="0"/>
                <a:cs typeface="Calibri" panose="020F0502020204030204" pitchFamily="34" charset="0"/>
              </a:rPr>
              <a:t> the subsequent places.</a:t>
            </a:r>
          </a:p>
          <a:p>
            <a:r>
              <a:rPr lang="en-US" sz="1600" b="0" dirty="0" err="1">
                <a:solidFill>
                  <a:schemeClr val="tx1"/>
                </a:solidFill>
                <a:effectLst/>
                <a:latin typeface="Calibri" panose="020F0502020204030204" pitchFamily="34" charset="0"/>
                <a:cs typeface="Calibri" panose="020F0502020204030204" pitchFamily="34" charset="0"/>
              </a:rPr>
              <a:t>Bulandshahr</a:t>
            </a:r>
            <a:r>
              <a:rPr lang="en-US" sz="1600" b="0" dirty="0">
                <a:solidFill>
                  <a:schemeClr val="tx1"/>
                </a:solidFill>
                <a:effectLst/>
                <a:latin typeface="Calibri" panose="020F0502020204030204" pitchFamily="34" charset="0"/>
                <a:cs typeface="Calibri" panose="020F0502020204030204" pitchFamily="34" charset="0"/>
              </a:rPr>
              <a:t> has the lowest number of respondents.</a:t>
            </a:r>
          </a:p>
        </p:txBody>
      </p:sp>
      <p:pic>
        <p:nvPicPr>
          <p:cNvPr id="3" name="Picture 2">
            <a:extLst>
              <a:ext uri="{FF2B5EF4-FFF2-40B4-BE49-F238E27FC236}">
                <a16:creationId xmlns:a16="http://schemas.microsoft.com/office/drawing/2014/main" id="{5DE2D06A-82ED-40FF-82C1-0494D12880AA}"/>
              </a:ext>
            </a:extLst>
          </p:cNvPr>
          <p:cNvPicPr>
            <a:picLocks noChangeAspect="1"/>
          </p:cNvPicPr>
          <p:nvPr/>
        </p:nvPicPr>
        <p:blipFill>
          <a:blip r:embed="rId3"/>
          <a:stretch>
            <a:fillRect/>
          </a:stretch>
        </p:blipFill>
        <p:spPr>
          <a:xfrm>
            <a:off x="893135" y="781455"/>
            <a:ext cx="7215963" cy="247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133750"/>
            <a:ext cx="8520600" cy="4770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Customers’ online shopping age</a:t>
            </a:r>
            <a:endParaRPr sz="2500" dirty="0">
              <a:latin typeface="Calibri"/>
              <a:ea typeface="Calibri"/>
              <a:cs typeface="Calibri"/>
              <a:sym typeface="Calibri"/>
            </a:endParaRPr>
          </a:p>
        </p:txBody>
      </p:sp>
      <p:sp>
        <p:nvSpPr>
          <p:cNvPr id="114" name="Google Shape;114;p21"/>
          <p:cNvSpPr txBox="1">
            <a:spLocks noGrp="1"/>
          </p:cNvSpPr>
          <p:nvPr>
            <p:ph type="body" idx="1"/>
          </p:nvPr>
        </p:nvSpPr>
        <p:spPr>
          <a:xfrm>
            <a:off x="311700" y="3415801"/>
            <a:ext cx="8520600" cy="1482300"/>
          </a:xfrm>
          <a:prstGeom prst="rect">
            <a:avLst/>
          </a:prstGeom>
        </p:spPr>
        <p:txBody>
          <a:bodyPr spcFirstLastPara="1" wrap="square" lIns="91425" tIns="91425" rIns="91425" bIns="91425" anchor="t" anchorCtr="0">
            <a:normAutofit/>
          </a:bodyPr>
          <a:lstStyle/>
          <a:p>
            <a:r>
              <a:rPr lang="en-US" sz="1400" b="0" i="0" dirty="0">
                <a:solidFill>
                  <a:schemeClr val="tx1"/>
                </a:solidFill>
                <a:effectLst/>
                <a:latin typeface="+mj-lt"/>
              </a:rPr>
              <a:t>The data shows that Most of the customers are using online shopping for more than 4 years. This indicates that there is a large number of repeat customers.</a:t>
            </a:r>
          </a:p>
          <a:p>
            <a:r>
              <a:rPr lang="en-US" sz="1400" b="0" i="0" dirty="0">
                <a:solidFill>
                  <a:schemeClr val="tx1"/>
                </a:solidFill>
                <a:effectLst/>
                <a:latin typeface="+mj-lt"/>
              </a:rPr>
              <a:t>There is also an increased number of customers using online shopping within 1 year than customers using online shopping for 1-2 years. This indicates that online shopping is getting popular again recently although there was a slight decrease in the 1-2 years' population.</a:t>
            </a:r>
          </a:p>
        </p:txBody>
      </p:sp>
      <p:pic>
        <p:nvPicPr>
          <p:cNvPr id="3" name="Picture 2">
            <a:extLst>
              <a:ext uri="{FF2B5EF4-FFF2-40B4-BE49-F238E27FC236}">
                <a16:creationId xmlns:a16="http://schemas.microsoft.com/office/drawing/2014/main" id="{605CAD38-4075-4D6F-9CC1-60935F61014E}"/>
              </a:ext>
            </a:extLst>
          </p:cNvPr>
          <p:cNvPicPr>
            <a:picLocks noChangeAspect="1"/>
          </p:cNvPicPr>
          <p:nvPr/>
        </p:nvPicPr>
        <p:blipFill>
          <a:blip r:embed="rId3"/>
          <a:stretch>
            <a:fillRect/>
          </a:stretch>
        </p:blipFill>
        <p:spPr>
          <a:xfrm>
            <a:off x="0" y="372250"/>
            <a:ext cx="9144000" cy="31271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144475"/>
            <a:ext cx="8520600" cy="4449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Devices used to access the online stores</a:t>
            </a:r>
            <a:endParaRPr sz="2500" dirty="0"/>
          </a:p>
        </p:txBody>
      </p:sp>
      <p:sp>
        <p:nvSpPr>
          <p:cNvPr id="121" name="Google Shape;121;p22"/>
          <p:cNvSpPr txBox="1">
            <a:spLocks noGrp="1"/>
          </p:cNvSpPr>
          <p:nvPr>
            <p:ph type="body" idx="1"/>
          </p:nvPr>
        </p:nvSpPr>
        <p:spPr>
          <a:xfrm>
            <a:off x="311700" y="3530034"/>
            <a:ext cx="8520600" cy="1707300"/>
          </a:xfrm>
          <a:prstGeom prst="rect">
            <a:avLst/>
          </a:prstGeom>
        </p:spPr>
        <p:txBody>
          <a:bodyPr spcFirstLastPara="1" wrap="square" lIns="91425" tIns="91425" rIns="91425" bIns="91425" anchor="t" anchorCtr="0">
            <a:normAutofit/>
          </a:bodyPr>
          <a:lstStyle/>
          <a:p>
            <a:pPr algn="l">
              <a:buFont typeface="+mj-lt"/>
              <a:buAutoNum type="arabicPeriod"/>
            </a:pPr>
            <a:r>
              <a:rPr lang="en-US" b="0" i="0" dirty="0">
                <a:solidFill>
                  <a:schemeClr val="tx1"/>
                </a:solidFill>
                <a:effectLst/>
                <a:latin typeface="Roboto" panose="02000000000000000000" pitchFamily="2" charset="0"/>
              </a:rPr>
              <a:t>Smartphone is the most used device to visit online shopping stores. About 52% of the customers use smartphone to visit the store.</a:t>
            </a:r>
          </a:p>
        </p:txBody>
      </p:sp>
      <p:pic>
        <p:nvPicPr>
          <p:cNvPr id="3" name="Picture 2">
            <a:extLst>
              <a:ext uri="{FF2B5EF4-FFF2-40B4-BE49-F238E27FC236}">
                <a16:creationId xmlns:a16="http://schemas.microsoft.com/office/drawing/2014/main" id="{B7A3F2F5-1C8F-4A9F-9244-E93763B3E7B3}"/>
              </a:ext>
            </a:extLst>
          </p:cNvPr>
          <p:cNvPicPr>
            <a:picLocks noChangeAspect="1"/>
          </p:cNvPicPr>
          <p:nvPr/>
        </p:nvPicPr>
        <p:blipFill>
          <a:blip r:embed="rId3"/>
          <a:stretch>
            <a:fillRect/>
          </a:stretch>
        </p:blipFill>
        <p:spPr>
          <a:xfrm>
            <a:off x="0" y="436795"/>
            <a:ext cx="9144000" cy="3093239"/>
          </a:xfrm>
          <a:prstGeom prst="rect">
            <a:avLst/>
          </a:prstGeom>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1023</Words>
  <Application>Microsoft Office PowerPoint</Application>
  <PresentationFormat>On-screen Show (16:9)</PresentationFormat>
  <Paragraphs>77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Roboto</vt:lpstr>
      <vt:lpstr>Economica</vt:lpstr>
      <vt:lpstr>Courier New</vt:lpstr>
      <vt:lpstr>Open Sans</vt:lpstr>
      <vt:lpstr>Calibri</vt:lpstr>
      <vt:lpstr>Luxe</vt:lpstr>
      <vt:lpstr>Customer Retention Project</vt:lpstr>
      <vt:lpstr>Problem Statement And Understanding</vt:lpstr>
      <vt:lpstr>Exploratory Data Analysis</vt:lpstr>
      <vt:lpstr>Visualizations</vt:lpstr>
      <vt:lpstr>Distribution of the genders in the customers population</vt:lpstr>
      <vt:lpstr>Distribution of Age ranges of the customers</vt:lpstr>
      <vt:lpstr>Distribution of customers from each cities</vt:lpstr>
      <vt:lpstr>Customers’ online shopping age</vt:lpstr>
      <vt:lpstr>Devices used to access the online stores</vt:lpstr>
      <vt:lpstr>Distribution of campaign platforms</vt:lpstr>
      <vt:lpstr>Preferred modes of payment</vt:lpstr>
      <vt:lpstr>Online Shopping sites used by the customers</vt:lpstr>
      <vt:lpstr>Sites that are easy to use</vt:lpstr>
      <vt:lpstr>Online sites that are visually good</vt:lpstr>
      <vt:lpstr>Sites that have wide variety of products</vt:lpstr>
      <vt:lpstr>Sites that have relevant description information of Products</vt:lpstr>
      <vt:lpstr>Sites that are fast</vt:lpstr>
      <vt:lpstr>Reliable sites</vt:lpstr>
      <vt:lpstr>Sites with Several payment options</vt:lpstr>
      <vt:lpstr>Sites with secure financial informations</vt:lpstr>
      <vt:lpstr>Sites with perceived trustworthiness</vt:lpstr>
      <vt:lpstr>Sites with Longer delivery period</vt:lpstr>
      <vt:lpstr>Sites used vs Sites recommended</vt:lpstr>
      <vt:lpstr>Steps taken to complete the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Fraud Prediction</dc:title>
  <dc:creator>Moncy Kurien</dc:creator>
  <cp:lastModifiedBy>Moncy Kurien</cp:lastModifiedBy>
  <cp:revision>15</cp:revision>
  <dcterms:modified xsi:type="dcterms:W3CDTF">2021-05-28T13:14:32Z</dcterms:modified>
</cp:coreProperties>
</file>