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9" r:id="rId4"/>
    <p:sldId id="258" r:id="rId5"/>
    <p:sldId id="290" r:id="rId6"/>
    <p:sldId id="291" r:id="rId7"/>
    <p:sldId id="260" r:id="rId8"/>
    <p:sldId id="261" r:id="rId9"/>
    <p:sldId id="293" r:id="rId10"/>
    <p:sldId id="294" r:id="rId11"/>
    <p:sldId id="295" r:id="rId12"/>
    <p:sldId id="262" r:id="rId13"/>
    <p:sldId id="284" r:id="rId14"/>
    <p:sldId id="285" r:id="rId15"/>
    <p:sldId id="296" r:id="rId16"/>
    <p:sldId id="297" r:id="rId17"/>
    <p:sldId id="298" r:id="rId18"/>
    <p:sldId id="299" r:id="rId19"/>
    <p:sldId id="287" r:id="rId20"/>
    <p:sldId id="292" r:id="rId21"/>
    <p:sldId id="288"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Economica" panose="020B0604020202020204"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93" autoAdjust="0"/>
  </p:normalViewPr>
  <p:slideViewPr>
    <p:cSldViewPr snapToGrid="0">
      <p:cViewPr varScale="1">
        <p:scale>
          <a:sx n="106" d="100"/>
          <a:sy n="106" d="100"/>
        </p:scale>
        <p:origin x="77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1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963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8c2cc41fd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8c2cc41fd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8c2cc41fd_3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8c2cc41fd_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8c2cc41fd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8c2cc41fd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8c2cc41fd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8c2cc41fd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4503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8c2cc41fd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8c2cc41fd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085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8c2cc41fd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8c2cc41fd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505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8c2cc41fd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8c2cc41fd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04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c8c2cc41fd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c8c2cc41fd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8c2cc41fd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8c2cc41fd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c8c2cc41fd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c8c2cc41fd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433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8c2cc41fd_3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8c2cc41fd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8c2cc41fd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8c2cc41fd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8c2cc41f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8c2cc41f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8c2cc41f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8c2cc41f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54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8c2cc41f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8c2cc41f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23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8c2cc41fd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8c2cc41fd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401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6000"/>
              <a:buNone/>
              <a:defRPr sz="16000">
                <a:solidFill>
                  <a:schemeClr val="lt2"/>
                </a:solidFill>
              </a:defRPr>
            </a:lvl1pPr>
            <a:lvl2pPr lvl="1" algn="ctr" rtl="0">
              <a:spcBef>
                <a:spcPts val="0"/>
              </a:spcBef>
              <a:spcAft>
                <a:spcPts val="0"/>
              </a:spcAft>
              <a:buClr>
                <a:schemeClr val="lt2"/>
              </a:buClr>
              <a:buSzPts val="16000"/>
              <a:buNone/>
              <a:defRPr sz="16000">
                <a:solidFill>
                  <a:schemeClr val="lt2"/>
                </a:solidFill>
              </a:defRPr>
            </a:lvl2pPr>
            <a:lvl3pPr lvl="2" algn="ctr" rtl="0">
              <a:spcBef>
                <a:spcPts val="0"/>
              </a:spcBef>
              <a:spcAft>
                <a:spcPts val="0"/>
              </a:spcAft>
              <a:buClr>
                <a:schemeClr val="lt2"/>
              </a:buClr>
              <a:buSzPts val="16000"/>
              <a:buNone/>
              <a:defRPr sz="16000">
                <a:solidFill>
                  <a:schemeClr val="lt2"/>
                </a:solidFill>
              </a:defRPr>
            </a:lvl3pPr>
            <a:lvl4pPr lvl="3" algn="ctr" rtl="0">
              <a:spcBef>
                <a:spcPts val="0"/>
              </a:spcBef>
              <a:spcAft>
                <a:spcPts val="0"/>
              </a:spcAft>
              <a:buClr>
                <a:schemeClr val="lt2"/>
              </a:buClr>
              <a:buSzPts val="16000"/>
              <a:buNone/>
              <a:defRPr sz="16000">
                <a:solidFill>
                  <a:schemeClr val="lt2"/>
                </a:solidFill>
              </a:defRPr>
            </a:lvl4pPr>
            <a:lvl5pPr lvl="4" algn="ctr" rtl="0">
              <a:spcBef>
                <a:spcPts val="0"/>
              </a:spcBef>
              <a:spcAft>
                <a:spcPts val="0"/>
              </a:spcAft>
              <a:buClr>
                <a:schemeClr val="lt2"/>
              </a:buClr>
              <a:buSzPts val="16000"/>
              <a:buNone/>
              <a:defRPr sz="16000">
                <a:solidFill>
                  <a:schemeClr val="lt2"/>
                </a:solidFill>
              </a:defRPr>
            </a:lvl5pPr>
            <a:lvl6pPr lvl="5" algn="ctr" rtl="0">
              <a:spcBef>
                <a:spcPts val="0"/>
              </a:spcBef>
              <a:spcAft>
                <a:spcPts val="0"/>
              </a:spcAft>
              <a:buClr>
                <a:schemeClr val="lt2"/>
              </a:buClr>
              <a:buSzPts val="16000"/>
              <a:buNone/>
              <a:defRPr sz="16000">
                <a:solidFill>
                  <a:schemeClr val="lt2"/>
                </a:solidFill>
              </a:defRPr>
            </a:lvl6pPr>
            <a:lvl7pPr lvl="6" algn="ctr" rtl="0">
              <a:spcBef>
                <a:spcPts val="0"/>
              </a:spcBef>
              <a:spcAft>
                <a:spcPts val="0"/>
              </a:spcAft>
              <a:buClr>
                <a:schemeClr val="lt2"/>
              </a:buClr>
              <a:buSzPts val="16000"/>
              <a:buNone/>
              <a:defRPr sz="16000">
                <a:solidFill>
                  <a:schemeClr val="lt2"/>
                </a:solidFill>
              </a:defRPr>
            </a:lvl7pPr>
            <a:lvl8pPr lvl="7" algn="ctr" rtl="0">
              <a:spcBef>
                <a:spcPts val="0"/>
              </a:spcBef>
              <a:spcAft>
                <a:spcPts val="0"/>
              </a:spcAft>
              <a:buClr>
                <a:schemeClr val="lt2"/>
              </a:buClr>
              <a:buSzPts val="16000"/>
              <a:buNone/>
              <a:defRPr sz="16000">
                <a:solidFill>
                  <a:schemeClr val="lt2"/>
                </a:solidFill>
              </a:defRPr>
            </a:lvl8pPr>
            <a:lvl9pPr lvl="8" algn="ctr" rtl="0">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4200"/>
              <a:buNone/>
              <a:defRPr>
                <a:solidFill>
                  <a:schemeClr val="lt2"/>
                </a:solidFill>
              </a:defRPr>
            </a:lvl1pPr>
            <a:lvl2pPr lvl="1" algn="ctr" rtl="0">
              <a:spcBef>
                <a:spcPts val="0"/>
              </a:spcBef>
              <a:spcAft>
                <a:spcPts val="0"/>
              </a:spcAft>
              <a:buClr>
                <a:schemeClr val="lt2"/>
              </a:buClr>
              <a:buSzPts val="4200"/>
              <a:buNone/>
              <a:defRPr>
                <a:solidFill>
                  <a:schemeClr val="lt2"/>
                </a:solidFill>
              </a:defRPr>
            </a:lvl2pPr>
            <a:lvl3pPr lvl="2" algn="ctr" rtl="0">
              <a:spcBef>
                <a:spcPts val="0"/>
              </a:spcBef>
              <a:spcAft>
                <a:spcPts val="0"/>
              </a:spcAft>
              <a:buClr>
                <a:schemeClr val="lt2"/>
              </a:buClr>
              <a:buSzPts val="4200"/>
              <a:buNone/>
              <a:defRPr>
                <a:solidFill>
                  <a:schemeClr val="lt2"/>
                </a:solidFill>
              </a:defRPr>
            </a:lvl3pPr>
            <a:lvl4pPr lvl="3" algn="ctr" rtl="0">
              <a:spcBef>
                <a:spcPts val="0"/>
              </a:spcBef>
              <a:spcAft>
                <a:spcPts val="0"/>
              </a:spcAft>
              <a:buClr>
                <a:schemeClr val="lt2"/>
              </a:buClr>
              <a:buSzPts val="4200"/>
              <a:buNone/>
              <a:defRPr>
                <a:solidFill>
                  <a:schemeClr val="lt2"/>
                </a:solidFill>
              </a:defRPr>
            </a:lvl4pPr>
            <a:lvl5pPr lvl="4" algn="ctr" rtl="0">
              <a:spcBef>
                <a:spcPts val="0"/>
              </a:spcBef>
              <a:spcAft>
                <a:spcPts val="0"/>
              </a:spcAft>
              <a:buClr>
                <a:schemeClr val="lt2"/>
              </a:buClr>
              <a:buSzPts val="4200"/>
              <a:buNone/>
              <a:defRPr>
                <a:solidFill>
                  <a:schemeClr val="lt2"/>
                </a:solidFill>
              </a:defRPr>
            </a:lvl5pPr>
            <a:lvl6pPr lvl="5" algn="ctr" rtl="0">
              <a:spcBef>
                <a:spcPts val="0"/>
              </a:spcBef>
              <a:spcAft>
                <a:spcPts val="0"/>
              </a:spcAft>
              <a:buClr>
                <a:schemeClr val="lt2"/>
              </a:buClr>
              <a:buSzPts val="4200"/>
              <a:buNone/>
              <a:defRPr>
                <a:solidFill>
                  <a:schemeClr val="lt2"/>
                </a:solidFill>
              </a:defRPr>
            </a:lvl6pPr>
            <a:lvl7pPr lvl="6" algn="ctr" rtl="0">
              <a:spcBef>
                <a:spcPts val="0"/>
              </a:spcBef>
              <a:spcAft>
                <a:spcPts val="0"/>
              </a:spcAft>
              <a:buClr>
                <a:schemeClr val="lt2"/>
              </a:buClr>
              <a:buSzPts val="4200"/>
              <a:buNone/>
              <a:defRPr>
                <a:solidFill>
                  <a:schemeClr val="lt2"/>
                </a:solidFill>
              </a:defRPr>
            </a:lvl7pPr>
            <a:lvl8pPr lvl="7" algn="ctr" rtl="0">
              <a:spcBef>
                <a:spcPts val="0"/>
              </a:spcBef>
              <a:spcAft>
                <a:spcPts val="0"/>
              </a:spcAft>
              <a:buClr>
                <a:schemeClr val="lt2"/>
              </a:buClr>
              <a:buSzPts val="4200"/>
              <a:buNone/>
              <a:defRPr>
                <a:solidFill>
                  <a:schemeClr val="lt2"/>
                </a:solidFill>
              </a:defRPr>
            </a:lvl8pPr>
            <a:lvl9pPr lvl="8" algn="ctr" rtl="0">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rtl="0">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rtl="0">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rtl="0">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rtl="0">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rtl="0">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rtl="0">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rtl="0">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rtl="0">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Economica"/>
                <a:ea typeface="Economica"/>
                <a:cs typeface="Economica"/>
                <a:sym typeface="Economica"/>
              </a:defRPr>
            </a:lvl1pPr>
            <a:lvl2pPr lvl="1" algn="r" rtl="0">
              <a:buNone/>
              <a:defRPr sz="1000">
                <a:solidFill>
                  <a:schemeClr val="dk1"/>
                </a:solidFill>
                <a:latin typeface="Economica"/>
                <a:ea typeface="Economica"/>
                <a:cs typeface="Economica"/>
                <a:sym typeface="Economica"/>
              </a:defRPr>
            </a:lvl2pPr>
            <a:lvl3pPr lvl="2" algn="r" rtl="0">
              <a:buNone/>
              <a:defRPr sz="1000">
                <a:solidFill>
                  <a:schemeClr val="dk1"/>
                </a:solidFill>
                <a:latin typeface="Economica"/>
                <a:ea typeface="Economica"/>
                <a:cs typeface="Economica"/>
                <a:sym typeface="Economica"/>
              </a:defRPr>
            </a:lvl3pPr>
            <a:lvl4pPr lvl="3" algn="r" rtl="0">
              <a:buNone/>
              <a:defRPr sz="1000">
                <a:solidFill>
                  <a:schemeClr val="dk1"/>
                </a:solidFill>
                <a:latin typeface="Economica"/>
                <a:ea typeface="Economica"/>
                <a:cs typeface="Economica"/>
                <a:sym typeface="Economica"/>
              </a:defRPr>
            </a:lvl4pPr>
            <a:lvl5pPr lvl="4" algn="r" rtl="0">
              <a:buNone/>
              <a:defRPr sz="1000">
                <a:solidFill>
                  <a:schemeClr val="dk1"/>
                </a:solidFill>
                <a:latin typeface="Economica"/>
                <a:ea typeface="Economica"/>
                <a:cs typeface="Economica"/>
                <a:sym typeface="Economica"/>
              </a:defRPr>
            </a:lvl5pPr>
            <a:lvl6pPr lvl="5" algn="r" rtl="0">
              <a:buNone/>
              <a:defRPr sz="1000">
                <a:solidFill>
                  <a:schemeClr val="dk1"/>
                </a:solidFill>
                <a:latin typeface="Economica"/>
                <a:ea typeface="Economica"/>
                <a:cs typeface="Economica"/>
                <a:sym typeface="Economica"/>
              </a:defRPr>
            </a:lvl6pPr>
            <a:lvl7pPr lvl="6" algn="r" rtl="0">
              <a:buNone/>
              <a:defRPr sz="1000">
                <a:solidFill>
                  <a:schemeClr val="dk1"/>
                </a:solidFill>
                <a:latin typeface="Economica"/>
                <a:ea typeface="Economica"/>
                <a:cs typeface="Economica"/>
                <a:sym typeface="Economica"/>
              </a:defRPr>
            </a:lvl7pPr>
            <a:lvl8pPr lvl="7" algn="r" rtl="0">
              <a:buNone/>
              <a:defRPr sz="1000">
                <a:solidFill>
                  <a:schemeClr val="dk1"/>
                </a:solidFill>
                <a:latin typeface="Economica"/>
                <a:ea typeface="Economica"/>
                <a:cs typeface="Economica"/>
                <a:sym typeface="Economica"/>
              </a:defRPr>
            </a:lvl8pPr>
            <a:lvl9pPr lvl="8" algn="r" rtl="0">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803150"/>
            <a:ext cx="3054600" cy="153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Malignant Comments Classifier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lvl="0"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Toxicity of the comments</a:t>
            </a:r>
          </a:p>
        </p:txBody>
      </p:sp>
      <p:pic>
        <p:nvPicPr>
          <p:cNvPr id="5" name="Picture 4">
            <a:extLst>
              <a:ext uri="{FF2B5EF4-FFF2-40B4-BE49-F238E27FC236}">
                <a16:creationId xmlns:a16="http://schemas.microsoft.com/office/drawing/2014/main" id="{C3FECA5C-62C6-4D1D-AE95-FF8930FD1A5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1155775"/>
            <a:ext cx="5730240" cy="3474305"/>
          </a:xfrm>
          <a:prstGeom prst="rect">
            <a:avLst/>
          </a:prstGeom>
          <a:noFill/>
          <a:ln>
            <a:noFill/>
          </a:ln>
        </p:spPr>
      </p:pic>
    </p:spTree>
    <p:extLst>
      <p:ext uri="{BB962C8B-B14F-4D97-AF65-F5344CB8AC3E}">
        <p14:creationId xmlns:p14="http://schemas.microsoft.com/office/powerpoint/2010/main" val="434512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lvl="0" algn="ct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Looking at number of comments that have unique Toxicity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2BA773B-AE0D-4543-9CC1-F3DCEFF979D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964800"/>
            <a:ext cx="5730240" cy="3767220"/>
          </a:xfrm>
          <a:prstGeom prst="rect">
            <a:avLst/>
          </a:prstGeom>
          <a:noFill/>
          <a:ln>
            <a:noFill/>
          </a:ln>
        </p:spPr>
      </p:pic>
    </p:spTree>
    <p:extLst>
      <p:ext uri="{BB962C8B-B14F-4D97-AF65-F5344CB8AC3E}">
        <p14:creationId xmlns:p14="http://schemas.microsoft.com/office/powerpoint/2010/main" val="231556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729386" y="127175"/>
            <a:ext cx="4102913" cy="462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500" b="1" dirty="0"/>
              <a:t>Ratings Word Clouds</a:t>
            </a:r>
            <a:endParaRPr sz="2500" b="1" dirty="0"/>
          </a:p>
        </p:txBody>
      </p:sp>
      <p:sp>
        <p:nvSpPr>
          <p:cNvPr id="99" name="Google Shape;99;p19"/>
          <p:cNvSpPr txBox="1">
            <a:spLocks noGrp="1"/>
          </p:cNvSpPr>
          <p:nvPr>
            <p:ph type="body" idx="1"/>
          </p:nvPr>
        </p:nvSpPr>
        <p:spPr>
          <a:xfrm>
            <a:off x="4788000" y="589475"/>
            <a:ext cx="4044300" cy="3989800"/>
          </a:xfrm>
          <a:prstGeom prst="rect">
            <a:avLst/>
          </a:prstGeom>
        </p:spPr>
        <p:txBody>
          <a:bodyPr spcFirstLastPara="1" wrap="square" lIns="91425" tIns="91425" rIns="91425" bIns="91425" anchor="t" anchorCtr="0">
            <a:normAutofit/>
          </a:bodyPr>
          <a:lstStyle/>
          <a:p>
            <a:pPr marL="285750" indent="-285750">
              <a:lnSpc>
                <a:spcPct val="107000"/>
              </a:lnSpc>
            </a:pPr>
            <a:r>
              <a:rPr lang="en-IN" sz="1700" dirty="0">
                <a:effectLst/>
                <a:latin typeface="Calibri" panose="020F0502020204030204" pitchFamily="34" charset="0"/>
                <a:ea typeface="Calibri" panose="020F0502020204030204" pitchFamily="34" charset="0"/>
                <a:cs typeface="Times New Roman" panose="02020603050405020304" pitchFamily="18" charset="0"/>
              </a:rPr>
              <a:t>Only the </a:t>
            </a:r>
            <a:r>
              <a:rPr lang="en-IN" sz="1700" dirty="0">
                <a:latin typeface="Calibri" panose="020F0502020204030204" pitchFamily="34" charset="0"/>
                <a:ea typeface="Calibri" panose="020F0502020204030204" pitchFamily="34" charset="0"/>
                <a:cs typeface="Times New Roman" panose="02020603050405020304" pitchFamily="18" charset="0"/>
              </a:rPr>
              <a:t>Word cloud from clean comments are displayed here for professional reasons.</a:t>
            </a:r>
          </a:p>
          <a:p>
            <a:pPr marL="285750" indent="-285750">
              <a:lnSpc>
                <a:spcPct val="107000"/>
              </a:lnSpc>
            </a:pPr>
            <a:r>
              <a:rPr lang="en-IN" sz="1700" dirty="0">
                <a:effectLst/>
                <a:latin typeface="Calibri" panose="020F0502020204030204" pitchFamily="34" charset="0"/>
                <a:ea typeface="Calibri" panose="020F0502020204030204" pitchFamily="34" charset="0"/>
                <a:cs typeface="Times New Roman" panose="02020603050405020304" pitchFamily="18" charset="0"/>
              </a:rPr>
              <a:t>There are clear distinction between the words used in the clean comments vs toxic </a:t>
            </a:r>
            <a:r>
              <a:rPr lang="en-IN" sz="1700" dirty="0">
                <a:latin typeface="Calibri" panose="020F0502020204030204" pitchFamily="34" charset="0"/>
                <a:ea typeface="Calibri" panose="020F0502020204030204" pitchFamily="34" charset="0"/>
                <a:cs typeface="Times New Roman" panose="02020603050405020304" pitchFamily="18" charset="0"/>
              </a:rPr>
              <a:t>comments.</a:t>
            </a:r>
            <a:r>
              <a:rPr lang="en-IN" sz="17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pPr>
            <a:r>
              <a:rPr lang="en-IN" sz="1700" dirty="0">
                <a:effectLst/>
                <a:latin typeface="Calibri" panose="020F0502020204030204" pitchFamily="34" charset="0"/>
                <a:ea typeface="Calibri" panose="020F0502020204030204" pitchFamily="34" charset="0"/>
                <a:cs typeface="Times New Roman" panose="02020603050405020304" pitchFamily="18" charset="0"/>
              </a:rPr>
              <a:t>There are some distinctions between the comments with different types of toxicity.</a:t>
            </a:r>
          </a:p>
          <a:p>
            <a:pPr marL="285750" indent="-285750">
              <a:lnSpc>
                <a:spcPct val="107000"/>
              </a:lnSpc>
              <a:spcAft>
                <a:spcPts val="800"/>
              </a:spcAft>
            </a:pPr>
            <a:r>
              <a:rPr lang="en-IN" sz="1700" dirty="0">
                <a:effectLst/>
                <a:latin typeface="Calibri" panose="020F0502020204030204" pitchFamily="34" charset="0"/>
                <a:ea typeface="Calibri" panose="020F0502020204030204" pitchFamily="34" charset="0"/>
                <a:cs typeface="Times New Roman" panose="02020603050405020304" pitchFamily="18" charset="0"/>
              </a:rPr>
              <a:t>Some words are common between the different types of toxicity labels. </a:t>
            </a:r>
            <a:r>
              <a:rPr lang="en-IN" sz="1700" dirty="0">
                <a:latin typeface="Calibri" panose="020F0502020204030204" pitchFamily="34" charset="0"/>
                <a:ea typeface="Calibri" panose="020F0502020204030204" pitchFamily="34" charset="0"/>
                <a:cs typeface="Times New Roman" panose="02020603050405020304" pitchFamily="18" charset="0"/>
              </a:rPr>
              <a:t>Hence </a:t>
            </a:r>
            <a:r>
              <a:rPr lang="en-IN" sz="1700" dirty="0">
                <a:effectLst/>
                <a:latin typeface="Calibri" panose="020F0502020204030204" pitchFamily="34" charset="0"/>
                <a:ea typeface="Calibri" panose="020F0502020204030204" pitchFamily="34" charset="0"/>
                <a:cs typeface="Times New Roman" panose="02020603050405020304" pitchFamily="18" charset="0"/>
              </a:rPr>
              <a:t>monogram, bigram and trigram are used in TFIDF.</a:t>
            </a:r>
            <a:endParaRPr sz="1700" dirty="0"/>
          </a:p>
        </p:txBody>
      </p:sp>
      <p:pic>
        <p:nvPicPr>
          <p:cNvPr id="5" name="Picture 4">
            <a:extLst>
              <a:ext uri="{FF2B5EF4-FFF2-40B4-BE49-F238E27FC236}">
                <a16:creationId xmlns:a16="http://schemas.microsoft.com/office/drawing/2014/main" id="{BCBEA74C-1400-4A12-BE68-1B997C58C07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9572" y="589475"/>
            <a:ext cx="4558428" cy="37167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315925"/>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a:latin typeface="Calibri"/>
                <a:ea typeface="Calibri"/>
                <a:cs typeface="Calibri"/>
                <a:sym typeface="Calibri"/>
              </a:rPr>
              <a:t>Steps taken to complete the Project</a:t>
            </a:r>
            <a:endParaRPr sz="2500" b="1">
              <a:latin typeface="Calibri"/>
              <a:ea typeface="Calibri"/>
              <a:cs typeface="Calibri"/>
              <a:sym typeface="Calibri"/>
            </a:endParaRPr>
          </a:p>
        </p:txBody>
      </p:sp>
      <p:sp>
        <p:nvSpPr>
          <p:cNvPr id="255" name="Google Shape;255;p4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alibri"/>
              <a:buChar char="●"/>
            </a:pPr>
            <a:r>
              <a:rPr lang="en" dirty="0">
                <a:latin typeface="Calibri"/>
                <a:ea typeface="Calibri"/>
                <a:cs typeface="Calibri"/>
                <a:sym typeface="Calibri"/>
              </a:rPr>
              <a:t>Performed data cleaning based on NLP approaches.</a:t>
            </a:r>
            <a:endParaRPr dirty="0">
              <a:latin typeface="Calibri"/>
              <a:ea typeface="Calibri"/>
              <a:cs typeface="Calibri"/>
              <a:sym typeface="Calibri"/>
            </a:endParaRPr>
          </a:p>
          <a:p>
            <a:pPr marL="114300" lvl="0" indent="0" algn="l" rtl="0">
              <a:spcBef>
                <a:spcPts val="0"/>
              </a:spcBef>
              <a:spcAft>
                <a:spcPts val="0"/>
              </a:spcAft>
              <a:buSzPts val="1800"/>
              <a:buNone/>
            </a:pPr>
            <a:endParaRPr lang="en"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Trained and validated different Machine Learning multi-label classification  techniques like OneVsRest, Classification Chain, Binary Relevance and Label Powerset. </a:t>
            </a: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The Machine Learning Algorithms like Logistic Regression, SGDClassifier, GaussianNB and MultinomialNB are tried with the above techniques.</a:t>
            </a: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Chose the final model based on Micro F1 score and Hamming Loss since the dataset is heavily imbalanced.</a:t>
            </a:r>
            <a:endParaRPr dirty="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455250"/>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dirty="0">
                <a:latin typeface="Calibri"/>
                <a:ea typeface="Calibri"/>
                <a:cs typeface="Calibri"/>
                <a:sym typeface="Calibri"/>
              </a:rPr>
              <a:t>Model score comparison</a:t>
            </a:r>
            <a:endParaRPr sz="2500" b="1" dirty="0">
              <a:latin typeface="Calibri"/>
              <a:ea typeface="Calibri"/>
              <a:cs typeface="Calibri"/>
              <a:sym typeface="Calibri"/>
            </a:endParaRPr>
          </a:p>
          <a:p>
            <a:pPr marL="0" lvl="0" indent="0" algn="ctr" rtl="0">
              <a:spcBef>
                <a:spcPts val="0"/>
              </a:spcBef>
              <a:spcAft>
                <a:spcPts val="0"/>
              </a:spcAft>
              <a:buNone/>
            </a:pPr>
            <a:r>
              <a:rPr lang="en" sz="2500" b="1" dirty="0">
                <a:latin typeface="Calibri"/>
                <a:ea typeface="Calibri"/>
                <a:cs typeface="Calibri"/>
                <a:sym typeface="Calibri"/>
              </a:rPr>
              <a:t>OneVsRest Technique</a:t>
            </a:r>
            <a:endParaRPr sz="2500" b="1" dirty="0">
              <a:latin typeface="Calibri"/>
              <a:ea typeface="Calibri"/>
              <a:cs typeface="Calibri"/>
              <a:sym typeface="Calibri"/>
            </a:endParaRPr>
          </a:p>
        </p:txBody>
      </p:sp>
      <p:pic>
        <p:nvPicPr>
          <p:cNvPr id="5" name="Picture 4">
            <a:extLst>
              <a:ext uri="{FF2B5EF4-FFF2-40B4-BE49-F238E27FC236}">
                <a16:creationId xmlns:a16="http://schemas.microsoft.com/office/drawing/2014/main" id="{0C766256-136D-4F8F-921C-ABD0D96CD9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878400"/>
            <a:ext cx="5730240" cy="36669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865650"/>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dirty="0">
                <a:latin typeface="Calibri"/>
                <a:ea typeface="Calibri"/>
                <a:cs typeface="Calibri"/>
                <a:sym typeface="Calibri"/>
              </a:rPr>
              <a:t>Model score comparison</a:t>
            </a:r>
            <a:endParaRPr sz="2500" b="1" dirty="0">
              <a:latin typeface="Calibri"/>
              <a:ea typeface="Calibri"/>
              <a:cs typeface="Calibri"/>
              <a:sym typeface="Calibri"/>
            </a:endParaRPr>
          </a:p>
          <a:p>
            <a:pPr marL="0" lvl="0" indent="0" algn="ctr" rtl="0">
              <a:spcBef>
                <a:spcPts val="0"/>
              </a:spcBef>
              <a:spcAft>
                <a:spcPts val="0"/>
              </a:spcAft>
              <a:buNone/>
            </a:pPr>
            <a:r>
              <a:rPr lang="en" sz="2500" b="1" dirty="0">
                <a:latin typeface="Calibri"/>
                <a:ea typeface="Calibri"/>
                <a:cs typeface="Calibri"/>
                <a:sym typeface="Calibri"/>
              </a:rPr>
              <a:t>OneVsRest Technique with hyperparameter tuning the best model</a:t>
            </a:r>
            <a:endParaRPr sz="2500" b="1" dirty="0">
              <a:latin typeface="Calibri"/>
              <a:ea typeface="Calibri"/>
              <a:cs typeface="Calibri"/>
              <a:sym typeface="Calibri"/>
            </a:endParaRPr>
          </a:p>
        </p:txBody>
      </p:sp>
      <p:pic>
        <p:nvPicPr>
          <p:cNvPr id="4" name="Picture 3">
            <a:extLst>
              <a:ext uri="{FF2B5EF4-FFF2-40B4-BE49-F238E27FC236}">
                <a16:creationId xmlns:a16="http://schemas.microsoft.com/office/drawing/2014/main" id="{B7C1E961-F571-4409-986D-9504F995A1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1615440"/>
            <a:ext cx="5730240" cy="1912620"/>
          </a:xfrm>
          <a:prstGeom prst="rect">
            <a:avLst/>
          </a:prstGeom>
          <a:noFill/>
          <a:ln>
            <a:noFill/>
          </a:ln>
        </p:spPr>
      </p:pic>
    </p:spTree>
    <p:extLst>
      <p:ext uri="{BB962C8B-B14F-4D97-AF65-F5344CB8AC3E}">
        <p14:creationId xmlns:p14="http://schemas.microsoft.com/office/powerpoint/2010/main" val="694688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865650"/>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dirty="0">
                <a:latin typeface="Calibri"/>
                <a:ea typeface="Calibri"/>
                <a:cs typeface="Calibri"/>
                <a:sym typeface="Calibri"/>
              </a:rPr>
              <a:t>Model score comparison</a:t>
            </a:r>
            <a:endParaRPr sz="2500" b="1" dirty="0">
              <a:latin typeface="Calibri"/>
              <a:ea typeface="Calibri"/>
              <a:cs typeface="Calibri"/>
              <a:sym typeface="Calibri"/>
            </a:endParaRPr>
          </a:p>
          <a:p>
            <a:pPr marL="0" lvl="0" indent="0" algn="ctr" rtl="0">
              <a:spcBef>
                <a:spcPts val="0"/>
              </a:spcBef>
              <a:spcAft>
                <a:spcPts val="0"/>
              </a:spcAft>
              <a:buNone/>
            </a:pPr>
            <a:r>
              <a:rPr lang="en" sz="2500" b="1" dirty="0">
                <a:latin typeface="Calibri"/>
                <a:ea typeface="Calibri"/>
                <a:cs typeface="Calibri"/>
                <a:sym typeface="Calibri"/>
              </a:rPr>
              <a:t>Binary Relevance Technique with hyperparameter tuning the best model</a:t>
            </a:r>
            <a:endParaRPr sz="2500" b="1" dirty="0">
              <a:latin typeface="Calibri"/>
              <a:ea typeface="Calibri"/>
              <a:cs typeface="Calibri"/>
              <a:sym typeface="Calibri"/>
            </a:endParaRPr>
          </a:p>
        </p:txBody>
      </p:sp>
      <p:pic>
        <p:nvPicPr>
          <p:cNvPr id="5" name="Picture 4">
            <a:extLst>
              <a:ext uri="{FF2B5EF4-FFF2-40B4-BE49-F238E27FC236}">
                <a16:creationId xmlns:a16="http://schemas.microsoft.com/office/drawing/2014/main" id="{9C3BD4F2-9395-4DDB-8E1B-18058E3DC3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1729739"/>
            <a:ext cx="6126720" cy="1996111"/>
          </a:xfrm>
          <a:prstGeom prst="rect">
            <a:avLst/>
          </a:prstGeom>
          <a:noFill/>
          <a:ln>
            <a:noFill/>
          </a:ln>
        </p:spPr>
      </p:pic>
    </p:spTree>
    <p:extLst>
      <p:ext uri="{BB962C8B-B14F-4D97-AF65-F5344CB8AC3E}">
        <p14:creationId xmlns:p14="http://schemas.microsoft.com/office/powerpoint/2010/main" val="2274463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865650"/>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dirty="0">
                <a:latin typeface="Calibri"/>
                <a:ea typeface="Calibri"/>
                <a:cs typeface="Calibri"/>
                <a:sym typeface="Calibri"/>
              </a:rPr>
              <a:t>Model score comparison</a:t>
            </a:r>
            <a:endParaRPr sz="2500" b="1" dirty="0">
              <a:latin typeface="Calibri"/>
              <a:ea typeface="Calibri"/>
              <a:cs typeface="Calibri"/>
              <a:sym typeface="Calibri"/>
            </a:endParaRPr>
          </a:p>
          <a:p>
            <a:pPr marL="0" lvl="0" indent="0" algn="ctr" rtl="0">
              <a:spcBef>
                <a:spcPts val="0"/>
              </a:spcBef>
              <a:spcAft>
                <a:spcPts val="0"/>
              </a:spcAft>
              <a:buNone/>
            </a:pPr>
            <a:r>
              <a:rPr lang="en" sz="2500" b="1" dirty="0">
                <a:latin typeface="Calibri"/>
                <a:ea typeface="Calibri"/>
                <a:cs typeface="Calibri"/>
                <a:sym typeface="Calibri"/>
              </a:rPr>
              <a:t>Classification Chain Technique</a:t>
            </a:r>
            <a:endParaRPr sz="2500" b="1" dirty="0">
              <a:latin typeface="Calibri"/>
              <a:ea typeface="Calibri"/>
              <a:cs typeface="Calibri"/>
              <a:sym typeface="Calibri"/>
            </a:endParaRPr>
          </a:p>
        </p:txBody>
      </p:sp>
      <p:pic>
        <p:nvPicPr>
          <p:cNvPr id="4" name="Picture 3">
            <a:extLst>
              <a:ext uri="{FF2B5EF4-FFF2-40B4-BE49-F238E27FC236}">
                <a16:creationId xmlns:a16="http://schemas.microsoft.com/office/drawing/2014/main" id="{632AF2CA-1304-46B3-8E2F-C46C686AC09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1268730"/>
            <a:ext cx="6061920" cy="2943270"/>
          </a:xfrm>
          <a:prstGeom prst="rect">
            <a:avLst/>
          </a:prstGeom>
          <a:noFill/>
          <a:ln>
            <a:noFill/>
          </a:ln>
        </p:spPr>
      </p:pic>
    </p:spTree>
    <p:extLst>
      <p:ext uri="{BB962C8B-B14F-4D97-AF65-F5344CB8AC3E}">
        <p14:creationId xmlns:p14="http://schemas.microsoft.com/office/powerpoint/2010/main" val="151931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865650"/>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dirty="0">
                <a:latin typeface="Calibri"/>
                <a:ea typeface="Calibri"/>
                <a:cs typeface="Calibri"/>
                <a:sym typeface="Calibri"/>
              </a:rPr>
              <a:t>Model score comparison</a:t>
            </a:r>
            <a:endParaRPr sz="2500" b="1" dirty="0">
              <a:latin typeface="Calibri"/>
              <a:ea typeface="Calibri"/>
              <a:cs typeface="Calibri"/>
              <a:sym typeface="Calibri"/>
            </a:endParaRPr>
          </a:p>
          <a:p>
            <a:pPr marL="0" lvl="0" indent="0" algn="ctr" rtl="0">
              <a:spcBef>
                <a:spcPts val="0"/>
              </a:spcBef>
              <a:spcAft>
                <a:spcPts val="0"/>
              </a:spcAft>
              <a:buNone/>
            </a:pPr>
            <a:r>
              <a:rPr lang="en" sz="2500" b="1" dirty="0">
                <a:latin typeface="Calibri"/>
                <a:ea typeface="Calibri"/>
                <a:cs typeface="Calibri"/>
                <a:sym typeface="Calibri"/>
              </a:rPr>
              <a:t>Label Powerset Technique</a:t>
            </a:r>
            <a:endParaRPr sz="2500" b="1" dirty="0">
              <a:latin typeface="Calibri"/>
              <a:ea typeface="Calibri"/>
              <a:cs typeface="Calibri"/>
              <a:sym typeface="Calibri"/>
            </a:endParaRPr>
          </a:p>
        </p:txBody>
      </p:sp>
      <p:pic>
        <p:nvPicPr>
          <p:cNvPr id="5" name="Picture 4">
            <a:extLst>
              <a:ext uri="{FF2B5EF4-FFF2-40B4-BE49-F238E27FC236}">
                <a16:creationId xmlns:a16="http://schemas.microsoft.com/office/drawing/2014/main" id="{D0261C98-147A-4BF2-96FB-CF93AD3E03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1691640"/>
            <a:ext cx="5730240" cy="1760220"/>
          </a:xfrm>
          <a:prstGeom prst="rect">
            <a:avLst/>
          </a:prstGeom>
          <a:noFill/>
          <a:ln>
            <a:noFill/>
          </a:ln>
        </p:spPr>
      </p:pic>
    </p:spTree>
    <p:extLst>
      <p:ext uri="{BB962C8B-B14F-4D97-AF65-F5344CB8AC3E}">
        <p14:creationId xmlns:p14="http://schemas.microsoft.com/office/powerpoint/2010/main" val="4285256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311700" y="315925"/>
            <a:ext cx="8520600" cy="526475"/>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500" b="1" dirty="0">
                <a:latin typeface="Calibri"/>
                <a:ea typeface="Calibri"/>
                <a:cs typeface="Calibri"/>
                <a:sym typeface="Calibri"/>
              </a:rPr>
              <a:t>Finalized Model</a:t>
            </a:r>
            <a:endParaRPr sz="2500" b="1" dirty="0">
              <a:latin typeface="Calibri"/>
              <a:ea typeface="Calibri"/>
              <a:cs typeface="Calibri"/>
              <a:sym typeface="Calibri"/>
            </a:endParaRPr>
          </a:p>
        </p:txBody>
      </p:sp>
      <p:sp>
        <p:nvSpPr>
          <p:cNvPr id="277" name="Google Shape;277;p44"/>
          <p:cNvSpPr txBox="1">
            <a:spLocks noGrp="1"/>
          </p:cNvSpPr>
          <p:nvPr>
            <p:ph type="body" idx="1"/>
          </p:nvPr>
        </p:nvSpPr>
        <p:spPr>
          <a:xfrm>
            <a:off x="311700" y="894750"/>
            <a:ext cx="8520600" cy="37924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The final model used is </a:t>
            </a:r>
            <a:r>
              <a:rPr lang="en-IN" dirty="0">
                <a:latin typeface="Calibri"/>
                <a:ea typeface="Calibri"/>
                <a:cs typeface="Calibri"/>
                <a:sym typeface="Calibri"/>
              </a:rPr>
              <a:t>Logistic Regression model with </a:t>
            </a:r>
            <a:r>
              <a:rPr lang="en-IN" dirty="0" err="1">
                <a:latin typeface="Calibri"/>
                <a:ea typeface="Calibri"/>
                <a:cs typeface="Calibri"/>
                <a:sym typeface="Calibri"/>
              </a:rPr>
              <a:t>OneVsRest</a:t>
            </a:r>
            <a:r>
              <a:rPr lang="en-IN" dirty="0">
                <a:latin typeface="Calibri"/>
                <a:ea typeface="Calibri"/>
                <a:cs typeface="Calibri"/>
                <a:sym typeface="Calibri"/>
              </a:rPr>
              <a:t> technique.</a:t>
            </a:r>
          </a:p>
          <a:p>
            <a:pPr marL="457200" lvl="0" indent="-342900" algn="l" rtl="0">
              <a:spcBef>
                <a:spcPts val="0"/>
              </a:spcBef>
              <a:spcAft>
                <a:spcPts val="0"/>
              </a:spcAft>
              <a:buSzPts val="1800"/>
              <a:buFont typeface="Calibri"/>
              <a:buChar char="●"/>
            </a:pPr>
            <a:r>
              <a:rPr lang="en-IN" dirty="0">
                <a:latin typeface="Calibri"/>
                <a:ea typeface="Calibri"/>
                <a:cs typeface="Calibri"/>
                <a:sym typeface="Calibri"/>
              </a:rPr>
              <a:t>The vectorization is done using 1-3 grams TFIDF Vectorizer</a:t>
            </a:r>
            <a:endParaRPr lang="en"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The tuned hyper parameters used are:</a:t>
            </a:r>
          </a:p>
          <a:p>
            <a:pPr marL="457200" lvl="0" indent="-342900" algn="l" rtl="0">
              <a:spcBef>
                <a:spcPts val="0"/>
              </a:spcBef>
              <a:spcAft>
                <a:spcPts val="0"/>
              </a:spcAft>
              <a:buSzPts val="1800"/>
              <a:buFont typeface="Calibri"/>
              <a:buChar char="●"/>
            </a:pPr>
            <a:r>
              <a:rPr lang="en-IN" dirty="0" err="1">
                <a:latin typeface="Calibri"/>
                <a:ea typeface="Calibri"/>
                <a:cs typeface="Calibri"/>
                <a:sym typeface="Calibri"/>
              </a:rPr>
              <a:t>OneVsRestClassifier</a:t>
            </a:r>
            <a:r>
              <a:rPr lang="en-IN" dirty="0">
                <a:latin typeface="Calibri"/>
                <a:ea typeface="Calibri"/>
                <a:cs typeface="Calibri"/>
                <a:sym typeface="Calibri"/>
              </a:rPr>
              <a:t>(</a:t>
            </a:r>
            <a:r>
              <a:rPr lang="en-IN" sz="1500" dirty="0">
                <a:latin typeface="Calibri"/>
                <a:ea typeface="Calibri"/>
                <a:cs typeface="Calibri"/>
                <a:sym typeface="Calibri"/>
              </a:rPr>
              <a:t>estimator=</a:t>
            </a:r>
            <a:r>
              <a:rPr lang="en-IN" sz="1500" dirty="0" err="1">
                <a:latin typeface="Calibri"/>
                <a:ea typeface="Calibri"/>
                <a:cs typeface="Calibri"/>
                <a:sym typeface="Calibri"/>
              </a:rPr>
              <a:t>LogisticRegression</a:t>
            </a:r>
            <a:r>
              <a:rPr lang="en-IN" sz="1500" dirty="0">
                <a:latin typeface="Calibri"/>
                <a:ea typeface="Calibri"/>
                <a:cs typeface="Calibri"/>
                <a:sym typeface="Calibri"/>
              </a:rPr>
              <a:t>(C=10, </a:t>
            </a:r>
            <a:r>
              <a:rPr lang="en-IN" sz="1500" dirty="0" err="1">
                <a:latin typeface="Calibri"/>
                <a:ea typeface="Calibri"/>
                <a:cs typeface="Calibri"/>
                <a:sym typeface="Calibri"/>
              </a:rPr>
              <a:t>class_weight</a:t>
            </a:r>
            <a:r>
              <a:rPr lang="en-IN" sz="1500" dirty="0">
                <a:latin typeface="Calibri"/>
                <a:ea typeface="Calibri"/>
                <a:cs typeface="Calibri"/>
                <a:sym typeface="Calibri"/>
              </a:rPr>
              <a:t>='balanced',</a:t>
            </a:r>
          </a:p>
          <a:p>
            <a:pPr marL="114300" lvl="0" indent="0" algn="l" rtl="0">
              <a:spcBef>
                <a:spcPts val="0"/>
              </a:spcBef>
              <a:spcAft>
                <a:spcPts val="0"/>
              </a:spcAft>
              <a:buSzPts val="1800"/>
              <a:buNone/>
            </a:pPr>
            <a:r>
              <a:rPr lang="en-IN" sz="1500" dirty="0">
                <a:latin typeface="Calibri"/>
                <a:ea typeface="Calibri"/>
                <a:cs typeface="Calibri"/>
                <a:sym typeface="Calibri"/>
              </a:rPr>
              <a:t>                                                    		     dual=False, </a:t>
            </a:r>
            <a:r>
              <a:rPr lang="en-IN" sz="1500" dirty="0" err="1">
                <a:latin typeface="Calibri"/>
                <a:ea typeface="Calibri"/>
                <a:cs typeface="Calibri"/>
                <a:sym typeface="Calibri"/>
              </a:rPr>
              <a:t>fit_intercept</a:t>
            </a:r>
            <a:r>
              <a:rPr lang="en-IN" sz="1500" dirty="0">
                <a:latin typeface="Calibri"/>
                <a:ea typeface="Calibri"/>
                <a:cs typeface="Calibri"/>
                <a:sym typeface="Calibri"/>
              </a:rPr>
              <a:t>=True,</a:t>
            </a:r>
          </a:p>
          <a:p>
            <a:pPr marL="114300" lvl="0" indent="0" algn="l" rtl="0">
              <a:spcBef>
                <a:spcPts val="0"/>
              </a:spcBef>
              <a:spcAft>
                <a:spcPts val="0"/>
              </a:spcAft>
              <a:buSzPts val="1800"/>
              <a:buNone/>
            </a:pPr>
            <a:r>
              <a:rPr lang="en-IN" sz="1500" dirty="0">
                <a:latin typeface="Calibri"/>
                <a:ea typeface="Calibri"/>
                <a:cs typeface="Calibri"/>
                <a:sym typeface="Calibri"/>
              </a:rPr>
              <a:t>		                                                 </a:t>
            </a:r>
            <a:r>
              <a:rPr lang="en-IN" sz="1500" dirty="0" err="1">
                <a:latin typeface="Calibri"/>
                <a:ea typeface="Calibri"/>
                <a:cs typeface="Calibri"/>
                <a:sym typeface="Calibri"/>
              </a:rPr>
              <a:t>intercept_scaling</a:t>
            </a:r>
            <a:r>
              <a:rPr lang="en-IN" sz="1500" dirty="0">
                <a:latin typeface="Calibri"/>
                <a:ea typeface="Calibri"/>
                <a:cs typeface="Calibri"/>
                <a:sym typeface="Calibri"/>
              </a:rPr>
              <a:t>=1,</a:t>
            </a:r>
          </a:p>
          <a:p>
            <a:pPr marL="114300" lvl="0" indent="0" algn="l" rtl="0">
              <a:spcBef>
                <a:spcPts val="0"/>
              </a:spcBef>
              <a:spcAft>
                <a:spcPts val="0"/>
              </a:spcAft>
              <a:buSzPts val="1800"/>
              <a:buNone/>
            </a:pPr>
            <a:r>
              <a:rPr lang="en-IN" sz="1500" dirty="0">
                <a:latin typeface="Calibri"/>
                <a:ea typeface="Calibri"/>
                <a:cs typeface="Calibri"/>
                <a:sym typeface="Calibri"/>
              </a:rPr>
              <a:t>		                                                 l1_ratio=None, </a:t>
            </a:r>
            <a:r>
              <a:rPr lang="en-IN" sz="1500" dirty="0" err="1">
                <a:latin typeface="Calibri"/>
                <a:ea typeface="Calibri"/>
                <a:cs typeface="Calibri"/>
                <a:sym typeface="Calibri"/>
              </a:rPr>
              <a:t>max_iter</a:t>
            </a:r>
            <a:r>
              <a:rPr lang="en-IN" sz="1500" dirty="0">
                <a:latin typeface="Calibri"/>
                <a:ea typeface="Calibri"/>
                <a:cs typeface="Calibri"/>
                <a:sym typeface="Calibri"/>
              </a:rPr>
              <a:t>=100,</a:t>
            </a:r>
          </a:p>
          <a:p>
            <a:pPr marL="114300" lvl="0" indent="0" algn="l" rtl="0">
              <a:spcBef>
                <a:spcPts val="0"/>
              </a:spcBef>
              <a:spcAft>
                <a:spcPts val="0"/>
              </a:spcAft>
              <a:buSzPts val="1800"/>
              <a:buNone/>
            </a:pPr>
            <a:r>
              <a:rPr lang="en-IN" sz="1500" dirty="0">
                <a:latin typeface="Calibri"/>
                <a:ea typeface="Calibri"/>
                <a:cs typeface="Calibri"/>
                <a:sym typeface="Calibri"/>
              </a:rPr>
              <a:t>		                                                 </a:t>
            </a:r>
            <a:r>
              <a:rPr lang="en-IN" sz="1500" dirty="0" err="1">
                <a:latin typeface="Calibri"/>
                <a:ea typeface="Calibri"/>
                <a:cs typeface="Calibri"/>
                <a:sym typeface="Calibri"/>
              </a:rPr>
              <a:t>multi_class</a:t>
            </a:r>
            <a:r>
              <a:rPr lang="en-IN" sz="1500" dirty="0">
                <a:latin typeface="Calibri"/>
                <a:ea typeface="Calibri"/>
                <a:cs typeface="Calibri"/>
                <a:sym typeface="Calibri"/>
              </a:rPr>
              <a:t>='auto’,</a:t>
            </a:r>
          </a:p>
          <a:p>
            <a:pPr marL="114300" lvl="0" indent="0" algn="l" rtl="0">
              <a:spcBef>
                <a:spcPts val="0"/>
              </a:spcBef>
              <a:spcAft>
                <a:spcPts val="0"/>
              </a:spcAft>
              <a:buSzPts val="1800"/>
              <a:buNone/>
            </a:pPr>
            <a:r>
              <a:rPr lang="en-IN" sz="1500" dirty="0">
                <a:latin typeface="Calibri"/>
                <a:ea typeface="Calibri"/>
                <a:cs typeface="Calibri"/>
                <a:sym typeface="Calibri"/>
              </a:rPr>
              <a:t>		                                                 </a:t>
            </a:r>
            <a:r>
              <a:rPr lang="en-IN" sz="1500" dirty="0" err="1">
                <a:latin typeface="Calibri"/>
                <a:ea typeface="Calibri"/>
                <a:cs typeface="Calibri"/>
                <a:sym typeface="Calibri"/>
              </a:rPr>
              <a:t>n_jobs</a:t>
            </a:r>
            <a:r>
              <a:rPr lang="en-IN" sz="1500" dirty="0">
                <a:latin typeface="Calibri"/>
                <a:ea typeface="Calibri"/>
                <a:cs typeface="Calibri"/>
                <a:sym typeface="Calibri"/>
              </a:rPr>
              <a:t>=None, penalty='l2’,</a:t>
            </a:r>
          </a:p>
          <a:p>
            <a:pPr marL="114300" lvl="0" indent="0" algn="l" rtl="0">
              <a:spcBef>
                <a:spcPts val="0"/>
              </a:spcBef>
              <a:spcAft>
                <a:spcPts val="0"/>
              </a:spcAft>
              <a:buSzPts val="1800"/>
              <a:buNone/>
            </a:pPr>
            <a:r>
              <a:rPr lang="en-IN" sz="1500" dirty="0">
                <a:latin typeface="Calibri"/>
                <a:ea typeface="Calibri"/>
                <a:cs typeface="Calibri"/>
                <a:sym typeface="Calibri"/>
              </a:rPr>
              <a:t>		                                                 </a:t>
            </a:r>
            <a:r>
              <a:rPr lang="en-IN" sz="1500" dirty="0" err="1">
                <a:latin typeface="Calibri"/>
                <a:ea typeface="Calibri"/>
                <a:cs typeface="Calibri"/>
                <a:sym typeface="Calibri"/>
              </a:rPr>
              <a:t>random_state</a:t>
            </a:r>
            <a:r>
              <a:rPr lang="en-IN" sz="1500" dirty="0">
                <a:latin typeface="Calibri"/>
                <a:ea typeface="Calibri"/>
                <a:cs typeface="Calibri"/>
                <a:sym typeface="Calibri"/>
              </a:rPr>
              <a:t>=None,</a:t>
            </a:r>
          </a:p>
          <a:p>
            <a:pPr marL="114300" lvl="0" indent="0" algn="l" rtl="0">
              <a:spcBef>
                <a:spcPts val="0"/>
              </a:spcBef>
              <a:spcAft>
                <a:spcPts val="0"/>
              </a:spcAft>
              <a:buSzPts val="1800"/>
              <a:buNone/>
            </a:pPr>
            <a:r>
              <a:rPr lang="en-IN" sz="1500" dirty="0">
                <a:latin typeface="Calibri"/>
                <a:ea typeface="Calibri"/>
                <a:cs typeface="Calibri"/>
                <a:sym typeface="Calibri"/>
              </a:rPr>
              <a:t>		                                                 solver='</a:t>
            </a:r>
            <a:r>
              <a:rPr lang="en-IN" sz="1500" dirty="0" err="1">
                <a:latin typeface="Calibri"/>
                <a:ea typeface="Calibri"/>
                <a:cs typeface="Calibri"/>
                <a:sym typeface="Calibri"/>
              </a:rPr>
              <a:t>lbfgs</a:t>
            </a:r>
            <a:r>
              <a:rPr lang="en-IN" sz="1500" dirty="0">
                <a:latin typeface="Calibri"/>
                <a:ea typeface="Calibri"/>
                <a:cs typeface="Calibri"/>
                <a:sym typeface="Calibri"/>
              </a:rPr>
              <a:t>', </a:t>
            </a:r>
            <a:r>
              <a:rPr lang="en-IN" sz="1500" dirty="0" err="1">
                <a:latin typeface="Calibri"/>
                <a:ea typeface="Calibri"/>
                <a:cs typeface="Calibri"/>
                <a:sym typeface="Calibri"/>
              </a:rPr>
              <a:t>tol</a:t>
            </a:r>
            <a:r>
              <a:rPr lang="en-IN" sz="1500" dirty="0">
                <a:latin typeface="Calibri"/>
                <a:ea typeface="Calibri"/>
                <a:cs typeface="Calibri"/>
                <a:sym typeface="Calibri"/>
              </a:rPr>
              <a:t>=0.0001,</a:t>
            </a:r>
          </a:p>
          <a:p>
            <a:pPr marL="114300" lvl="0" indent="0" algn="l" rtl="0">
              <a:spcBef>
                <a:spcPts val="0"/>
              </a:spcBef>
              <a:spcAft>
                <a:spcPts val="0"/>
              </a:spcAft>
              <a:buSzPts val="1800"/>
              <a:buNone/>
            </a:pPr>
            <a:r>
              <a:rPr lang="en-IN" sz="1500" dirty="0">
                <a:latin typeface="Calibri"/>
                <a:ea typeface="Calibri"/>
                <a:cs typeface="Calibri"/>
                <a:sym typeface="Calibri"/>
              </a:rPr>
              <a:t>		                                                 verbose=0, </a:t>
            </a:r>
            <a:r>
              <a:rPr lang="en-IN" sz="1500" dirty="0" err="1">
                <a:latin typeface="Calibri"/>
                <a:ea typeface="Calibri"/>
                <a:cs typeface="Calibri"/>
                <a:sym typeface="Calibri"/>
              </a:rPr>
              <a:t>warm_start</a:t>
            </a:r>
            <a:r>
              <a:rPr lang="en-IN" sz="1500" dirty="0">
                <a:latin typeface="Calibri"/>
                <a:ea typeface="Calibri"/>
                <a:cs typeface="Calibri"/>
                <a:sym typeface="Calibri"/>
              </a:rPr>
              <a:t>=False),</a:t>
            </a:r>
          </a:p>
          <a:p>
            <a:pPr marL="114300" lvl="0" indent="0" algn="l" rtl="0">
              <a:spcBef>
                <a:spcPts val="0"/>
              </a:spcBef>
              <a:spcAft>
                <a:spcPts val="0"/>
              </a:spcAft>
              <a:buSzPts val="1800"/>
              <a:buNone/>
            </a:pPr>
            <a:r>
              <a:rPr lang="en-IN" sz="1500" dirty="0">
                <a:latin typeface="Calibri"/>
                <a:ea typeface="Calibri"/>
                <a:cs typeface="Calibri"/>
                <a:sym typeface="Calibri"/>
              </a:rPr>
              <a:t>		                                    </a:t>
            </a:r>
            <a:r>
              <a:rPr lang="en-IN" sz="1500" dirty="0" err="1">
                <a:latin typeface="Calibri"/>
                <a:ea typeface="Calibri"/>
                <a:cs typeface="Calibri"/>
                <a:sym typeface="Calibri"/>
              </a:rPr>
              <a:t>n_jobs</a:t>
            </a:r>
            <a:r>
              <a:rPr lang="en-IN" sz="1500" dirty="0">
                <a:latin typeface="Calibri"/>
                <a:ea typeface="Calibri"/>
                <a:cs typeface="Calibri"/>
                <a:sym typeface="Calibri"/>
              </a:rPr>
              <a:t>=-1)</a:t>
            </a:r>
            <a:endParaRPr lang="en" sz="1500"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a:latin typeface="Calibri"/>
                <a:ea typeface="Calibri"/>
                <a:cs typeface="Calibri"/>
                <a:sym typeface="Calibri"/>
              </a:rPr>
              <a:t>Problem Statement And Understanding</a:t>
            </a:r>
            <a:endParaRPr b="1">
              <a:latin typeface="Calibri"/>
              <a:ea typeface="Calibri"/>
              <a:cs typeface="Calibri"/>
              <a:sym typeface="Calibri"/>
            </a:endParaRPr>
          </a:p>
        </p:txBody>
      </p:sp>
      <p:sp>
        <p:nvSpPr>
          <p:cNvPr id="69" name="Google Shape;69;p14"/>
          <p:cNvSpPr txBox="1">
            <a:spLocks noGrp="1"/>
          </p:cNvSpPr>
          <p:nvPr>
            <p:ph type="body" idx="1"/>
          </p:nvPr>
        </p:nvSpPr>
        <p:spPr>
          <a:xfrm>
            <a:off x="311700" y="1017725"/>
            <a:ext cx="8520600" cy="35511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rgbClr val="000000"/>
              </a:buClr>
              <a:buSzPct val="100000"/>
              <a:buFont typeface="Calibri"/>
              <a:buChar char="●"/>
            </a:pPr>
            <a:endParaRPr lang="en-US" dirty="0">
              <a:latin typeface="Calibri" panose="020F0502020204030204" pitchFamily="34" charset="0"/>
              <a:cs typeface="Calibri" panose="020F0502020204030204" pitchFamily="34" charset="0"/>
            </a:endParaRPr>
          </a:p>
          <a:p>
            <a:pPr marL="457200" lvl="0" indent="-317500" algn="l" rtl="0">
              <a:lnSpc>
                <a:spcPct val="100000"/>
              </a:lnSpc>
              <a:spcBef>
                <a:spcPts val="0"/>
              </a:spcBef>
              <a:spcAft>
                <a:spcPts val="0"/>
              </a:spcAft>
              <a:buClr>
                <a:srgbClr val="000000"/>
              </a:buClr>
              <a:buSzPct val="100000"/>
              <a:buFont typeface="Calibri"/>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problem we sought to solve was the tagging of internet comments that are aggressive towards other users.</a:t>
            </a:r>
            <a:endParaRPr lang="en-US" dirty="0">
              <a:latin typeface="Calibri" panose="020F0502020204030204" pitchFamily="34" charset="0"/>
              <a:cs typeface="Calibri" panose="020F0502020204030204" pitchFamily="34" charset="0"/>
            </a:endParaRPr>
          </a:p>
          <a:p>
            <a:pPr marL="139700" lvl="0" indent="0" algn="l" rtl="0">
              <a:lnSpc>
                <a:spcPct val="100000"/>
              </a:lnSpc>
              <a:spcBef>
                <a:spcPts val="0"/>
              </a:spcBef>
              <a:spcAft>
                <a:spcPts val="0"/>
              </a:spcAft>
              <a:buClr>
                <a:srgbClr val="000000"/>
              </a:buClr>
              <a:buSzPct val="100000"/>
              <a:buNone/>
            </a:pPr>
            <a:endParaRPr lang="en-US" dirty="0">
              <a:latin typeface="Calibri" panose="020F0502020204030204" pitchFamily="34" charset="0"/>
              <a:cs typeface="Calibri" panose="020F0502020204030204" pitchFamily="34" charset="0"/>
            </a:endParaRPr>
          </a:p>
          <a:p>
            <a:pPr marL="457200" lvl="0" indent="-317500" algn="l" rtl="0">
              <a:lnSpc>
                <a:spcPct val="100000"/>
              </a:lnSpc>
              <a:spcBef>
                <a:spcPts val="0"/>
              </a:spcBef>
              <a:spcAft>
                <a:spcPts val="0"/>
              </a:spcAft>
              <a:buClr>
                <a:srgbClr val="000000"/>
              </a:buClr>
              <a:buSzPct val="100000"/>
              <a:buFont typeface="Calibri"/>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be used to classify hate and offensive comments so that it can be controlled and restricted from spreading hatred and cyberbullying.</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311700" y="3015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500" b="1" dirty="0">
                <a:latin typeface="Calibri"/>
                <a:ea typeface="Calibri"/>
                <a:cs typeface="Calibri"/>
                <a:sym typeface="Calibri"/>
              </a:rPr>
              <a:t>Finalized Model scores</a:t>
            </a:r>
            <a:endParaRPr sz="2500" b="1" dirty="0">
              <a:latin typeface="Calibri"/>
              <a:ea typeface="Calibri"/>
              <a:cs typeface="Calibri"/>
              <a:sym typeface="Calibri"/>
            </a:endParaRPr>
          </a:p>
        </p:txBody>
      </p:sp>
      <p:sp>
        <p:nvSpPr>
          <p:cNvPr id="277" name="Google Shape;277;p4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US" dirty="0">
                <a:latin typeface="Calibri"/>
                <a:ea typeface="Calibri"/>
                <a:cs typeface="Calibri"/>
                <a:sym typeface="Calibri"/>
              </a:rPr>
              <a:t>Micro F1 Scores with </a:t>
            </a:r>
            <a:r>
              <a:rPr lang="en-US" dirty="0" err="1">
                <a:latin typeface="Calibri"/>
                <a:ea typeface="Calibri"/>
                <a:cs typeface="Calibri"/>
                <a:sym typeface="Calibri"/>
              </a:rPr>
              <a:t>cross_val_score</a:t>
            </a:r>
            <a:r>
              <a:rPr lang="en-US" dirty="0">
                <a:latin typeface="Calibri"/>
                <a:ea typeface="Calibri"/>
                <a:cs typeface="Calibri"/>
                <a:sym typeface="Calibri"/>
              </a:rPr>
              <a:t>  of training dataset:</a:t>
            </a:r>
          </a:p>
          <a:p>
            <a:pPr marL="457200" lvl="0" indent="-342900" algn="l" rtl="0">
              <a:spcBef>
                <a:spcPts val="0"/>
              </a:spcBef>
              <a:spcAft>
                <a:spcPts val="0"/>
              </a:spcAft>
              <a:buSzPts val="1800"/>
              <a:buFont typeface="Calibri"/>
              <a:buChar char="●"/>
            </a:pPr>
            <a:endParaRPr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US" sz="1200"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US" sz="1200"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US" sz="1200"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dirty="0" err="1">
                <a:latin typeface="Calibri"/>
                <a:ea typeface="Calibri"/>
                <a:cs typeface="Calibri"/>
                <a:sym typeface="Calibri"/>
              </a:rPr>
              <a:t>OneVsRest</a:t>
            </a:r>
            <a:r>
              <a:rPr lang="en-US" dirty="0">
                <a:latin typeface="Calibri"/>
                <a:ea typeface="Calibri"/>
                <a:cs typeface="Calibri"/>
                <a:sym typeface="Calibri"/>
              </a:rPr>
              <a:t> ROC AUC score:</a:t>
            </a:r>
          </a:p>
          <a:p>
            <a:pPr marL="457200" lvl="0" indent="-342900" algn="l" rtl="0">
              <a:spcBef>
                <a:spcPts val="0"/>
              </a:spcBef>
              <a:spcAft>
                <a:spcPts val="0"/>
              </a:spcAft>
              <a:buSzPts val="1800"/>
              <a:buFont typeface="Calibri"/>
              <a:buChar char="●"/>
            </a:pPr>
            <a:endParaRPr lang="en-US" sz="1200"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US" sz="1200"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US" sz="1200"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dirty="0" err="1">
                <a:latin typeface="Calibri"/>
                <a:ea typeface="Calibri"/>
                <a:cs typeface="Calibri"/>
                <a:sym typeface="Calibri"/>
              </a:rPr>
              <a:t>OneVsRest</a:t>
            </a:r>
            <a:r>
              <a:rPr lang="en-US" dirty="0">
                <a:latin typeface="Calibri"/>
                <a:ea typeface="Calibri"/>
                <a:cs typeface="Calibri"/>
                <a:sym typeface="Calibri"/>
              </a:rPr>
              <a:t> Weighted ROC AUC score</a:t>
            </a:r>
          </a:p>
          <a:p>
            <a:pPr marL="457200" lvl="0" indent="-342900" algn="l" rtl="0">
              <a:spcBef>
                <a:spcPts val="0"/>
              </a:spcBef>
              <a:spcAft>
                <a:spcPts val="0"/>
              </a:spcAft>
              <a:buSzPts val="1800"/>
              <a:buFont typeface="Calibri"/>
              <a:buChar char="●"/>
            </a:pPr>
            <a:endParaRPr lang="en-US" dirty="0">
              <a:latin typeface="Calibri"/>
              <a:ea typeface="Calibri"/>
              <a:cs typeface="Calibri"/>
              <a:sym typeface="Calibri"/>
            </a:endParaRPr>
          </a:p>
        </p:txBody>
      </p:sp>
      <p:pic>
        <p:nvPicPr>
          <p:cNvPr id="4" name="Picture 3">
            <a:extLst>
              <a:ext uri="{FF2B5EF4-FFF2-40B4-BE49-F238E27FC236}">
                <a16:creationId xmlns:a16="http://schemas.microsoft.com/office/drawing/2014/main" id="{D6931005-B5FF-4BD1-A1EB-EBE1968D8ADE}"/>
              </a:ext>
            </a:extLst>
          </p:cNvPr>
          <p:cNvPicPr>
            <a:picLocks noChangeAspect="1"/>
          </p:cNvPicPr>
          <p:nvPr/>
        </p:nvPicPr>
        <p:blipFill>
          <a:blip r:embed="rId3"/>
          <a:stretch>
            <a:fillRect/>
          </a:stretch>
        </p:blipFill>
        <p:spPr>
          <a:xfrm>
            <a:off x="894675" y="1641225"/>
            <a:ext cx="6960525" cy="781050"/>
          </a:xfrm>
          <a:prstGeom prst="rect">
            <a:avLst/>
          </a:prstGeom>
        </p:spPr>
      </p:pic>
      <p:pic>
        <p:nvPicPr>
          <p:cNvPr id="8" name="Picture 7">
            <a:extLst>
              <a:ext uri="{FF2B5EF4-FFF2-40B4-BE49-F238E27FC236}">
                <a16:creationId xmlns:a16="http://schemas.microsoft.com/office/drawing/2014/main" id="{3A337DEB-9BF6-496A-9C71-E27AF557D285}"/>
              </a:ext>
            </a:extLst>
          </p:cNvPr>
          <p:cNvPicPr>
            <a:picLocks noChangeAspect="1"/>
          </p:cNvPicPr>
          <p:nvPr/>
        </p:nvPicPr>
        <p:blipFill>
          <a:blip r:embed="rId4"/>
          <a:stretch>
            <a:fillRect/>
          </a:stretch>
        </p:blipFill>
        <p:spPr>
          <a:xfrm>
            <a:off x="894675" y="2881101"/>
            <a:ext cx="6960525" cy="537345"/>
          </a:xfrm>
          <a:prstGeom prst="rect">
            <a:avLst/>
          </a:prstGeom>
        </p:spPr>
      </p:pic>
      <p:pic>
        <p:nvPicPr>
          <p:cNvPr id="11" name="Picture 10">
            <a:extLst>
              <a:ext uri="{FF2B5EF4-FFF2-40B4-BE49-F238E27FC236}">
                <a16:creationId xmlns:a16="http://schemas.microsoft.com/office/drawing/2014/main" id="{04661741-A3F3-494F-8D30-FCD8123AA66C}"/>
              </a:ext>
            </a:extLst>
          </p:cNvPr>
          <p:cNvPicPr>
            <a:picLocks noChangeAspect="1"/>
          </p:cNvPicPr>
          <p:nvPr/>
        </p:nvPicPr>
        <p:blipFill>
          <a:blip r:embed="rId5"/>
          <a:stretch>
            <a:fillRect/>
          </a:stretch>
        </p:blipFill>
        <p:spPr>
          <a:xfrm>
            <a:off x="894675" y="3888944"/>
            <a:ext cx="6960525" cy="603280"/>
          </a:xfrm>
          <a:prstGeom prst="rect">
            <a:avLst/>
          </a:prstGeom>
        </p:spPr>
      </p:pic>
    </p:spTree>
    <p:extLst>
      <p:ext uri="{BB962C8B-B14F-4D97-AF65-F5344CB8AC3E}">
        <p14:creationId xmlns:p14="http://schemas.microsoft.com/office/powerpoint/2010/main" val="2237384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500" b="1">
                <a:latin typeface="Calibri"/>
                <a:ea typeface="Calibri"/>
                <a:cs typeface="Calibri"/>
                <a:sym typeface="Calibri"/>
              </a:rPr>
              <a:t>Conclusion</a:t>
            </a:r>
            <a:endParaRPr sz="2500" b="1">
              <a:latin typeface="Calibri"/>
              <a:ea typeface="Calibri"/>
              <a:cs typeface="Calibri"/>
              <a:sym typeface="Calibri"/>
            </a:endParaRPr>
          </a:p>
        </p:txBody>
      </p:sp>
      <p:sp>
        <p:nvSpPr>
          <p:cNvPr id="284" name="Google Shape;284;p4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OneVsRest technique with Logistic Regression model is giving a better result than the other algorithms tried</a:t>
            </a:r>
            <a:r>
              <a:rPr lang="en"/>
              <a:t>. </a:t>
            </a:r>
            <a:endParaRPr lang="en" dirty="0"/>
          </a:p>
          <a:p>
            <a:pPr marL="457200" lvl="0" indent="-342900" algn="l" rtl="0">
              <a:spcBef>
                <a:spcPts val="0"/>
              </a:spcBef>
              <a:spcAft>
                <a:spcPts val="0"/>
              </a:spcAft>
              <a:buSzPts val="1800"/>
              <a:buChar char="●"/>
            </a:pPr>
            <a:r>
              <a:rPr lang="en" dirty="0"/>
              <a:t>With more computational power Google’s pretrained Word2Vec model can be used to vectorize the comments with better symantic and contextual relationships which could possibly improve the model performance.</a:t>
            </a:r>
          </a:p>
          <a:p>
            <a:pPr marL="457200" lvl="0" indent="-342900" algn="l" rtl="0">
              <a:spcBef>
                <a:spcPts val="0"/>
              </a:spcBef>
              <a:spcAft>
                <a:spcPts val="0"/>
              </a:spcAft>
              <a:buSzPts val="1800"/>
              <a:buChar char="●"/>
            </a:pPr>
            <a:r>
              <a:rPr lang="en" dirty="0"/>
              <a:t>With better computation power, ensemble techniques can be used which may improve the predictions.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dirty="0">
                <a:latin typeface="Calibri"/>
                <a:ea typeface="Calibri"/>
                <a:cs typeface="Calibri"/>
                <a:sym typeface="Calibri"/>
              </a:rPr>
              <a:t>Approach</a:t>
            </a:r>
            <a:endParaRPr b="1" dirty="0">
              <a:latin typeface="Calibri"/>
              <a:ea typeface="Calibri"/>
              <a:cs typeface="Calibri"/>
              <a:sym typeface="Calibri"/>
            </a:endParaRPr>
          </a:p>
        </p:txBody>
      </p:sp>
      <p:sp>
        <p:nvSpPr>
          <p:cNvPr id="81" name="Google Shape;81;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914400" lvl="1" indent="-317500" algn="l" rtl="0">
              <a:lnSpc>
                <a:spcPct val="150000"/>
              </a:lnSpc>
              <a:spcBef>
                <a:spcPts val="0"/>
              </a:spcBef>
              <a:spcAft>
                <a:spcPts val="0"/>
              </a:spcAft>
              <a:buSzPts val="1400"/>
              <a:buChar char="○"/>
            </a:pPr>
            <a:r>
              <a:rPr lang="en" dirty="0"/>
              <a:t>The internet comments that are toxic/ clean are used for training and testing the models.</a:t>
            </a:r>
          </a:p>
          <a:p>
            <a:pPr marL="914400" lvl="1" indent="-317500" algn="l" rtl="0">
              <a:lnSpc>
                <a:spcPct val="150000"/>
              </a:lnSpc>
              <a:spcBef>
                <a:spcPts val="0"/>
              </a:spcBef>
              <a:spcAft>
                <a:spcPts val="0"/>
              </a:spcAft>
              <a:buSzPts val="1400"/>
              <a:buChar char="○"/>
            </a:pPr>
            <a:r>
              <a:rPr lang="en" dirty="0"/>
              <a:t>The Dataset contains multiple labels to mark the toxicity of the comments. We are dealing with a multi-label classification problem.</a:t>
            </a:r>
          </a:p>
          <a:p>
            <a:pPr marL="914400" lvl="1" indent="-317500" algn="l" rtl="0">
              <a:lnSpc>
                <a:spcPct val="150000"/>
              </a:lnSpc>
              <a:spcBef>
                <a:spcPts val="0"/>
              </a:spcBef>
              <a:spcAft>
                <a:spcPts val="0"/>
              </a:spcAft>
              <a:buSzPts val="1400"/>
              <a:buChar char="○"/>
            </a:pPr>
            <a:r>
              <a:rPr lang="en" dirty="0"/>
              <a:t>The comments are used as the input. These comments are cleaned and lemmatized before being fed into the models</a:t>
            </a:r>
          </a:p>
          <a:p>
            <a:pPr marL="914400" lvl="1" indent="-317500" algn="l" rtl="0">
              <a:lnSpc>
                <a:spcPct val="150000"/>
              </a:lnSpc>
              <a:spcBef>
                <a:spcPts val="0"/>
              </a:spcBef>
              <a:spcAft>
                <a:spcPts val="0"/>
              </a:spcAft>
              <a:buSzPts val="1400"/>
              <a:buChar char="○"/>
            </a:pPr>
            <a:r>
              <a:rPr lang="en" dirty="0"/>
              <a:t>The text comments are then vectorized using TFIDF vectorizer with 1-3 grams.</a:t>
            </a:r>
          </a:p>
          <a:p>
            <a:pPr marL="914400" lvl="1" indent="-317500" algn="l" rtl="0">
              <a:lnSpc>
                <a:spcPct val="150000"/>
              </a:lnSpc>
              <a:spcBef>
                <a:spcPts val="0"/>
              </a:spcBef>
              <a:spcAft>
                <a:spcPts val="0"/>
              </a:spcAft>
              <a:buSzPts val="1400"/>
              <a:buChar char="○"/>
            </a:pPr>
            <a:r>
              <a:rPr lang="en" dirty="0"/>
              <a:t>OneVsRest technique is used to solve this problem and the base algorithm used is Logistic Regression.</a:t>
            </a:r>
          </a:p>
          <a:p>
            <a:pPr marL="914400" lvl="1" indent="-317500" algn="l" rtl="0">
              <a:lnSpc>
                <a:spcPct val="150000"/>
              </a:lnSpc>
              <a:spcBef>
                <a:spcPts val="0"/>
              </a:spcBef>
              <a:spcAft>
                <a:spcPts val="0"/>
              </a:spcAft>
              <a:buSzPts val="1400"/>
              <a:buChar char="○"/>
            </a:pPr>
            <a:r>
              <a:rPr lang="en" dirty="0"/>
              <a:t>The probabilities of each label c</a:t>
            </a:r>
            <a:r>
              <a:rPr lang="en-IN" dirty="0"/>
              <a:t>an</a:t>
            </a:r>
            <a:r>
              <a:rPr lang="en" dirty="0"/>
              <a:t> be predicted using this 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latin typeface="Calibri"/>
                <a:ea typeface="Calibri"/>
                <a:cs typeface="Calibri"/>
                <a:sym typeface="Calibri"/>
              </a:rPr>
              <a:t>Exploratory Data Analysis</a:t>
            </a:r>
            <a:endParaRPr b="1">
              <a:latin typeface="Calibri"/>
              <a:ea typeface="Calibri"/>
              <a:cs typeface="Calibri"/>
              <a:sym typeface="Calibri"/>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This is a Multi-label classification problem. The target variables are binary variables.</a:t>
            </a:r>
          </a:p>
          <a:p>
            <a:pPr marL="457200" lvl="0" indent="-342900" algn="l" rtl="0">
              <a:spcBef>
                <a:spcPts val="0"/>
              </a:spcBef>
              <a:spcAft>
                <a:spcPts val="0"/>
              </a:spcAft>
              <a:buSzPts val="1800"/>
              <a:buFont typeface="Calibri"/>
              <a:buChar char="●"/>
            </a:pPr>
            <a:endParaRPr lang="en"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Variable Data-types:</a:t>
            </a:r>
            <a:endParaRPr b="1" dirty="0">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dirty="0">
                <a:latin typeface="Calibri"/>
                <a:ea typeface="Calibri"/>
                <a:cs typeface="Calibri"/>
                <a:sym typeface="Calibri"/>
              </a:rPr>
              <a:t>The dataset contains comments which is in text format a</a:t>
            </a:r>
            <a:r>
              <a:rPr lang="en-IN" dirty="0" err="1">
                <a:latin typeface="Calibri"/>
                <a:ea typeface="Calibri"/>
                <a:cs typeface="Calibri"/>
                <a:sym typeface="Calibri"/>
              </a:rPr>
              <a:t>nd</a:t>
            </a:r>
            <a:r>
              <a:rPr lang="en" dirty="0">
                <a:latin typeface="Calibri"/>
                <a:ea typeface="Calibri"/>
                <a:cs typeface="Calibri"/>
                <a:sym typeface="Calibri"/>
              </a:rPr>
              <a:t> the target variables in binary format.</a:t>
            </a:r>
            <a:endParaRPr lang="en-US" b="1"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US"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b="1" dirty="0">
                <a:latin typeface="Calibri"/>
                <a:ea typeface="Calibri"/>
                <a:cs typeface="Calibri"/>
                <a:sym typeface="Calibri"/>
              </a:rPr>
              <a:t>Null Values:</a:t>
            </a:r>
            <a:r>
              <a:rPr lang="en-US" dirty="0">
                <a:latin typeface="Calibri"/>
                <a:ea typeface="Calibri"/>
                <a:cs typeface="Calibri"/>
                <a:sym typeface="Calibri"/>
              </a:rPr>
              <a:t> There are NO Null values in the dataset.</a:t>
            </a:r>
          </a:p>
          <a:p>
            <a:pPr marL="457200" lvl="0" indent="-342900" algn="l" rtl="0">
              <a:spcBef>
                <a:spcPts val="0"/>
              </a:spcBef>
              <a:spcAft>
                <a:spcPts val="0"/>
              </a:spcAft>
              <a:buSzPts val="1800"/>
              <a:buFont typeface="Calibri"/>
              <a:buChar char="●"/>
            </a:pPr>
            <a:endParaRPr lang="en"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Shape: </a:t>
            </a:r>
            <a:r>
              <a:rPr lang="en-US" b="0" i="0" dirty="0">
                <a:solidFill>
                  <a:schemeClr val="tx1"/>
                </a:solidFill>
                <a:effectLst/>
                <a:latin typeface="Calibri" panose="020F0502020204030204" pitchFamily="34" charset="0"/>
                <a:cs typeface="Calibri" panose="020F0502020204030204" pitchFamily="34" charset="0"/>
              </a:rPr>
              <a:t>In Train dataset, there are 159571 rows and 8(6 target variables, 1 comment field and an id field) </a:t>
            </a:r>
            <a:r>
              <a:rPr lang="en-US" b="0" i="0" dirty="0" err="1">
                <a:solidFill>
                  <a:schemeClr val="tx1"/>
                </a:solidFill>
                <a:effectLst/>
                <a:latin typeface="Calibri" panose="020F0502020204030204" pitchFamily="34" charset="0"/>
                <a:cs typeface="Calibri" panose="020F0502020204030204" pitchFamily="34" charset="0"/>
              </a:rPr>
              <a:t>columns.In</a:t>
            </a:r>
            <a:r>
              <a:rPr lang="en-US" b="0" i="0" dirty="0">
                <a:solidFill>
                  <a:schemeClr val="tx1"/>
                </a:solidFill>
                <a:effectLst/>
                <a:latin typeface="Calibri" panose="020F0502020204030204" pitchFamily="34" charset="0"/>
                <a:cs typeface="Calibri" panose="020F0502020204030204" pitchFamily="34" charset="0"/>
              </a:rPr>
              <a:t> Test dataset, there are 153164 rows and 2(1 comment field and an id field) columns.</a:t>
            </a:r>
          </a:p>
          <a:p>
            <a:pPr marL="114300" lvl="0" indent="0" algn="l" rtl="0">
              <a:spcBef>
                <a:spcPts val="0"/>
              </a:spcBef>
              <a:spcAft>
                <a:spcPts val="0"/>
              </a:spcAft>
              <a:buSzPts val="1800"/>
              <a:buNone/>
            </a:pPr>
            <a:endParaRPr lang="en" dirty="0">
              <a:solidFill>
                <a:schemeClr val="tx1"/>
              </a:solidFill>
              <a:latin typeface="Calibri" panose="020F0502020204030204" pitchFamily="34" charset="0"/>
              <a:ea typeface="Calibri"/>
              <a:cs typeface="Calibri" panose="020F0502020204030204" pitchFamily="34" charset="0"/>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The dataset has text features.</a:t>
            </a: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dirty="0">
                <a:latin typeface="Calibri"/>
                <a:ea typeface="Calibri"/>
                <a:cs typeface="Calibri"/>
                <a:sym typeface="Calibri"/>
              </a:rPr>
              <a:t>Data Cleaning</a:t>
            </a:r>
            <a:endParaRPr b="1" dirty="0">
              <a:latin typeface="Calibri"/>
              <a:ea typeface="Calibri"/>
              <a:cs typeface="Calibri"/>
              <a:sym typeface="Calibri"/>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Data Cleaning Approach:</a:t>
            </a:r>
          </a:p>
          <a:p>
            <a:pPr lvl="1" indent="-342900">
              <a:buSzPts val="1800"/>
              <a:buFont typeface="Courier New" panose="02070309020205020404" pitchFamily="49" charset="0"/>
              <a:buChar char="o"/>
            </a:pPr>
            <a:endParaRPr lang="en" dirty="0">
              <a:latin typeface="Calibri"/>
              <a:ea typeface="Calibri"/>
              <a:cs typeface="Calibri"/>
              <a:sym typeface="Calibri"/>
            </a:endParaRPr>
          </a:p>
          <a:p>
            <a:pPr lvl="1" indent="-342900">
              <a:buSzPts val="1800"/>
              <a:buFont typeface="Courier New" panose="02070309020205020404" pitchFamily="49" charset="0"/>
              <a:buChar char="o"/>
            </a:pPr>
            <a:r>
              <a:rPr lang="en" dirty="0">
                <a:latin typeface="Calibri"/>
                <a:ea typeface="Calibri"/>
                <a:cs typeface="Calibri"/>
                <a:sym typeface="Calibri"/>
              </a:rPr>
              <a:t>Email addresses are converted to the text ‘emailaddress’.</a:t>
            </a:r>
          </a:p>
          <a:p>
            <a:pPr lvl="1" indent="-342900">
              <a:buSzPts val="1800"/>
              <a:buFont typeface="Courier New" panose="02070309020205020404" pitchFamily="49" charset="0"/>
              <a:buChar char="o"/>
            </a:pPr>
            <a:r>
              <a:rPr lang="en" dirty="0">
                <a:latin typeface="Calibri"/>
                <a:ea typeface="Calibri"/>
                <a:cs typeface="Calibri"/>
                <a:sym typeface="Calibri"/>
              </a:rPr>
              <a:t>Web site links are converted to the text ‘webaddress’</a:t>
            </a:r>
          </a:p>
          <a:p>
            <a:pPr lvl="1" indent="-342900">
              <a:buSzPts val="1800"/>
              <a:buFont typeface="Courier New" panose="02070309020205020404" pitchFamily="49" charset="0"/>
              <a:buChar char="o"/>
            </a:pPr>
            <a:r>
              <a:rPr lang="en" dirty="0">
                <a:latin typeface="Calibri"/>
                <a:ea typeface="Calibri"/>
                <a:cs typeface="Calibri"/>
                <a:sym typeface="Calibri"/>
              </a:rPr>
              <a:t>Phone numbers are converted to the text ‘phonenumber’</a:t>
            </a:r>
          </a:p>
          <a:p>
            <a:pPr lvl="1" indent="-342900">
              <a:buSzPts val="1800"/>
              <a:buFont typeface="Courier New" panose="02070309020205020404" pitchFamily="49" charset="0"/>
              <a:buChar char="o"/>
            </a:pPr>
            <a:r>
              <a:rPr lang="en" dirty="0">
                <a:latin typeface="Calibri"/>
                <a:ea typeface="Calibri"/>
                <a:cs typeface="Calibri"/>
                <a:sym typeface="Calibri"/>
              </a:rPr>
              <a:t>Currencies are converted to the text ‘currencyamount’</a:t>
            </a:r>
          </a:p>
          <a:p>
            <a:pPr lvl="1" indent="-342900">
              <a:buSzPts val="1800"/>
              <a:buFont typeface="Courier New" panose="02070309020205020404" pitchFamily="49" charset="0"/>
              <a:buChar char="o"/>
            </a:pPr>
            <a:r>
              <a:rPr lang="en" dirty="0">
                <a:latin typeface="Calibri"/>
                <a:ea typeface="Calibri"/>
                <a:cs typeface="Calibri"/>
                <a:sym typeface="Calibri"/>
              </a:rPr>
              <a:t>Numbers are converted to the text ‘numbr’.</a:t>
            </a:r>
          </a:p>
          <a:p>
            <a:pPr lvl="1" indent="-342900">
              <a:buSzPts val="1800"/>
              <a:buFont typeface="Courier New" panose="02070309020205020404" pitchFamily="49" charset="0"/>
              <a:buChar char="o"/>
            </a:pPr>
            <a:r>
              <a:rPr lang="en" dirty="0">
                <a:latin typeface="Calibri"/>
                <a:ea typeface="Calibri"/>
                <a:cs typeface="Calibri"/>
                <a:sym typeface="Calibri"/>
              </a:rPr>
              <a:t>The non-alphabetic characters are removed from the review texts.</a:t>
            </a:r>
          </a:p>
          <a:p>
            <a:pPr lvl="1" indent="-342900">
              <a:buSzPts val="1800"/>
              <a:buFont typeface="Courier New" panose="02070309020205020404" pitchFamily="49" charset="0"/>
              <a:buChar char="o"/>
            </a:pPr>
            <a:r>
              <a:rPr lang="en" dirty="0">
                <a:latin typeface="Calibri"/>
                <a:ea typeface="Calibri"/>
                <a:cs typeface="Calibri"/>
                <a:sym typeface="Calibri"/>
              </a:rPr>
              <a:t>Extra white spaces are removed.</a:t>
            </a:r>
          </a:p>
          <a:p>
            <a:pPr lvl="1" indent="-342900">
              <a:buSzPts val="1800"/>
              <a:buFont typeface="Courier New" panose="02070309020205020404" pitchFamily="49" charset="0"/>
              <a:buChar char="o"/>
            </a:pPr>
            <a:r>
              <a:rPr lang="en" dirty="0">
                <a:latin typeface="Calibri"/>
                <a:ea typeface="Calibri"/>
                <a:cs typeface="Calibri"/>
                <a:sym typeface="Calibri"/>
              </a:rPr>
              <a:t>Stop words are removed.</a:t>
            </a:r>
          </a:p>
          <a:p>
            <a:pPr lvl="1" indent="-342900">
              <a:buSzPts val="1800"/>
              <a:buFont typeface="Courier New" panose="02070309020205020404" pitchFamily="49" charset="0"/>
              <a:buChar char="o"/>
            </a:pPr>
            <a:r>
              <a:rPr lang="en" dirty="0">
                <a:latin typeface="Calibri"/>
                <a:ea typeface="Calibri"/>
                <a:cs typeface="Calibri"/>
                <a:sym typeface="Calibri"/>
              </a:rPr>
              <a:t>Any unwanted repeating patterns of characters are removed.</a:t>
            </a:r>
          </a:p>
        </p:txBody>
      </p:sp>
    </p:spTree>
    <p:extLst>
      <p:ext uri="{BB962C8B-B14F-4D97-AF65-F5344CB8AC3E}">
        <p14:creationId xmlns:p14="http://schemas.microsoft.com/office/powerpoint/2010/main" val="377359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dirty="0">
                <a:latin typeface="Calibri"/>
                <a:ea typeface="Calibri"/>
                <a:cs typeface="Calibri"/>
                <a:sym typeface="Calibri"/>
              </a:rPr>
              <a:t>Text data Encoding</a:t>
            </a:r>
            <a:endParaRPr b="1" dirty="0">
              <a:latin typeface="Calibri"/>
              <a:ea typeface="Calibri"/>
              <a:cs typeface="Calibri"/>
              <a:sym typeface="Calibri"/>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TFIDF was used to encode t</a:t>
            </a:r>
            <a:r>
              <a:rPr lang="en-IN" b="1" dirty="0">
                <a:latin typeface="Calibri"/>
                <a:ea typeface="Calibri"/>
                <a:cs typeface="Calibri"/>
                <a:sym typeface="Calibri"/>
              </a:rPr>
              <a:t>he</a:t>
            </a:r>
            <a:r>
              <a:rPr lang="en" b="1" dirty="0">
                <a:latin typeface="Calibri"/>
                <a:ea typeface="Calibri"/>
                <a:cs typeface="Calibri"/>
                <a:sym typeface="Calibri"/>
              </a:rPr>
              <a:t> text data ‘comment_text’:</a:t>
            </a:r>
          </a:p>
          <a:p>
            <a:pPr lvl="1" indent="-342900">
              <a:buSzPts val="1800"/>
              <a:buFont typeface="Courier New" panose="02070309020205020404" pitchFamily="49" charset="0"/>
              <a:buChar char="o"/>
            </a:pPr>
            <a:r>
              <a:rPr lang="en" dirty="0">
                <a:latin typeface="Calibri"/>
                <a:ea typeface="Calibri"/>
                <a:cs typeface="Calibri"/>
                <a:sym typeface="Calibri"/>
              </a:rPr>
              <a:t>Monograms, bigrams and trigrams are used with TFIDF vectorizer.</a:t>
            </a:r>
          </a:p>
          <a:p>
            <a:pPr lvl="1" indent="-342900">
              <a:buSzPts val="1800"/>
              <a:buFont typeface="Courier New" panose="02070309020205020404" pitchFamily="49" charset="0"/>
              <a:buChar char="o"/>
            </a:pPr>
            <a:endParaRPr lang="en" dirty="0">
              <a:latin typeface="Calibri"/>
              <a:ea typeface="Calibri"/>
              <a:cs typeface="Calibri"/>
              <a:sym typeface="Calibri"/>
            </a:endParaRPr>
          </a:p>
          <a:p>
            <a:pPr lvl="1" indent="-342900">
              <a:buSzPts val="1800"/>
              <a:buFont typeface="Courier New" panose="02070309020205020404" pitchFamily="49" charset="0"/>
              <a:buChar char="o"/>
            </a:pPr>
            <a:r>
              <a:rPr lang="en" dirty="0">
                <a:latin typeface="Calibri"/>
                <a:ea typeface="Calibri"/>
                <a:cs typeface="Calibri"/>
                <a:sym typeface="Calibri"/>
              </a:rPr>
              <a:t>1,00,000 is used as the max_feature value to avoid memory error and slowness.</a:t>
            </a:r>
          </a:p>
          <a:p>
            <a:pPr lvl="1" indent="-342900">
              <a:buSzPts val="1800"/>
              <a:buFont typeface="Courier New" panose="02070309020205020404" pitchFamily="49" charset="0"/>
              <a:buChar char="o"/>
            </a:pPr>
            <a:endParaRPr lang="en" dirty="0">
              <a:latin typeface="Calibri"/>
              <a:ea typeface="Calibri"/>
              <a:cs typeface="Calibri"/>
              <a:sym typeface="Calibri"/>
            </a:endParaRPr>
          </a:p>
          <a:p>
            <a:pPr lvl="1" indent="-342900">
              <a:buSzPts val="1800"/>
              <a:buFont typeface="Courier New" panose="02070309020205020404" pitchFamily="49" charset="0"/>
              <a:buChar char="o"/>
            </a:pPr>
            <a:r>
              <a:rPr lang="en-IN" dirty="0">
                <a:latin typeface="Calibri"/>
                <a:ea typeface="Calibri"/>
                <a:cs typeface="Calibri"/>
                <a:sym typeface="Calibri"/>
              </a:rPr>
              <a:t>Word2Vec Model, Adaptive algorithms and ensemble techniques caused out of memory errors.</a:t>
            </a:r>
            <a:endParaRPr lang="en" dirty="0">
              <a:latin typeface="Calibri"/>
              <a:ea typeface="Calibri"/>
              <a:cs typeface="Calibri"/>
              <a:sym typeface="Calibri"/>
            </a:endParaRPr>
          </a:p>
        </p:txBody>
      </p:sp>
    </p:spTree>
    <p:extLst>
      <p:ext uri="{BB962C8B-B14F-4D97-AF65-F5344CB8AC3E}">
        <p14:creationId xmlns:p14="http://schemas.microsoft.com/office/powerpoint/2010/main" val="381251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207317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t>Visualizations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lvl="0"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Frequency of Toxic labels vs Clean comments:</a:t>
            </a:r>
          </a:p>
        </p:txBody>
      </p:sp>
      <p:pic>
        <p:nvPicPr>
          <p:cNvPr id="5" name="Picture 4">
            <a:extLst>
              <a:ext uri="{FF2B5EF4-FFF2-40B4-BE49-F238E27FC236}">
                <a16:creationId xmlns:a16="http://schemas.microsoft.com/office/drawing/2014/main" id="{6DEF15AC-3DD8-4C9E-9AB6-B6C84EECBA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1143000"/>
            <a:ext cx="573024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lvl="0"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Correlation between toxicity labels</a:t>
            </a:r>
          </a:p>
        </p:txBody>
      </p:sp>
      <p:pic>
        <p:nvPicPr>
          <p:cNvPr id="4" name="Picture 3">
            <a:extLst>
              <a:ext uri="{FF2B5EF4-FFF2-40B4-BE49-F238E27FC236}">
                <a16:creationId xmlns:a16="http://schemas.microsoft.com/office/drawing/2014/main" id="{B0F4AB6F-938F-4BD2-90E9-5B8B69AAD5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87880" y="944880"/>
            <a:ext cx="4968240" cy="3253740"/>
          </a:xfrm>
          <a:prstGeom prst="rect">
            <a:avLst/>
          </a:prstGeom>
          <a:noFill/>
          <a:ln>
            <a:noFill/>
          </a:ln>
        </p:spPr>
      </p:pic>
    </p:spTree>
    <p:extLst>
      <p:ext uri="{BB962C8B-B14F-4D97-AF65-F5344CB8AC3E}">
        <p14:creationId xmlns:p14="http://schemas.microsoft.com/office/powerpoint/2010/main" val="2531254783"/>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TotalTime>
  <Words>857</Words>
  <Application>Microsoft Office PowerPoint</Application>
  <PresentationFormat>On-screen Show (16:9)</PresentationFormat>
  <Paragraphs>98</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Open Sans</vt:lpstr>
      <vt:lpstr>Courier New</vt:lpstr>
      <vt:lpstr>Arial</vt:lpstr>
      <vt:lpstr>Economica</vt:lpstr>
      <vt:lpstr>Luxe</vt:lpstr>
      <vt:lpstr>Malignant Comments Classifier</vt:lpstr>
      <vt:lpstr>Problem Statement And Understanding</vt:lpstr>
      <vt:lpstr>Approach</vt:lpstr>
      <vt:lpstr>Exploratory Data Analysis</vt:lpstr>
      <vt:lpstr>Data Cleaning</vt:lpstr>
      <vt:lpstr>Text data Encoding</vt:lpstr>
      <vt:lpstr>Visualizations</vt:lpstr>
      <vt:lpstr>Frequency of Toxic labels vs Clean comments:</vt:lpstr>
      <vt:lpstr>Correlation between toxicity labels</vt:lpstr>
      <vt:lpstr>Toxicity of the comments</vt:lpstr>
      <vt:lpstr>Looking at number of comments that have unique Toxicity</vt:lpstr>
      <vt:lpstr>Ratings Word Clouds</vt:lpstr>
      <vt:lpstr>Steps taken to complete the Project</vt:lpstr>
      <vt:lpstr>Model score comparison OneVsRest Technique</vt:lpstr>
      <vt:lpstr>Model score comparison OneVsRest Technique with hyperparameter tuning the best model</vt:lpstr>
      <vt:lpstr>Model score comparison Binary Relevance Technique with hyperparameter tuning the best model</vt:lpstr>
      <vt:lpstr>Model score comparison Classification Chain Technique</vt:lpstr>
      <vt:lpstr>Model score comparison Label Powerset Technique</vt:lpstr>
      <vt:lpstr>Finalized Model</vt:lpstr>
      <vt:lpstr>Finalized Model scores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Fraud Prediction</dc:title>
  <dc:creator>Moncy Kurien</dc:creator>
  <cp:lastModifiedBy>Moncy Kurien</cp:lastModifiedBy>
  <cp:revision>23</cp:revision>
  <dcterms:modified xsi:type="dcterms:W3CDTF">2021-07-17T12:53:41Z</dcterms:modified>
</cp:coreProperties>
</file>