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321" r:id="rId2"/>
    <p:sldId id="275" r:id="rId3"/>
    <p:sldId id="322" r:id="rId4"/>
    <p:sldId id="324" r:id="rId5"/>
    <p:sldId id="319" r:id="rId6"/>
    <p:sldId id="325" r:id="rId7"/>
    <p:sldId id="323" r:id="rId8"/>
    <p:sldId id="317" r:id="rId9"/>
    <p:sldId id="318" r:id="rId10"/>
    <p:sldId id="278" r:id="rId11"/>
    <p:sldId id="314" r:id="rId12"/>
    <p:sldId id="306" r:id="rId13"/>
    <p:sldId id="305" r:id="rId14"/>
    <p:sldId id="276" r:id="rId15"/>
    <p:sldId id="309" r:id="rId16"/>
    <p:sldId id="312" r:id="rId17"/>
    <p:sldId id="308" r:id="rId18"/>
    <p:sldId id="313" r:id="rId19"/>
    <p:sldId id="327" r:id="rId20"/>
    <p:sldId id="32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2023. 5. 1.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5CB-6FD3-B349-884A-1FDD7F0EA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ALGORITHM STUDY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C251-B61A-DB41-BE10-7CA224A4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  <a:p>
            <a:r>
              <a:rPr lang="en-KR" dirty="0"/>
              <a:t>COSMIC</a:t>
            </a:r>
          </a:p>
        </p:txBody>
      </p:sp>
    </p:spTree>
    <p:extLst>
      <p:ext uri="{BB962C8B-B14F-4D97-AF65-F5344CB8AC3E}">
        <p14:creationId xmlns:p14="http://schemas.microsoft.com/office/powerpoint/2010/main" val="95402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334226" cy="1886168"/>
            <a:chOff x="4419600" y="2611120"/>
            <a:chExt cx="3334226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4438175" y="2611120"/>
              <a:ext cx="33156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스터디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스터디 목표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91CA1-18F9-CC49-8DC1-087F662BA27A}"/>
              </a:ext>
            </a:extLst>
          </p:cNvPr>
          <p:cNvSpPr txBox="1"/>
          <p:nvPr/>
        </p:nvSpPr>
        <p:spPr>
          <a:xfrm>
            <a:off x="4085674" y="5644532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기초 알고리즘 지식 습득</a:t>
            </a:r>
          </a:p>
        </p:txBody>
      </p:sp>
      <p:pic>
        <p:nvPicPr>
          <p:cNvPr id="2050" name="Picture 2" descr="무료] 파이썬으로 배우는 알고리즘 기초 - 인프런 | 강의">
            <a:extLst>
              <a:ext uri="{FF2B5EF4-FFF2-40B4-BE49-F238E27FC236}">
                <a16:creationId xmlns:a16="http://schemas.microsoft.com/office/drawing/2014/main" id="{D84367B8-6670-A641-8272-86D36715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94" y="1144476"/>
            <a:ext cx="6403012" cy="45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0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스터디 목표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비즈니스피플 인재탐구] '네카라쿠배당토'는 왜 꿈의 직장이 됐나">
            <a:extLst>
              <a:ext uri="{FF2B5EF4-FFF2-40B4-BE49-F238E27FC236}">
                <a16:creationId xmlns:a16="http://schemas.microsoft.com/office/drawing/2014/main" id="{7A12782E-FFBA-9C4C-8313-E2B20569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517650"/>
            <a:ext cx="76454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91CA1-18F9-CC49-8DC1-087F662BA27A}"/>
              </a:ext>
            </a:extLst>
          </p:cNvPr>
          <p:cNvSpPr txBox="1"/>
          <p:nvPr/>
        </p:nvSpPr>
        <p:spPr>
          <a:xfrm>
            <a:off x="4306087" y="5563870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각종 기업 </a:t>
            </a:r>
            <a:r>
              <a:rPr lang="ko-KR" altLang="en-US" sz="2800" i="1" dirty="0" err="1"/>
              <a:t>코딩테스트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0592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스터디 목표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A1CC055F-ED54-B041-BED7-C7570A6CC4F5}"/>
              </a:ext>
            </a:extLst>
          </p:cNvPr>
          <p:cNvSpPr txBox="1"/>
          <p:nvPr/>
        </p:nvSpPr>
        <p:spPr>
          <a:xfrm>
            <a:off x="829912" y="5588000"/>
            <a:ext cx="436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예선  </a:t>
            </a:r>
            <a:r>
              <a:rPr lang="en-US" altLang="ko-KR" sz="2800" i="1" dirty="0"/>
              <a:t>9-10</a:t>
            </a:r>
            <a:r>
              <a:rPr lang="ko-KR" altLang="en-US" sz="2800" i="1" dirty="0"/>
              <a:t>월 </a:t>
            </a:r>
            <a:r>
              <a:rPr lang="en-US" altLang="ko-KR" sz="2800" i="1" dirty="0"/>
              <a:t>(in groups of 3)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91ED680-DB35-724D-A8D4-F1333D197029}"/>
              </a:ext>
            </a:extLst>
          </p:cNvPr>
          <p:cNvSpPr txBox="1"/>
          <p:nvPr/>
        </p:nvSpPr>
        <p:spPr>
          <a:xfrm>
            <a:off x="7399427" y="5598160"/>
            <a:ext cx="35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예선 </a:t>
            </a:r>
            <a:r>
              <a:rPr lang="en-US" altLang="ko-KR" sz="2800" i="1" dirty="0"/>
              <a:t>7-8</a:t>
            </a:r>
            <a:r>
              <a:rPr lang="ko-KR" altLang="en-US" sz="2800" i="1" dirty="0"/>
              <a:t>월 예정</a:t>
            </a:r>
            <a:r>
              <a:rPr lang="en-US" altLang="ko-KR" sz="2800" i="1" dirty="0"/>
              <a:t>(</a:t>
            </a:r>
            <a:r>
              <a:rPr lang="en-US" altLang="ko-KR" sz="2800" i="1" dirty="0" err="1"/>
              <a:t>indiv</a:t>
            </a:r>
            <a:r>
              <a:rPr lang="en-US" altLang="ko-KR" sz="2800" i="1" dirty="0"/>
              <a:t>.)</a:t>
            </a:r>
            <a:endParaRPr lang="ko-KR" altLang="en-US" sz="2800" i="1" dirty="0"/>
          </a:p>
        </p:txBody>
      </p:sp>
      <p:pic>
        <p:nvPicPr>
          <p:cNvPr id="242" name="Picture 2" descr="ACM-ICPC 대전 2014 C번">
            <a:extLst>
              <a:ext uri="{FF2B5EF4-FFF2-40B4-BE49-F238E27FC236}">
                <a16:creationId xmlns:a16="http://schemas.microsoft.com/office/drawing/2014/main" id="{AA2B0F15-2DDE-324A-A0FF-B05173C0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7" y="1005840"/>
            <a:ext cx="5946987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4" descr="숫자로 살펴본 '삼성전자 대학생 프로그래밍 경진대회' 5년의 기록 – Samsung Newsroom Korea">
            <a:extLst>
              <a:ext uri="{FF2B5EF4-FFF2-40B4-BE49-F238E27FC236}">
                <a16:creationId xmlns:a16="http://schemas.microsoft.com/office/drawing/2014/main" id="{30250223-A8E0-7540-AA4E-1F906436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7" y="1822450"/>
            <a:ext cx="6062133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21D86A-B4B4-9340-9280-6E43A96466C5}"/>
              </a:ext>
            </a:extLst>
          </p:cNvPr>
          <p:cNvSpPr txBox="1"/>
          <p:nvPr/>
        </p:nvSpPr>
        <p:spPr>
          <a:xfrm>
            <a:off x="912940" y="6071557"/>
            <a:ext cx="327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/>
              <a:t>나갈사람</a:t>
            </a:r>
            <a:r>
              <a:rPr lang="en-US" altLang="ko-KR" sz="1500" i="1" dirty="0"/>
              <a:t>…?</a:t>
            </a:r>
            <a:r>
              <a:rPr lang="ko-KR" altLang="en-US" sz="1500" i="1" dirty="0"/>
              <a:t> </a:t>
            </a:r>
            <a:r>
              <a:rPr lang="ko-KR" altLang="en-US" sz="1500" i="1" dirty="0" err="1"/>
              <a:t>ㅠㅠ</a:t>
            </a:r>
            <a:endParaRPr lang="en-US" altLang="ko-KR" sz="1500" i="1" dirty="0"/>
          </a:p>
        </p:txBody>
      </p:sp>
    </p:spTree>
    <p:extLst>
      <p:ext uri="{BB962C8B-B14F-4D97-AF65-F5344CB8AC3E}">
        <p14:creationId xmlns:p14="http://schemas.microsoft.com/office/powerpoint/2010/main" val="416810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4419600" y="2345306"/>
            <a:ext cx="3334226" cy="1886168"/>
            <a:chOff x="4419600" y="2611120"/>
            <a:chExt cx="3334226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4438175" y="2611120"/>
              <a:ext cx="33156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스터디 방식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진행방식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D4EC0C-E2DC-4EAE-AB93-4B885EA2D0D2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0F4E97-4F6B-419A-A8DA-D5E0E4E58B70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D4ACBF-70A7-4263-BAB2-0940EFB06173}"/>
              </a:ext>
            </a:extLst>
          </p:cNvPr>
          <p:cNvSpPr/>
          <p:nvPr/>
        </p:nvSpPr>
        <p:spPr>
          <a:xfrm>
            <a:off x="9474712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7384B-050D-4EA6-BE73-0BFC1A5484C1}"/>
              </a:ext>
            </a:extLst>
          </p:cNvPr>
          <p:cNvSpPr/>
          <p:nvPr/>
        </p:nvSpPr>
        <p:spPr>
          <a:xfrm>
            <a:off x="395759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039E0F-1481-4FE9-943F-B209453418C4}"/>
              </a:ext>
            </a:extLst>
          </p:cNvPr>
          <p:cNvSpPr/>
          <p:nvPr/>
        </p:nvSpPr>
        <p:spPr>
          <a:xfrm>
            <a:off x="671615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71A000-AAC8-4958-8E6B-92DDD5268F55}"/>
              </a:ext>
            </a:extLst>
          </p:cNvPr>
          <p:cNvSpPr txBox="1"/>
          <p:nvPr/>
        </p:nvSpPr>
        <p:spPr>
          <a:xfrm>
            <a:off x="3448237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4BF8F-B606-4AAB-8891-593AEBA1A191}"/>
              </a:ext>
            </a:extLst>
          </p:cNvPr>
          <p:cNvSpPr txBox="1"/>
          <p:nvPr/>
        </p:nvSpPr>
        <p:spPr>
          <a:xfrm>
            <a:off x="6202059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96A1DD-AE7B-4656-B8D4-250943FEC6D9}"/>
              </a:ext>
            </a:extLst>
          </p:cNvPr>
          <p:cNvSpPr txBox="1"/>
          <p:nvPr/>
        </p:nvSpPr>
        <p:spPr>
          <a:xfrm>
            <a:off x="8955881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3D8DEF-94CF-4D82-AB55-41A1AECA3E18}"/>
              </a:ext>
            </a:extLst>
          </p:cNvPr>
          <p:cNvSpPr txBox="1"/>
          <p:nvPr/>
        </p:nvSpPr>
        <p:spPr>
          <a:xfrm>
            <a:off x="1803301" y="189529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E206D1-561F-4DF7-92CF-9DD64A6A7C4A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1BDC3-3B5D-4087-9036-342DCFBE09DA}"/>
              </a:ext>
            </a:extLst>
          </p:cNvPr>
          <p:cNvSpPr txBox="1"/>
          <p:nvPr/>
        </p:nvSpPr>
        <p:spPr>
          <a:xfrm>
            <a:off x="4585101" y="189529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249E79-EA5B-4625-9C8B-3ADF62CDC67E}"/>
              </a:ext>
            </a:extLst>
          </p:cNvPr>
          <p:cNvSpPr/>
          <p:nvPr/>
        </p:nvSpPr>
        <p:spPr>
          <a:xfrm>
            <a:off x="6716151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A001D0-3A9A-4165-A570-15F97A4B97B4}"/>
              </a:ext>
            </a:extLst>
          </p:cNvPr>
          <p:cNvSpPr txBox="1"/>
          <p:nvPr/>
        </p:nvSpPr>
        <p:spPr>
          <a:xfrm>
            <a:off x="7344459" y="189529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D9DDEA-E651-4AD1-87D8-54D0F7CA7B10}"/>
              </a:ext>
            </a:extLst>
          </p:cNvPr>
          <p:cNvSpPr/>
          <p:nvPr/>
        </p:nvSpPr>
        <p:spPr>
          <a:xfrm>
            <a:off x="9474708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7B1A25-2550-4092-963A-42A84360194E}"/>
              </a:ext>
            </a:extLst>
          </p:cNvPr>
          <p:cNvSpPr txBox="1"/>
          <p:nvPr/>
        </p:nvSpPr>
        <p:spPr>
          <a:xfrm>
            <a:off x="10094788" y="189529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1373499" y="3415673"/>
            <a:ext cx="1682895" cy="18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각자 개념 공부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 부여된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풀이해오기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깃허브에</a:t>
            </a:r>
            <a:r>
              <a:rPr lang="ko-KR" altLang="en-US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올리기</a:t>
            </a:r>
            <a:r>
              <a:rPr lang="en-US" altLang="ko-KR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</a:p>
          <a:p>
            <a:pPr algn="ctr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44D30F-381D-4C68-A012-A6DDBEC005FE}"/>
              </a:ext>
            </a:extLst>
          </p:cNvPr>
          <p:cNvSpPr txBox="1"/>
          <p:nvPr/>
        </p:nvSpPr>
        <p:spPr>
          <a:xfrm>
            <a:off x="4137652" y="2891022"/>
            <a:ext cx="168289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주제에 대한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짧은 해설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</a:t>
            </a:r>
            <a:r>
              <a:rPr lang="ko-KR" altLang="en-US" sz="1600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팀별</a:t>
            </a:r>
            <a:r>
              <a:rPr lang="ko-KR" altLang="en-US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무작위 </a:t>
            </a:r>
            <a:r>
              <a:rPr lang="en-US" altLang="ko-KR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</a:t>
            </a:r>
            <a:endParaRPr lang="en-US" altLang="ko-KR" sz="16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풀이 발표</a:t>
            </a:r>
            <a:endParaRPr lang="en-US" altLang="ko-KR" sz="1600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sz="1600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분채워야함</a:t>
            </a:r>
            <a:r>
              <a:rPr lang="en-US" altLang="ko-KR" sz="16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8E51F-AFE7-4EDA-9204-075A4EB037FE}"/>
              </a:ext>
            </a:extLst>
          </p:cNvPr>
          <p:cNvSpPr txBox="1"/>
          <p:nvPr/>
        </p:nvSpPr>
        <p:spPr>
          <a:xfrm>
            <a:off x="6849589" y="3683160"/>
            <a:ext cx="1791561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문제 풀기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(30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BB8EAB-D753-43D0-9A41-509D848CDA21}"/>
              </a:ext>
            </a:extLst>
          </p:cNvPr>
          <p:cNvSpPr txBox="1"/>
          <p:nvPr/>
        </p:nvSpPr>
        <p:spPr>
          <a:xfrm>
            <a:off x="9544008" y="3553165"/>
            <a:ext cx="1972151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해설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스터디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 소개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B0084-1ADA-CF48-A2C7-A277D09DCE6E}"/>
              </a:ext>
            </a:extLst>
          </p:cNvPr>
          <p:cNvSpPr txBox="1"/>
          <p:nvPr/>
        </p:nvSpPr>
        <p:spPr>
          <a:xfrm>
            <a:off x="4349628" y="5552162"/>
            <a:ext cx="4200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i="1" u="sng" dirty="0">
                <a:solidFill>
                  <a:srgbClr val="FF0000"/>
                </a:solidFill>
              </a:rPr>
              <a:t>+Q&amp;A without restriction</a:t>
            </a:r>
          </a:p>
        </p:txBody>
      </p:sp>
    </p:spTree>
    <p:extLst>
      <p:ext uri="{BB962C8B-B14F-4D97-AF65-F5344CB8AC3E}">
        <p14:creationId xmlns:p14="http://schemas.microsoft.com/office/powerpoint/2010/main" val="372246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방식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E9FAC8-04BC-BB4D-9F59-1131A82BC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29" y="2990850"/>
            <a:ext cx="3721100" cy="876300"/>
          </a:xfrm>
          <a:prstGeom prst="rect">
            <a:avLst/>
          </a:prstGeom>
        </p:spPr>
      </p:pic>
      <p:pic>
        <p:nvPicPr>
          <p:cNvPr id="3074" name="Picture 2" descr="C++ 효율 향상 시키기 (feat. 임시 객체)">
            <a:extLst>
              <a:ext uri="{FF2B5EF4-FFF2-40B4-BE49-F238E27FC236}">
                <a16:creationId xmlns:a16="http://schemas.microsoft.com/office/drawing/2014/main" id="{EDA90CA7-38E0-3346-887D-40D7DA17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7" y="2030984"/>
            <a:ext cx="2796032" cy="27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F24C9-1457-A94F-BAF6-E38D4B4FA02B}"/>
              </a:ext>
            </a:extLst>
          </p:cNvPr>
          <p:cNvSpPr txBox="1"/>
          <p:nvPr/>
        </p:nvSpPr>
        <p:spPr>
          <a:xfrm>
            <a:off x="9309346" y="4303796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 err="1"/>
              <a:t>대회준비</a:t>
            </a:r>
            <a:endParaRPr lang="en-US" altLang="ko-KR" sz="2800" i="1" dirty="0"/>
          </a:p>
          <a:p>
            <a:pPr algn="ctr"/>
            <a:r>
              <a:rPr lang="en-US" altLang="ko-KR" sz="2800" i="1" dirty="0"/>
              <a:t>+</a:t>
            </a:r>
          </a:p>
          <a:p>
            <a:pPr algn="ctr"/>
            <a:r>
              <a:rPr lang="ko-KR" altLang="en-US" sz="2800" i="1" dirty="0" err="1"/>
              <a:t>심화문제</a:t>
            </a:r>
            <a:endParaRPr lang="ko-KR" altLang="en-US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719A4-7D84-2044-9469-528E15D6E8D1}"/>
              </a:ext>
            </a:extLst>
          </p:cNvPr>
          <p:cNvSpPr txBox="1"/>
          <p:nvPr/>
        </p:nvSpPr>
        <p:spPr>
          <a:xfrm>
            <a:off x="4859763" y="47346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문제풀이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FA812-E86B-6E42-A0EF-43F9F6FB2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42" y="2959100"/>
            <a:ext cx="401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8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 err="1">
                <a:latin typeface="+mn-ea"/>
              </a:rPr>
              <a:t>로드맵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141F67D-CE1B-4F01-8277-5FCF4D662548}"/>
              </a:ext>
            </a:extLst>
          </p:cNvPr>
          <p:cNvCxnSpPr/>
          <p:nvPr/>
        </p:nvCxnSpPr>
        <p:spPr>
          <a:xfrm>
            <a:off x="0" y="377094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9F4C029E-9EFE-472A-A2F7-E6ECFA32B5D6}"/>
              </a:ext>
            </a:extLst>
          </p:cNvPr>
          <p:cNvCxnSpPr/>
          <p:nvPr/>
        </p:nvCxnSpPr>
        <p:spPr>
          <a:xfrm flipV="1">
            <a:off x="1860351" y="380509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EFA512E6-73E8-4169-9574-76CA09BF935B}"/>
              </a:ext>
            </a:extLst>
          </p:cNvPr>
          <p:cNvCxnSpPr/>
          <p:nvPr/>
        </p:nvCxnSpPr>
        <p:spPr>
          <a:xfrm flipV="1">
            <a:off x="3373606" y="232983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599B56D-CCEB-4DB6-B7E0-D893E03E9A4C}"/>
              </a:ext>
            </a:extLst>
          </p:cNvPr>
          <p:cNvCxnSpPr/>
          <p:nvPr/>
        </p:nvCxnSpPr>
        <p:spPr>
          <a:xfrm flipV="1">
            <a:off x="4657835" y="381299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4735E0C-A406-4B74-A5D0-82CD22FB4D16}"/>
              </a:ext>
            </a:extLst>
          </p:cNvPr>
          <p:cNvCxnSpPr>
            <a:cxnSpLocks/>
          </p:cNvCxnSpPr>
          <p:nvPr/>
        </p:nvCxnSpPr>
        <p:spPr>
          <a:xfrm flipV="1">
            <a:off x="5426762" y="232983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299CC1B-8BB5-453B-AF66-958C0CC840D8}"/>
              </a:ext>
            </a:extLst>
          </p:cNvPr>
          <p:cNvSpPr txBox="1"/>
          <p:nvPr/>
        </p:nvSpPr>
        <p:spPr>
          <a:xfrm>
            <a:off x="5515662" y="2309271"/>
            <a:ext cx="100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Greedy</a:t>
            </a:r>
            <a:endParaRPr lang="ko-KR" altLang="en-US" sz="20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EE41927-7091-4107-9B37-F126541B3F87}"/>
              </a:ext>
            </a:extLst>
          </p:cNvPr>
          <p:cNvSpPr txBox="1"/>
          <p:nvPr/>
        </p:nvSpPr>
        <p:spPr>
          <a:xfrm>
            <a:off x="4683235" y="4215599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Sorting + String</a:t>
            </a:r>
            <a:endParaRPr lang="ko-KR" altLang="en-US" sz="20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DDE1AE7-B00D-4F2D-AD58-EBC751305D5C}"/>
              </a:ext>
            </a:extLst>
          </p:cNvPr>
          <p:cNvSpPr txBox="1"/>
          <p:nvPr/>
        </p:nvSpPr>
        <p:spPr>
          <a:xfrm>
            <a:off x="3462507" y="230927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C++ STL</a:t>
            </a:r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8B5DF3F-8DCA-408B-8F2C-414D4E75BF2D}"/>
              </a:ext>
            </a:extLst>
          </p:cNvPr>
          <p:cNvSpPr txBox="1"/>
          <p:nvPr/>
        </p:nvSpPr>
        <p:spPr>
          <a:xfrm>
            <a:off x="1885751" y="4202488"/>
            <a:ext cx="185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 Structure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9F04A3D-CFBC-4846-A4BB-1FA6FF6997F8}"/>
              </a:ext>
            </a:extLst>
          </p:cNvPr>
          <p:cNvSpPr txBox="1"/>
          <p:nvPr/>
        </p:nvSpPr>
        <p:spPr>
          <a:xfrm>
            <a:off x="1028700" y="2309271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C++</a:t>
            </a:r>
            <a:r>
              <a:rPr lang="ko-KR" altLang="en-US" sz="2000" dirty="0"/>
              <a:t> </a:t>
            </a:r>
            <a:r>
              <a:rPr lang="en-US" altLang="ko-KR" sz="2000" dirty="0"/>
              <a:t>Basic</a:t>
            </a:r>
          </a:p>
          <a:p>
            <a:r>
              <a:rPr lang="en-US" altLang="ko-KR" sz="2000" dirty="0"/>
              <a:t>for PS</a:t>
            </a:r>
            <a:endParaRPr lang="ko-KR" altLang="en-US" sz="2000" dirty="0"/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CEDE14D-5635-472A-8C66-810E71348FF6}"/>
              </a:ext>
            </a:extLst>
          </p:cNvPr>
          <p:cNvCxnSpPr/>
          <p:nvPr/>
        </p:nvCxnSpPr>
        <p:spPr>
          <a:xfrm flipV="1">
            <a:off x="7381758" y="381299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D43955ED-C3AD-4AAB-891B-18625227C05D}"/>
              </a:ext>
            </a:extLst>
          </p:cNvPr>
          <p:cNvCxnSpPr/>
          <p:nvPr/>
        </p:nvCxnSpPr>
        <p:spPr>
          <a:xfrm flipV="1">
            <a:off x="8053234" y="232983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A5C40A7D-6E20-4341-90E9-4253596979F6}"/>
              </a:ext>
            </a:extLst>
          </p:cNvPr>
          <p:cNvSpPr txBox="1"/>
          <p:nvPr/>
        </p:nvSpPr>
        <p:spPr>
          <a:xfrm>
            <a:off x="8116734" y="2309271"/>
            <a:ext cx="1192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DFS, BFS</a:t>
            </a:r>
            <a:endParaRPr lang="ko-KR" altLang="en-US" sz="2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FA2813-0899-457B-8951-56A135BBAB8E}"/>
              </a:ext>
            </a:extLst>
          </p:cNvPr>
          <p:cNvSpPr txBox="1"/>
          <p:nvPr/>
        </p:nvSpPr>
        <p:spPr>
          <a:xfrm>
            <a:off x="7407158" y="4190128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DP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동적 계획법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943B086-CE0F-4D20-BE6C-18A8E0035B90}"/>
              </a:ext>
            </a:extLst>
          </p:cNvPr>
          <p:cNvCxnSpPr/>
          <p:nvPr/>
        </p:nvCxnSpPr>
        <p:spPr>
          <a:xfrm>
            <a:off x="914400" y="232983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6A838DA-F420-45E5-BAC5-6770B69EB100}"/>
              </a:ext>
            </a:extLst>
          </p:cNvPr>
          <p:cNvCxnSpPr/>
          <p:nvPr/>
        </p:nvCxnSpPr>
        <p:spPr>
          <a:xfrm flipV="1">
            <a:off x="9408693" y="380656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E269429D-DEDA-4653-81DF-01BD2FCA2319}"/>
              </a:ext>
            </a:extLst>
          </p:cNvPr>
          <p:cNvCxnSpPr/>
          <p:nvPr/>
        </p:nvCxnSpPr>
        <p:spPr>
          <a:xfrm flipV="1">
            <a:off x="10080169" y="232983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AE14358-B1AD-4070-939B-6DF69D6AECC6}"/>
              </a:ext>
            </a:extLst>
          </p:cNvPr>
          <p:cNvSpPr txBox="1"/>
          <p:nvPr/>
        </p:nvSpPr>
        <p:spPr>
          <a:xfrm>
            <a:off x="10143669" y="230927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EB3235-9BA2-6B42-BEEA-279934FC93CD}"/>
              </a:ext>
            </a:extLst>
          </p:cNvPr>
          <p:cNvSpPr txBox="1"/>
          <p:nvPr/>
        </p:nvSpPr>
        <p:spPr>
          <a:xfrm>
            <a:off x="1808608" y="5528472"/>
            <a:ext cx="8574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알고리즘 개념은 이정도만 알아도 </a:t>
            </a:r>
            <a:r>
              <a:rPr lang="ko-KR" altLang="en-US" sz="2800" i="1" dirty="0" err="1"/>
              <a:t>코테</a:t>
            </a:r>
            <a:r>
              <a:rPr lang="ko-KR" altLang="en-US" sz="2800" i="1" dirty="0"/>
              <a:t> </a:t>
            </a:r>
            <a:r>
              <a:rPr lang="ko-KR" altLang="en-US" sz="2800" i="1" dirty="0" err="1"/>
              <a:t>뿌수기</a:t>
            </a:r>
            <a:r>
              <a:rPr lang="ko-KR" altLang="en-US" sz="2800" i="1" dirty="0"/>
              <a:t> </a:t>
            </a:r>
            <a:r>
              <a:rPr lang="ko-KR" altLang="en-US" sz="2800" i="1" dirty="0" err="1"/>
              <a:t>쌉가능</a:t>
            </a:r>
            <a:endParaRPr lang="en-US" altLang="ko-KR" sz="2800" i="1" dirty="0"/>
          </a:p>
          <a:p>
            <a:pPr algn="ctr"/>
            <a:r>
              <a:rPr lang="en-US" altLang="ko-KR" sz="2800" i="1" dirty="0"/>
              <a:t>(</a:t>
            </a:r>
            <a:r>
              <a:rPr lang="ko-KR" altLang="en-US" sz="2800" i="1" dirty="0"/>
              <a:t>대회도</a:t>
            </a:r>
            <a:r>
              <a:rPr lang="en-US" altLang="ko-KR" sz="2800" i="1" dirty="0"/>
              <a:t>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67AD04-BA1F-8941-AD1A-FA516277137E}"/>
              </a:ext>
            </a:extLst>
          </p:cNvPr>
          <p:cNvSpPr txBox="1"/>
          <p:nvPr/>
        </p:nvSpPr>
        <p:spPr>
          <a:xfrm>
            <a:off x="9528243" y="4172973"/>
            <a:ext cx="1766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Binary Search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이분 탐색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DDD830-FC0F-8940-8F5B-3AB966ABDACC}"/>
              </a:ext>
            </a:extLst>
          </p:cNvPr>
          <p:cNvSpPr txBox="1"/>
          <p:nvPr/>
        </p:nvSpPr>
        <p:spPr>
          <a:xfrm>
            <a:off x="10102502" y="2329835"/>
            <a:ext cx="1773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/>
              <a:t>D&amp;Q, Dijkstra</a:t>
            </a:r>
          </a:p>
          <a:p>
            <a:r>
              <a:rPr lang="en-US" altLang="ko-KR" sz="2000" dirty="0" err="1"/>
              <a:t>Maths</a:t>
            </a:r>
            <a:endParaRPr lang="en-US" altLang="ko-KR" sz="2000" dirty="0"/>
          </a:p>
          <a:p>
            <a:r>
              <a:rPr lang="en-US" altLang="ko-KR" sz="2000" dirty="0"/>
              <a:t>Study hard…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551707-1ACE-6948-864C-F629FAA13559}"/>
              </a:ext>
            </a:extLst>
          </p:cNvPr>
          <p:cNvSpPr txBox="1"/>
          <p:nvPr/>
        </p:nvSpPr>
        <p:spPr>
          <a:xfrm>
            <a:off x="5515662" y="1516989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i="1" u="sng" dirty="0" err="1">
                <a:solidFill>
                  <a:srgbClr val="FF0000"/>
                </a:solidFill>
              </a:rPr>
              <a:t>이번학기에</a:t>
            </a:r>
            <a:r>
              <a:rPr lang="ko-KR" altLang="en-US" i="1" u="sng" dirty="0">
                <a:solidFill>
                  <a:srgbClr val="FF0000"/>
                </a:solidFill>
              </a:rPr>
              <a:t> </a:t>
            </a:r>
            <a:r>
              <a:rPr lang="ko-KR" altLang="en-US" i="1" u="sng" dirty="0" err="1">
                <a:solidFill>
                  <a:srgbClr val="FF0000"/>
                </a:solidFill>
              </a:rPr>
              <a:t>그리디까지</a:t>
            </a:r>
            <a:endParaRPr lang="en-US" altLang="ko-KR" i="1" u="sng" dirty="0">
              <a:solidFill>
                <a:srgbClr val="FF0000"/>
              </a:solidFill>
            </a:endParaRPr>
          </a:p>
          <a:p>
            <a:r>
              <a:rPr lang="ko-KR" altLang="en-US" i="1" u="sng" dirty="0">
                <a:solidFill>
                  <a:srgbClr val="FF0000"/>
                </a:solidFill>
              </a:rPr>
              <a:t>보는게 목표</a:t>
            </a:r>
            <a:r>
              <a:rPr lang="en-US" altLang="ko-KR" i="1" u="sng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170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참고사항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268EFA-22C8-184E-9EDF-9B7DE833EA1B}"/>
              </a:ext>
            </a:extLst>
          </p:cNvPr>
          <p:cNvSpPr txBox="1"/>
          <p:nvPr/>
        </p:nvSpPr>
        <p:spPr>
          <a:xfrm>
            <a:off x="697977" y="1843615"/>
            <a:ext cx="901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스터디 커리큘럼은 대회 희망 여부와 관계없이 같을 예정</a:t>
            </a:r>
            <a:endParaRPr lang="en-US" altLang="ko-KR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82E8A1-8461-4544-A3C2-F0E3A45AFDA8}"/>
              </a:ext>
            </a:extLst>
          </p:cNvPr>
          <p:cNvSpPr txBox="1"/>
          <p:nvPr/>
        </p:nvSpPr>
        <p:spPr>
          <a:xfrm>
            <a:off x="697977" y="2640666"/>
            <a:ext cx="7954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대회를 준비하는 경우 </a:t>
            </a:r>
            <a:r>
              <a:rPr lang="ko-KR" altLang="en-US" sz="2800" dirty="0" err="1"/>
              <a:t>코드포스</a:t>
            </a:r>
            <a:r>
              <a:rPr lang="en-US" altLang="ko-KR" sz="2800" dirty="0"/>
              <a:t>+</a:t>
            </a:r>
            <a:r>
              <a:rPr lang="ko-KR" altLang="en-US" sz="2800" dirty="0"/>
              <a:t>어려운 문제 병행</a:t>
            </a:r>
            <a:endParaRPr lang="en-US" altLang="ko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A874FB-6F39-D940-B012-AAC6451C6030}"/>
              </a:ext>
            </a:extLst>
          </p:cNvPr>
          <p:cNvSpPr txBox="1"/>
          <p:nvPr/>
        </p:nvSpPr>
        <p:spPr>
          <a:xfrm>
            <a:off x="697977" y="3379445"/>
            <a:ext cx="6516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ko-KR" altLang="en-US" sz="2800" dirty="0"/>
              <a:t>인</a:t>
            </a:r>
            <a:r>
              <a:rPr lang="en-US" altLang="ko-KR" sz="2800" dirty="0"/>
              <a:t>1</a:t>
            </a:r>
            <a:r>
              <a:rPr lang="ko-KR" altLang="en-US" sz="2800" dirty="0"/>
              <a:t>팀 구성</a:t>
            </a:r>
            <a:r>
              <a:rPr lang="en-US" altLang="ko-KR" sz="2800" dirty="0"/>
              <a:t>,</a:t>
            </a:r>
            <a:r>
              <a:rPr lang="ko-KR" altLang="en-US" sz="2800" dirty="0"/>
              <a:t> 신청 인원에 따라 변동 예정</a:t>
            </a:r>
            <a:endParaRPr lang="en-US" altLang="ko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E17A3C-A782-9140-B7CF-B2F89FE72C3B}"/>
              </a:ext>
            </a:extLst>
          </p:cNvPr>
          <p:cNvSpPr txBox="1"/>
          <p:nvPr/>
        </p:nvSpPr>
        <p:spPr>
          <a:xfrm>
            <a:off x="697977" y="4081470"/>
            <a:ext cx="483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 </a:t>
            </a:r>
            <a:r>
              <a:rPr lang="en-US" altLang="ko-KR" sz="2800" dirty="0"/>
              <a:t>1</a:t>
            </a:r>
            <a:r>
              <a:rPr lang="ko-KR" altLang="en-US" sz="2800" dirty="0"/>
              <a:t>회 </a:t>
            </a:r>
            <a:r>
              <a:rPr lang="en-US" altLang="ko-KR" sz="2800" dirty="0"/>
              <a:t>1</a:t>
            </a:r>
            <a:r>
              <a:rPr lang="ko-KR" altLang="en-US" sz="2800" dirty="0"/>
              <a:t>시간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결석</a:t>
            </a:r>
            <a:r>
              <a:rPr lang="en-US" altLang="ko-KR" sz="2800" dirty="0">
                <a:solidFill>
                  <a:srgbClr val="FF0000"/>
                </a:solidFill>
              </a:rPr>
              <a:t>4</a:t>
            </a:r>
            <a:r>
              <a:rPr lang="ko-KR" altLang="en-US" sz="2800" dirty="0">
                <a:solidFill>
                  <a:srgbClr val="FF0000"/>
                </a:solidFill>
              </a:rPr>
              <a:t>번 </a:t>
            </a:r>
            <a:r>
              <a:rPr lang="en-US" altLang="ko-KR" sz="2800" dirty="0">
                <a:solidFill>
                  <a:srgbClr val="FF0000"/>
                </a:solidFill>
              </a:rPr>
              <a:t>-&gt;</a:t>
            </a:r>
            <a:r>
              <a:rPr lang="ko-KR" altLang="en-US" sz="2800" dirty="0">
                <a:solidFill>
                  <a:srgbClr val="FF0000"/>
                </a:solidFill>
              </a:rPr>
              <a:t> 퇴출 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0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C597-2A98-9243-9AE9-12836C7C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1" dirty="0">
                <a:solidFill>
                  <a:srgbClr val="FF0000"/>
                </a:solidFill>
              </a:rPr>
              <a:t>C++</a:t>
            </a:r>
            <a:r>
              <a:rPr lang="ko-KR" altLang="en-US" sz="4400" b="1" i="1" dirty="0">
                <a:solidFill>
                  <a:srgbClr val="FF0000"/>
                </a:solidFill>
              </a:rPr>
              <a:t> </a:t>
            </a:r>
            <a:r>
              <a:rPr lang="en-US" altLang="ko-KR" sz="4400" b="1" i="1" dirty="0">
                <a:solidFill>
                  <a:srgbClr val="FF0000"/>
                </a:solidFill>
              </a:rPr>
              <a:t>/</a:t>
            </a:r>
            <a:r>
              <a:rPr lang="ko-KR" altLang="en-US" sz="4400" b="1" i="1" dirty="0">
                <a:solidFill>
                  <a:srgbClr val="FF0000"/>
                </a:solidFill>
              </a:rPr>
              <a:t> 알고리즘 몰라도 </a:t>
            </a:r>
            <a:r>
              <a:rPr lang="ko-KR" altLang="en-US" sz="4400" b="1" i="1" dirty="0" err="1">
                <a:solidFill>
                  <a:srgbClr val="FF0000"/>
                </a:solidFill>
              </a:rPr>
              <a:t>참여가능</a:t>
            </a:r>
            <a:r>
              <a:rPr lang="en-US" altLang="ko-KR" sz="4400" b="1" i="1" dirty="0">
                <a:solidFill>
                  <a:srgbClr val="FF0000"/>
                </a:solidFill>
              </a:rPr>
              <a:t>!!</a:t>
            </a:r>
            <a:endParaRPr lang="en-KR" dirty="0"/>
          </a:p>
        </p:txBody>
      </p:sp>
      <p:pic>
        <p:nvPicPr>
          <p:cNvPr id="3074" name="Picture 2" descr="블라인드 | 블라블라: 한사랑산악회 아는 사람?">
            <a:extLst>
              <a:ext uri="{FF2B5EF4-FFF2-40B4-BE49-F238E27FC236}">
                <a16:creationId xmlns:a16="http://schemas.microsoft.com/office/drawing/2014/main" id="{E3B787DC-6D1C-224F-A60E-3ED7A1BA3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49" y="1825625"/>
            <a:ext cx="93295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8EA36-DFB1-F84A-9F71-841A933370C6}"/>
              </a:ext>
            </a:extLst>
          </p:cNvPr>
          <p:cNvSpPr txBox="1"/>
          <p:nvPr/>
        </p:nvSpPr>
        <p:spPr>
          <a:xfrm>
            <a:off x="8459493" y="6127234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</a:rPr>
              <a:t>근데 열정은 있어야함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1164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4419600" y="2345306"/>
            <a:ext cx="3334226" cy="1886168"/>
            <a:chOff x="4419600" y="2611120"/>
            <a:chExt cx="3334226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4438174" y="2611120"/>
              <a:ext cx="331565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0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본인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5077-30BD-F94A-9CC8-BF3EC41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endParaRPr lang="en-KR" dirty="0"/>
          </a:p>
        </p:txBody>
      </p:sp>
      <p:pic>
        <p:nvPicPr>
          <p:cNvPr id="3074" name="Picture 2" descr="협곡에서 만남을 추구하면 안되는걸까 - YouTube">
            <a:extLst>
              <a:ext uri="{FF2B5EF4-FFF2-40B4-BE49-F238E27FC236}">
                <a16:creationId xmlns:a16="http://schemas.microsoft.com/office/drawing/2014/main" id="{F27F456A-F340-B845-92D2-E3D7F18F8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7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0B49-52A3-4449-9BC6-8316D28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 </a:t>
            </a:r>
            <a:r>
              <a:rPr lang="en-US" altLang="ko-KR" dirty="0"/>
              <a:t>TMI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8BCD-E7D2-EE40-BDFB-BCF737A9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학번 </a:t>
            </a:r>
            <a:r>
              <a:rPr lang="ko-KR" altLang="en-US" dirty="0" err="1"/>
              <a:t>장호중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해군병</a:t>
            </a:r>
            <a:r>
              <a:rPr lang="en-US" altLang="ko-KR" dirty="0"/>
              <a:t>675</a:t>
            </a:r>
            <a:r>
              <a:rPr lang="ko-KR" altLang="en-US" dirty="0"/>
              <a:t>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청해부대</a:t>
            </a:r>
            <a:r>
              <a:rPr lang="en-US" altLang="ko-KR" dirty="0"/>
              <a:t>36</a:t>
            </a:r>
            <a:r>
              <a:rPr lang="ko-KR" altLang="en-US" dirty="0"/>
              <a:t>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  <a:r>
              <a:rPr lang="ko-KR" altLang="en-US" dirty="0"/>
              <a:t> 치킨 굉장히 좋아함</a:t>
            </a:r>
            <a:r>
              <a:rPr lang="en-US" altLang="ko-KR" dirty="0"/>
              <a:t>.</a:t>
            </a:r>
            <a:r>
              <a:rPr lang="ko-KR" altLang="en-US" dirty="0"/>
              <a:t> 주량</a:t>
            </a:r>
            <a:r>
              <a:rPr lang="en-US" altLang="ko-KR" dirty="0"/>
              <a:t>2</a:t>
            </a:r>
            <a:r>
              <a:rPr lang="ko-KR" altLang="en-US" dirty="0"/>
              <a:t>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취미</a:t>
            </a:r>
            <a:r>
              <a:rPr lang="en-US" altLang="ko-KR" dirty="0"/>
              <a:t>:</a:t>
            </a:r>
            <a:r>
              <a:rPr lang="ko-KR" altLang="en-US" dirty="0"/>
              <a:t> 롤</a:t>
            </a:r>
            <a:r>
              <a:rPr lang="en-US" altLang="ko-KR" dirty="0"/>
              <a:t>(</a:t>
            </a:r>
            <a:r>
              <a:rPr lang="ko-KR" altLang="en-US" dirty="0"/>
              <a:t>플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ko-KR" altLang="en-US" dirty="0" err="1"/>
              <a:t>원딜러</a:t>
            </a:r>
            <a:r>
              <a:rPr lang="en-US" altLang="ko-KR" dirty="0"/>
              <a:t>),</a:t>
            </a:r>
            <a:r>
              <a:rPr lang="ko-KR" altLang="en-US" dirty="0"/>
              <a:t> 노래듣기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활동</a:t>
            </a:r>
            <a:r>
              <a:rPr lang="en-US" altLang="ko-KR" dirty="0"/>
              <a:t>:</a:t>
            </a:r>
            <a:r>
              <a:rPr lang="ko-KR" altLang="en-US" dirty="0"/>
              <a:t> 외국인 친구 사귀기</a:t>
            </a:r>
            <a:r>
              <a:rPr lang="en-US" altLang="ko-KR" dirty="0"/>
              <a:t>(</a:t>
            </a:r>
            <a:r>
              <a:rPr lang="ko-KR" altLang="en-US" dirty="0"/>
              <a:t>관심있으면 연락주세요</a:t>
            </a:r>
            <a:r>
              <a:rPr lang="en-US" altLang="ko-KR" dirty="0"/>
              <a:t>…)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3066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9F64-B15C-E94B-9B3D-363492C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코딩을 시작하게 된 계기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0C67-C726-544A-A2FD-E14884C9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초등학교 </a:t>
            </a:r>
            <a:r>
              <a:rPr lang="en-US" altLang="ko-KR" dirty="0"/>
              <a:t>4</a:t>
            </a:r>
            <a:r>
              <a:rPr lang="ko-KR" altLang="en-US" dirty="0" err="1"/>
              <a:t>학년때</a:t>
            </a:r>
            <a:r>
              <a:rPr lang="ko-KR" altLang="en-US" dirty="0"/>
              <a:t> 게임 만들어 보려고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희망 분야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데이터 엔지니어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</a:t>
            </a:r>
            <a:r>
              <a:rPr lang="en-US" altLang="ko-KR" dirty="0"/>
              <a:t>1</a:t>
            </a:r>
            <a:r>
              <a:rPr lang="ko-KR" altLang="en-US" dirty="0"/>
              <a:t>까지 정보올림피아드 출전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수상경력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2013</a:t>
            </a:r>
            <a:r>
              <a:rPr lang="ko-KR" altLang="en-US" sz="2000" dirty="0" err="1"/>
              <a:t>전국은상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2014</a:t>
            </a:r>
            <a:r>
              <a:rPr lang="ko-KR" altLang="en-US" sz="2000" dirty="0" err="1"/>
              <a:t>전국동상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2015</a:t>
            </a:r>
            <a:r>
              <a:rPr lang="ko-KR" altLang="en-US" sz="2000" dirty="0" err="1"/>
              <a:t>전국동상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2016</a:t>
            </a:r>
            <a:r>
              <a:rPr lang="ko-KR" altLang="en-US" sz="2000" dirty="0" err="1"/>
              <a:t>전국금상</a:t>
            </a:r>
            <a:endParaRPr lang="en-US" altLang="ko-KR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PS </a:t>
            </a:r>
            <a:r>
              <a:rPr lang="ko-KR" altLang="en-US" dirty="0"/>
              <a:t>최고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7124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645650" y="2345306"/>
            <a:ext cx="4900700" cy="1886168"/>
            <a:chOff x="3645650" y="2611120"/>
            <a:chExt cx="4900700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4438174" y="2611120"/>
              <a:ext cx="33156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1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3645650" y="3974068"/>
              <a:ext cx="4900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알고리즘의 필요성 딱 두가지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98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5137-EC92-6A4F-8FBD-54BDCC76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실력 있는 개발자</a:t>
            </a:r>
            <a:endParaRPr lang="en-KR" dirty="0"/>
          </a:p>
        </p:txBody>
      </p:sp>
      <p:pic>
        <p:nvPicPr>
          <p:cNvPr id="2052" name="Picture 4" descr="돌아온 폴가이스 - YouTube">
            <a:extLst>
              <a:ext uri="{FF2B5EF4-FFF2-40B4-BE49-F238E27FC236}">
                <a16:creationId xmlns:a16="http://schemas.microsoft.com/office/drawing/2014/main" id="{47BE8FA8-2500-3444-B723-9BB1AF4995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9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8436-DD61-8B4C-9A35-FCB9EA16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언젠간 해야 한다</a:t>
            </a:r>
            <a:endParaRPr lang="en-KR" dirty="0"/>
          </a:p>
        </p:txBody>
      </p:sp>
      <p:pic>
        <p:nvPicPr>
          <p:cNvPr id="1026" name="Picture 2" descr="밀린 숙제 하러 왔습니다 - YouTube">
            <a:extLst>
              <a:ext uri="{FF2B5EF4-FFF2-40B4-BE49-F238E27FC236}">
                <a16:creationId xmlns:a16="http://schemas.microsoft.com/office/drawing/2014/main" id="{F2CE0419-115C-3A4D-A290-78728BF52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16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91CA1-18F9-CC49-8DC1-087F662BA27A}"/>
              </a:ext>
            </a:extLst>
          </p:cNvPr>
          <p:cNvSpPr txBox="1"/>
          <p:nvPr/>
        </p:nvSpPr>
        <p:spPr>
          <a:xfrm>
            <a:off x="428423" y="1389980"/>
            <a:ext cx="11335154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(</a:t>
            </a:r>
            <a:r>
              <a:rPr lang="ko-KR" altLang="en-US" sz="2800" b="1" i="0" dirty="0">
                <a:solidFill>
                  <a:srgbClr val="666666"/>
                </a:solidFill>
                <a:effectLst/>
                <a:latin typeface="Inter"/>
              </a:rPr>
              <a:t>상황</a:t>
            </a:r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)</a:t>
            </a:r>
            <a:b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</a:br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100</a:t>
            </a:r>
            <a:r>
              <a:rPr lang="ko-KR" altLang="en-US" sz="2800" b="1" i="0" dirty="0">
                <a:solidFill>
                  <a:srgbClr val="666666"/>
                </a:solidFill>
                <a:effectLst/>
                <a:latin typeface="Inter"/>
              </a:rPr>
              <a:t>만 개의 고객 데이터를 최신으로 업데이트하기 위한 배치 작업 필요 </a:t>
            </a:r>
            <a:br>
              <a:rPr lang="ko-KR" altLang="en-US" sz="2800" dirty="0"/>
            </a:br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- 100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만 개의 고객 데이터는 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Inter"/>
              </a:rPr>
              <a:t>CSV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로 제공</a:t>
            </a:r>
            <a:br>
              <a:rPr lang="ko-KR" altLang="en-US" sz="2800" dirty="0"/>
            </a:br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- 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Inter"/>
              </a:rPr>
              <a:t>CSV 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데이터 중 기존 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Inter"/>
              </a:rPr>
              <a:t>DB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에 없는 고객은 추가</a:t>
            </a:r>
            <a:br>
              <a:rPr lang="ko-KR" altLang="en-US" sz="2800" dirty="0"/>
            </a:br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- 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Inter"/>
              </a:rPr>
              <a:t>CSV 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데이터엔 고객 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Inter"/>
              </a:rPr>
              <a:t>key 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값이 없으므로 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Inter"/>
              </a:rPr>
              <a:t>DB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의 여러 필드를 대조해야 함</a:t>
            </a:r>
            <a:br>
              <a:rPr lang="ko-KR" altLang="en-US" sz="2800" dirty="0"/>
            </a:br>
            <a:br>
              <a:rPr lang="ko-KR" altLang="en-US" sz="2800" dirty="0"/>
            </a:br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(</a:t>
            </a:r>
            <a:r>
              <a:rPr lang="ko-KR" altLang="en-US" sz="2800" b="1" i="0" dirty="0">
                <a:solidFill>
                  <a:srgbClr val="666666"/>
                </a:solidFill>
                <a:effectLst/>
                <a:latin typeface="Inter"/>
              </a:rPr>
              <a:t>구현</a:t>
            </a:r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)</a:t>
            </a:r>
            <a:br>
              <a:rPr lang="ko-KR" altLang="en-US" sz="2800" dirty="0"/>
            </a:br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100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만 개 데이터를 매번 순회하여 고객을 찾은 후 업데이트</a:t>
            </a:r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, 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없으면 추가</a:t>
            </a:r>
            <a:br>
              <a:rPr lang="ko-KR" altLang="en-US" sz="2800" dirty="0"/>
            </a:br>
            <a:r>
              <a:rPr lang="ko-KR" altLang="en-US" sz="3500" b="0" i="1" dirty="0">
                <a:solidFill>
                  <a:srgbClr val="FF0000"/>
                </a:solidFill>
                <a:effectLst/>
                <a:latin typeface="Inter"/>
              </a:rPr>
              <a:t>→  </a:t>
            </a:r>
            <a:r>
              <a:rPr lang="en-US" altLang="ko-KR" sz="3500" b="0" i="1" dirty="0">
                <a:solidFill>
                  <a:srgbClr val="FF0000"/>
                </a:solidFill>
                <a:effectLst/>
                <a:latin typeface="Inter"/>
              </a:rPr>
              <a:t>5</a:t>
            </a:r>
            <a:r>
              <a:rPr lang="ko-KR" altLang="en-US" sz="3500" b="0" i="1" dirty="0">
                <a:solidFill>
                  <a:srgbClr val="FF0000"/>
                </a:solidFill>
                <a:effectLst/>
                <a:latin typeface="Inter"/>
              </a:rPr>
              <a:t>일이 넘게 소요</a:t>
            </a:r>
            <a:endParaRPr lang="ko-KR" altLang="en-US" sz="35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91CA1-18F9-CC49-8DC1-087F662BA27A}"/>
              </a:ext>
            </a:extLst>
          </p:cNvPr>
          <p:cNvSpPr txBox="1"/>
          <p:nvPr/>
        </p:nvSpPr>
        <p:spPr>
          <a:xfrm>
            <a:off x="826718" y="2251754"/>
            <a:ext cx="11061041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(</a:t>
            </a:r>
            <a:r>
              <a:rPr lang="ko-KR" altLang="en-US" sz="2800" b="1" i="0" dirty="0">
                <a:solidFill>
                  <a:srgbClr val="666666"/>
                </a:solidFill>
                <a:effectLst/>
                <a:latin typeface="Inter"/>
              </a:rPr>
              <a:t>개선</a:t>
            </a:r>
            <a: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  <a:t>)</a:t>
            </a:r>
            <a:br>
              <a:rPr lang="en-US" altLang="ko-KR" sz="2800" b="1" i="0" dirty="0">
                <a:solidFill>
                  <a:srgbClr val="666666"/>
                </a:solidFill>
                <a:effectLst/>
                <a:latin typeface="Inter"/>
              </a:rPr>
            </a:b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해시 테이블</a:t>
            </a:r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(Map)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과 </a:t>
            </a:r>
            <a:r>
              <a:rPr lang="ko-KR" altLang="en-US" sz="2800" b="0" i="0" dirty="0" err="1">
                <a:solidFill>
                  <a:srgbClr val="666666"/>
                </a:solidFill>
                <a:effectLst/>
                <a:latin typeface="Inter"/>
              </a:rPr>
              <a:t>링크드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 리스트를 이용하여 데이터 구조를 변경 후</a:t>
            </a:r>
            <a:endParaRPr lang="en-US" altLang="ko-KR" sz="2800" b="0" i="0" dirty="0">
              <a:solidFill>
                <a:srgbClr val="666666"/>
              </a:solidFill>
              <a:effectLst/>
              <a:latin typeface="Inter"/>
            </a:endParaRPr>
          </a:p>
          <a:p>
            <a:r>
              <a:rPr lang="en-US" altLang="ko-KR" sz="2800" b="0" i="0" dirty="0">
                <a:solidFill>
                  <a:srgbClr val="666666"/>
                </a:solidFill>
                <a:effectLst/>
                <a:latin typeface="Inter"/>
              </a:rPr>
              <a:t>Binary Search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Inter"/>
              </a:rPr>
              <a:t> 알고리즘 적용</a:t>
            </a:r>
            <a:endParaRPr lang="en-US" altLang="ko-KR" sz="2800" b="0" i="0" dirty="0">
              <a:solidFill>
                <a:srgbClr val="666666"/>
              </a:solidFill>
              <a:effectLst/>
              <a:latin typeface="Inter"/>
            </a:endParaRPr>
          </a:p>
          <a:p>
            <a:br>
              <a:rPr lang="ko-KR" altLang="en-US" sz="2800" dirty="0"/>
            </a:br>
            <a:r>
              <a:rPr lang="ko-KR" altLang="en-US" sz="3500" b="0" i="1" dirty="0">
                <a:solidFill>
                  <a:srgbClr val="FF0000"/>
                </a:solidFill>
                <a:effectLst/>
                <a:latin typeface="Inter"/>
              </a:rPr>
              <a:t>→ </a:t>
            </a:r>
            <a:r>
              <a:rPr lang="en-US" altLang="ko-KR" sz="3500" b="0" i="1" dirty="0">
                <a:solidFill>
                  <a:srgbClr val="FF0000"/>
                </a:solidFill>
                <a:effectLst/>
                <a:latin typeface="Inter"/>
              </a:rPr>
              <a:t>20</a:t>
            </a:r>
            <a:r>
              <a:rPr lang="ko-KR" altLang="en-US" sz="3500" b="0" i="1" dirty="0">
                <a:solidFill>
                  <a:srgbClr val="FF0000"/>
                </a:solidFill>
                <a:effectLst/>
                <a:latin typeface="Inter"/>
              </a:rPr>
              <a:t>분 만에 해결  </a:t>
            </a:r>
            <a:r>
              <a:rPr lang="en-US" altLang="ko-KR" sz="3500" b="0" i="1" dirty="0">
                <a:solidFill>
                  <a:srgbClr val="FF0000"/>
                </a:solidFill>
                <a:effectLst/>
                <a:latin typeface="Inter"/>
              </a:rPr>
              <a:t>O(</a:t>
            </a:r>
            <a:r>
              <a:rPr lang="en-US" altLang="ko-KR" sz="3500" i="1" dirty="0">
                <a:solidFill>
                  <a:srgbClr val="FF0000"/>
                </a:solidFill>
                <a:latin typeface="Inter"/>
              </a:rPr>
              <a:t>N2) -&gt; O(log n)</a:t>
            </a:r>
            <a:endParaRPr lang="ko-KR" altLang="en-US" sz="35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5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430</Words>
  <Application>Microsoft Macintosh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G마켓 산스 TTF Bold</vt:lpstr>
      <vt:lpstr>G마켓 산스 TTF Light</vt:lpstr>
      <vt:lpstr>G마켓 산스 TTF Medium</vt:lpstr>
      <vt:lpstr>Inter</vt:lpstr>
      <vt:lpstr>맑은 고딕</vt:lpstr>
      <vt:lpstr>나눔스퀘어 ExtraBold</vt:lpstr>
      <vt:lpstr>나눔스퀘어 Light</vt:lpstr>
      <vt:lpstr>Arial</vt:lpstr>
      <vt:lpstr>Office 테마</vt:lpstr>
      <vt:lpstr> ALGORITHM STUDY</vt:lpstr>
      <vt:lpstr>PowerPoint Presentation</vt:lpstr>
      <vt:lpstr>자기소개 TMI</vt:lpstr>
      <vt:lpstr>코딩을 시작하게 된 계기</vt:lpstr>
      <vt:lpstr>PowerPoint Presentation</vt:lpstr>
      <vt:lpstr>실력 있는 개발자</vt:lpstr>
      <vt:lpstr>언젠간 해야 한다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/ 알고리즘 몰라도 참여가능!!</vt:lpstr>
      <vt:lpstr>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Office User</cp:lastModifiedBy>
  <cp:revision>64</cp:revision>
  <dcterms:created xsi:type="dcterms:W3CDTF">2020-02-09T06:06:54Z</dcterms:created>
  <dcterms:modified xsi:type="dcterms:W3CDTF">2023-05-01T14:32:15Z</dcterms:modified>
</cp:coreProperties>
</file>