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1" r:id="rId6"/>
    <p:sldId id="262" r:id="rId7"/>
    <p:sldId id="265" r:id="rId8"/>
    <p:sldId id="263" r:id="rId9"/>
    <p:sldId id="266" r:id="rId10"/>
    <p:sldId id="269"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1E6E48-BF0B-4711-AB12-F26A14E75DC0}" type="datetimeFigureOut">
              <a:rPr lang="en-UM" smtClean="0"/>
              <a:t>10/19/2022</a:t>
            </a:fld>
            <a:endParaRPr lang="en-UM"/>
          </a:p>
        </p:txBody>
      </p:sp>
      <p:sp>
        <p:nvSpPr>
          <p:cNvPr id="5" name="Footer Placeholder 4"/>
          <p:cNvSpPr>
            <a:spLocks noGrp="1"/>
          </p:cNvSpPr>
          <p:nvPr>
            <p:ph type="ftr" sz="quarter" idx="11"/>
          </p:nvPr>
        </p:nvSpPr>
        <p:spPr/>
        <p:txBody>
          <a:bodyPr/>
          <a:lstStyle/>
          <a:p>
            <a:endParaRPr lang="en-UM"/>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82382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1E6E48-BF0B-4711-AB12-F26A14E75DC0}" type="datetimeFigureOut">
              <a:rPr lang="en-UM" smtClean="0"/>
              <a:t>10/19/2022</a:t>
            </a:fld>
            <a:endParaRPr lang="en-UM"/>
          </a:p>
        </p:txBody>
      </p:sp>
      <p:sp>
        <p:nvSpPr>
          <p:cNvPr id="5" name="Footer Placeholder 4"/>
          <p:cNvSpPr>
            <a:spLocks noGrp="1"/>
          </p:cNvSpPr>
          <p:nvPr>
            <p:ph type="ftr" sz="quarter" idx="11"/>
          </p:nvPr>
        </p:nvSpPr>
        <p:spPr/>
        <p:txBody>
          <a:bodyPr/>
          <a:lstStyle/>
          <a:p>
            <a:endParaRPr lang="en-UM"/>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318700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1E6E48-BF0B-4711-AB12-F26A14E75DC0}" type="datetimeFigureOut">
              <a:rPr lang="en-UM" smtClean="0"/>
              <a:t>10/19/2022</a:t>
            </a:fld>
            <a:endParaRPr lang="en-UM"/>
          </a:p>
        </p:txBody>
      </p:sp>
      <p:sp>
        <p:nvSpPr>
          <p:cNvPr id="5" name="Footer Placeholder 4"/>
          <p:cNvSpPr>
            <a:spLocks noGrp="1"/>
          </p:cNvSpPr>
          <p:nvPr>
            <p:ph type="ftr" sz="quarter" idx="11"/>
          </p:nvPr>
        </p:nvSpPr>
        <p:spPr/>
        <p:txBody>
          <a:bodyPr/>
          <a:lstStyle/>
          <a:p>
            <a:endParaRPr lang="en-UM"/>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816013-FB06-4BFB-A8A7-4016E42A9C1E}" type="slidenum">
              <a:rPr lang="en-UM" smtClean="0"/>
              <a:t>‹#›</a:t>
            </a:fld>
            <a:endParaRPr lang="en-UM"/>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879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1E6E48-BF0B-4711-AB12-F26A14E75DC0}" type="datetimeFigureOut">
              <a:rPr lang="en-UM" smtClean="0"/>
              <a:t>10/19/2022</a:t>
            </a:fld>
            <a:endParaRPr lang="en-UM"/>
          </a:p>
        </p:txBody>
      </p:sp>
      <p:sp>
        <p:nvSpPr>
          <p:cNvPr id="6" name="Footer Placeholder 5"/>
          <p:cNvSpPr>
            <a:spLocks noGrp="1"/>
          </p:cNvSpPr>
          <p:nvPr>
            <p:ph type="ftr" sz="quarter" idx="11"/>
          </p:nvPr>
        </p:nvSpPr>
        <p:spPr/>
        <p:txBody>
          <a:bodyPr/>
          <a:lstStyle/>
          <a:p>
            <a:endParaRPr lang="en-UM"/>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233539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1E6E48-BF0B-4711-AB12-F26A14E75DC0}" type="datetimeFigureOut">
              <a:rPr lang="en-UM" smtClean="0"/>
              <a:t>10/19/2022</a:t>
            </a:fld>
            <a:endParaRPr lang="en-UM"/>
          </a:p>
        </p:txBody>
      </p:sp>
      <p:sp>
        <p:nvSpPr>
          <p:cNvPr id="6" name="Footer Placeholder 5"/>
          <p:cNvSpPr>
            <a:spLocks noGrp="1"/>
          </p:cNvSpPr>
          <p:nvPr>
            <p:ph type="ftr" sz="quarter" idx="11"/>
          </p:nvPr>
        </p:nvSpPr>
        <p:spPr/>
        <p:txBody>
          <a:bodyPr/>
          <a:lstStyle/>
          <a:p>
            <a:endParaRPr lang="en-UM"/>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816013-FB06-4BFB-A8A7-4016E42A9C1E}" type="slidenum">
              <a:rPr lang="en-UM" smtClean="0"/>
              <a:t>‹#›</a:t>
            </a:fld>
            <a:endParaRPr lang="en-UM"/>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1902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1E6E48-BF0B-4711-AB12-F26A14E75DC0}" type="datetimeFigureOut">
              <a:rPr lang="en-UM" smtClean="0"/>
              <a:t>10/19/2022</a:t>
            </a:fld>
            <a:endParaRPr lang="en-UM"/>
          </a:p>
        </p:txBody>
      </p:sp>
      <p:sp>
        <p:nvSpPr>
          <p:cNvPr id="6" name="Footer Placeholder 5"/>
          <p:cNvSpPr>
            <a:spLocks noGrp="1"/>
          </p:cNvSpPr>
          <p:nvPr>
            <p:ph type="ftr" sz="quarter" idx="11"/>
          </p:nvPr>
        </p:nvSpPr>
        <p:spPr/>
        <p:txBody>
          <a:bodyPr/>
          <a:lstStyle/>
          <a:p>
            <a:endParaRPr lang="en-UM"/>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703695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E6E48-BF0B-4711-AB12-F26A14E75DC0}" type="datetimeFigureOut">
              <a:rPr lang="en-UM" smtClean="0"/>
              <a:t>10/19/2022</a:t>
            </a:fld>
            <a:endParaRPr lang="en-UM"/>
          </a:p>
        </p:txBody>
      </p:sp>
      <p:sp>
        <p:nvSpPr>
          <p:cNvPr id="5" name="Footer Placeholder 4"/>
          <p:cNvSpPr>
            <a:spLocks noGrp="1"/>
          </p:cNvSpPr>
          <p:nvPr>
            <p:ph type="ftr" sz="quarter" idx="11"/>
          </p:nvPr>
        </p:nvSpPr>
        <p:spPr/>
        <p:txBody>
          <a:bodyPr/>
          <a:lstStyle/>
          <a:p>
            <a:endParaRPr lang="en-UM"/>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3525736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E6E48-BF0B-4711-AB12-F26A14E75DC0}" type="datetimeFigureOut">
              <a:rPr lang="en-UM" smtClean="0"/>
              <a:t>10/19/2022</a:t>
            </a:fld>
            <a:endParaRPr lang="en-UM"/>
          </a:p>
        </p:txBody>
      </p:sp>
      <p:sp>
        <p:nvSpPr>
          <p:cNvPr id="5" name="Footer Placeholder 4"/>
          <p:cNvSpPr>
            <a:spLocks noGrp="1"/>
          </p:cNvSpPr>
          <p:nvPr>
            <p:ph type="ftr" sz="quarter" idx="11"/>
          </p:nvPr>
        </p:nvSpPr>
        <p:spPr/>
        <p:txBody>
          <a:bodyPr/>
          <a:lstStyle/>
          <a:p>
            <a:endParaRPr lang="en-UM"/>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275640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E6E48-BF0B-4711-AB12-F26A14E75DC0}" type="datetimeFigureOut">
              <a:rPr lang="en-UM" smtClean="0"/>
              <a:t>10/19/2022</a:t>
            </a:fld>
            <a:endParaRPr lang="en-UM"/>
          </a:p>
        </p:txBody>
      </p:sp>
      <p:sp>
        <p:nvSpPr>
          <p:cNvPr id="5" name="Footer Placeholder 4"/>
          <p:cNvSpPr>
            <a:spLocks noGrp="1"/>
          </p:cNvSpPr>
          <p:nvPr>
            <p:ph type="ftr" sz="quarter" idx="11"/>
          </p:nvPr>
        </p:nvSpPr>
        <p:spPr/>
        <p:txBody>
          <a:bodyPr/>
          <a:lstStyle/>
          <a:p>
            <a:endParaRPr lang="en-UM"/>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297548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1E6E48-BF0B-4711-AB12-F26A14E75DC0}" type="datetimeFigureOut">
              <a:rPr lang="en-UM" smtClean="0"/>
              <a:t>10/19/2022</a:t>
            </a:fld>
            <a:endParaRPr lang="en-UM"/>
          </a:p>
        </p:txBody>
      </p:sp>
      <p:sp>
        <p:nvSpPr>
          <p:cNvPr id="5" name="Footer Placeholder 4"/>
          <p:cNvSpPr>
            <a:spLocks noGrp="1"/>
          </p:cNvSpPr>
          <p:nvPr>
            <p:ph type="ftr" sz="quarter" idx="11"/>
          </p:nvPr>
        </p:nvSpPr>
        <p:spPr/>
        <p:txBody>
          <a:bodyPr/>
          <a:lstStyle/>
          <a:p>
            <a:endParaRPr lang="en-UM"/>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403218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1E6E48-BF0B-4711-AB12-F26A14E75DC0}" type="datetimeFigureOut">
              <a:rPr lang="en-UM" smtClean="0"/>
              <a:t>10/19/2022</a:t>
            </a:fld>
            <a:endParaRPr lang="en-UM"/>
          </a:p>
        </p:txBody>
      </p:sp>
      <p:sp>
        <p:nvSpPr>
          <p:cNvPr id="6" name="Footer Placeholder 5"/>
          <p:cNvSpPr>
            <a:spLocks noGrp="1"/>
          </p:cNvSpPr>
          <p:nvPr>
            <p:ph type="ftr" sz="quarter" idx="11"/>
          </p:nvPr>
        </p:nvSpPr>
        <p:spPr/>
        <p:txBody>
          <a:bodyPr/>
          <a:lstStyle/>
          <a:p>
            <a:endParaRPr lang="en-UM"/>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95324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1E6E48-BF0B-4711-AB12-F26A14E75DC0}" type="datetimeFigureOut">
              <a:rPr lang="en-UM" smtClean="0"/>
              <a:t>10/19/2022</a:t>
            </a:fld>
            <a:endParaRPr lang="en-UM"/>
          </a:p>
        </p:txBody>
      </p:sp>
      <p:sp>
        <p:nvSpPr>
          <p:cNvPr id="8" name="Footer Placeholder 7"/>
          <p:cNvSpPr>
            <a:spLocks noGrp="1"/>
          </p:cNvSpPr>
          <p:nvPr>
            <p:ph type="ftr" sz="quarter" idx="11"/>
          </p:nvPr>
        </p:nvSpPr>
        <p:spPr/>
        <p:txBody>
          <a:bodyPr/>
          <a:lstStyle/>
          <a:p>
            <a:endParaRPr lang="en-UM"/>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367226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1E6E48-BF0B-4711-AB12-F26A14E75DC0}" type="datetimeFigureOut">
              <a:rPr lang="en-UM" smtClean="0"/>
              <a:t>10/19/2022</a:t>
            </a:fld>
            <a:endParaRPr lang="en-UM"/>
          </a:p>
        </p:txBody>
      </p:sp>
      <p:sp>
        <p:nvSpPr>
          <p:cNvPr id="4" name="Footer Placeholder 3"/>
          <p:cNvSpPr>
            <a:spLocks noGrp="1"/>
          </p:cNvSpPr>
          <p:nvPr>
            <p:ph type="ftr" sz="quarter" idx="11"/>
          </p:nvPr>
        </p:nvSpPr>
        <p:spPr/>
        <p:txBody>
          <a:bodyPr/>
          <a:lstStyle/>
          <a:p>
            <a:endParaRPr lang="en-UM"/>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22481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E6E48-BF0B-4711-AB12-F26A14E75DC0}" type="datetimeFigureOut">
              <a:rPr lang="en-UM" smtClean="0"/>
              <a:t>10/19/2022</a:t>
            </a:fld>
            <a:endParaRPr lang="en-UM"/>
          </a:p>
        </p:txBody>
      </p:sp>
      <p:sp>
        <p:nvSpPr>
          <p:cNvPr id="3" name="Footer Placeholder 2"/>
          <p:cNvSpPr>
            <a:spLocks noGrp="1"/>
          </p:cNvSpPr>
          <p:nvPr>
            <p:ph type="ftr" sz="quarter" idx="11"/>
          </p:nvPr>
        </p:nvSpPr>
        <p:spPr/>
        <p:txBody>
          <a:bodyPr/>
          <a:lstStyle/>
          <a:p>
            <a:endParaRPr lang="en-UM"/>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193649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1E6E48-BF0B-4711-AB12-F26A14E75DC0}" type="datetimeFigureOut">
              <a:rPr lang="en-UM" smtClean="0"/>
              <a:t>10/19/2022</a:t>
            </a:fld>
            <a:endParaRPr lang="en-UM"/>
          </a:p>
        </p:txBody>
      </p:sp>
      <p:sp>
        <p:nvSpPr>
          <p:cNvPr id="6" name="Footer Placeholder 5"/>
          <p:cNvSpPr>
            <a:spLocks noGrp="1"/>
          </p:cNvSpPr>
          <p:nvPr>
            <p:ph type="ftr" sz="quarter" idx="11"/>
          </p:nvPr>
        </p:nvSpPr>
        <p:spPr/>
        <p:txBody>
          <a:bodyPr/>
          <a:lstStyle/>
          <a:p>
            <a:endParaRPr lang="en-UM"/>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186444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1E6E48-BF0B-4711-AB12-F26A14E75DC0}" type="datetimeFigureOut">
              <a:rPr lang="en-UM" smtClean="0"/>
              <a:t>10/19/2022</a:t>
            </a:fld>
            <a:endParaRPr lang="en-UM"/>
          </a:p>
        </p:txBody>
      </p:sp>
      <p:sp>
        <p:nvSpPr>
          <p:cNvPr id="6" name="Footer Placeholder 5"/>
          <p:cNvSpPr>
            <a:spLocks noGrp="1"/>
          </p:cNvSpPr>
          <p:nvPr>
            <p:ph type="ftr" sz="quarter" idx="11"/>
          </p:nvPr>
        </p:nvSpPr>
        <p:spPr/>
        <p:txBody>
          <a:bodyPr/>
          <a:lstStyle/>
          <a:p>
            <a:endParaRPr lang="en-UM"/>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816013-FB06-4BFB-A8A7-4016E42A9C1E}" type="slidenum">
              <a:rPr lang="en-UM" smtClean="0"/>
              <a:t>‹#›</a:t>
            </a:fld>
            <a:endParaRPr lang="en-UM"/>
          </a:p>
        </p:txBody>
      </p:sp>
    </p:spTree>
    <p:extLst>
      <p:ext uri="{BB962C8B-B14F-4D97-AF65-F5344CB8AC3E}">
        <p14:creationId xmlns:p14="http://schemas.microsoft.com/office/powerpoint/2010/main" val="17743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1E6E48-BF0B-4711-AB12-F26A14E75DC0}" type="datetimeFigureOut">
              <a:rPr lang="en-UM" smtClean="0"/>
              <a:t>10/19/2022</a:t>
            </a:fld>
            <a:endParaRPr lang="en-UM"/>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M"/>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6816013-FB06-4BFB-A8A7-4016E42A9C1E}" type="slidenum">
              <a:rPr lang="en-UM" smtClean="0"/>
              <a:t>‹#›</a:t>
            </a:fld>
            <a:endParaRPr lang="en-UM"/>
          </a:p>
        </p:txBody>
      </p:sp>
    </p:spTree>
    <p:extLst>
      <p:ext uri="{BB962C8B-B14F-4D97-AF65-F5344CB8AC3E}">
        <p14:creationId xmlns:p14="http://schemas.microsoft.com/office/powerpoint/2010/main" val="2820374363"/>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7025D5-5EA1-451A-B660-DE655AAD0DEA}"/>
              </a:ext>
            </a:extLst>
          </p:cNvPr>
          <p:cNvSpPr/>
          <p:nvPr/>
        </p:nvSpPr>
        <p:spPr>
          <a:xfrm>
            <a:off x="550251" y="360059"/>
            <a:ext cx="11091498" cy="923330"/>
          </a:xfrm>
          <a:prstGeom prst="rect">
            <a:avLst/>
          </a:prstGeom>
          <a:noFill/>
        </p:spPr>
        <p:txBody>
          <a:bodyPr wrap="none" lIns="91440" tIns="45720" rIns="91440" bIns="45720">
            <a:spAutoFit/>
          </a:bodyPr>
          <a:lstStyle/>
          <a:p>
            <a:pPr algn="ctr"/>
            <a:r>
              <a:rPr lang="en-IN" sz="5400" b="1" i="0" dirty="0">
                <a:solidFill>
                  <a:srgbClr val="2E3D49"/>
                </a:solidFill>
                <a:effectLst/>
                <a:latin typeface="Open Sans" panose="020B0606030504020204" pitchFamily="34" charset="0"/>
              </a:rPr>
              <a:t>On-demand Traffic light control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7CFF2913-EED5-4A5C-BC47-5D05115005CB}"/>
              </a:ext>
            </a:extLst>
          </p:cNvPr>
          <p:cNvSpPr txBox="1"/>
          <p:nvPr/>
        </p:nvSpPr>
        <p:spPr>
          <a:xfrm>
            <a:off x="1779896" y="2589179"/>
            <a:ext cx="6166370" cy="3477875"/>
          </a:xfrm>
          <a:prstGeom prst="rect">
            <a:avLst/>
          </a:prstGeom>
          <a:noFill/>
        </p:spPr>
        <p:txBody>
          <a:bodyPr wrap="square" rtlCol="0">
            <a:spAutoFit/>
          </a:bodyPr>
          <a:lstStyle/>
          <a:p>
            <a:r>
              <a:rPr lang="en-US" sz="3600" b="1" dirty="0"/>
              <a:t>-Content.</a:t>
            </a:r>
          </a:p>
          <a:p>
            <a:endParaRPr lang="en-US" sz="3600" b="1" dirty="0"/>
          </a:p>
          <a:p>
            <a:pPr marL="180975" indent="-90488">
              <a:buAutoNum type="arabicPeriod"/>
            </a:pPr>
            <a:r>
              <a:rPr lang="en-US" sz="2800" dirty="0"/>
              <a:t>System description.</a:t>
            </a:r>
          </a:p>
          <a:p>
            <a:pPr marL="180975" indent="-90488">
              <a:buAutoNum type="arabicPeriod"/>
            </a:pPr>
            <a:r>
              <a:rPr lang="en-US" sz="2800" dirty="0"/>
              <a:t>System design.</a:t>
            </a:r>
          </a:p>
          <a:p>
            <a:pPr marL="180975" indent="-90488">
              <a:buAutoNum type="arabicPeriod"/>
            </a:pPr>
            <a:r>
              <a:rPr lang="en-US" sz="2800" dirty="0"/>
              <a:t>System flowchart.</a:t>
            </a:r>
          </a:p>
          <a:p>
            <a:pPr marL="180975" indent="-90488">
              <a:buAutoNum type="arabicPeriod"/>
            </a:pPr>
            <a:r>
              <a:rPr lang="en-IN" sz="2800" b="0" i="0" dirty="0">
                <a:solidFill>
                  <a:srgbClr val="000709"/>
                </a:solidFill>
                <a:effectLst/>
                <a:latin typeface="Open Sans" panose="020B0606030504020204" pitchFamily="34" charset="0"/>
              </a:rPr>
              <a:t>Constraints. </a:t>
            </a:r>
            <a:endParaRPr lang="en-US" sz="2800" dirty="0"/>
          </a:p>
          <a:p>
            <a:pPr marL="457200" indent="-457200">
              <a:buAutoNum type="arabicPeriod"/>
            </a:pPr>
            <a:endParaRPr lang="en-UM" sz="3600" b="1" dirty="0"/>
          </a:p>
        </p:txBody>
      </p:sp>
    </p:spTree>
    <p:extLst>
      <p:ext uri="{BB962C8B-B14F-4D97-AF65-F5344CB8AC3E}">
        <p14:creationId xmlns:p14="http://schemas.microsoft.com/office/powerpoint/2010/main" val="2254744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2.System design.</a:t>
            </a:r>
            <a:br>
              <a:rPr lang="en-US" sz="3600" b="1" dirty="0"/>
            </a:br>
            <a:endParaRPr lang="en-UM" dirty="0"/>
          </a:p>
        </p:txBody>
      </p:sp>
      <p:pic>
        <p:nvPicPr>
          <p:cNvPr id="4" name="Picture 3">
            <a:extLst>
              <a:ext uri="{FF2B5EF4-FFF2-40B4-BE49-F238E27FC236}">
                <a16:creationId xmlns:a16="http://schemas.microsoft.com/office/drawing/2014/main" id="{29913ADB-D7CC-4B2D-ABC4-847809CE73A3}"/>
              </a:ext>
            </a:extLst>
          </p:cNvPr>
          <p:cNvPicPr>
            <a:picLocks noChangeAspect="1"/>
          </p:cNvPicPr>
          <p:nvPr/>
        </p:nvPicPr>
        <p:blipFill rotWithShape="1">
          <a:blip r:embed="rId2"/>
          <a:srcRect l="25104" t="17206" r="14375" b="30176"/>
          <a:stretch/>
        </p:blipFill>
        <p:spPr>
          <a:xfrm>
            <a:off x="901700" y="1969395"/>
            <a:ext cx="7378700" cy="3606800"/>
          </a:xfrm>
          <a:prstGeom prst="rect">
            <a:avLst/>
          </a:prstGeom>
        </p:spPr>
      </p:pic>
    </p:spTree>
    <p:extLst>
      <p:ext uri="{BB962C8B-B14F-4D97-AF65-F5344CB8AC3E}">
        <p14:creationId xmlns:p14="http://schemas.microsoft.com/office/powerpoint/2010/main" val="216457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3.System flowchart.</a:t>
            </a:r>
            <a:endParaRPr lang="en-UM" dirty="0"/>
          </a:p>
        </p:txBody>
      </p:sp>
      <p:sp>
        <p:nvSpPr>
          <p:cNvPr id="4" name="Rectangle 3">
            <a:extLst>
              <a:ext uri="{FF2B5EF4-FFF2-40B4-BE49-F238E27FC236}">
                <a16:creationId xmlns:a16="http://schemas.microsoft.com/office/drawing/2014/main" id="{6B2242CC-0E21-411E-A503-CAAD8B935206}"/>
              </a:ext>
            </a:extLst>
          </p:cNvPr>
          <p:cNvSpPr/>
          <p:nvPr/>
        </p:nvSpPr>
        <p:spPr>
          <a:xfrm>
            <a:off x="2979134" y="2038138"/>
            <a:ext cx="1886754"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highlight>
                  <a:srgbClr val="FFFFFF"/>
                </a:highlight>
                <a:latin typeface="Consolas" panose="020B0609020204030204" pitchFamily="49" charset="0"/>
              </a:rPr>
              <a:t>CARS_GREEN</a:t>
            </a:r>
            <a:r>
              <a:rPr lang="en-US" sz="1200" dirty="0">
                <a:solidFill>
                  <a:schemeClr val="tx1"/>
                </a:solidFill>
                <a:highlight>
                  <a:srgbClr val="FFFFFF"/>
                </a:highlight>
                <a:latin typeface="Consolas" panose="020B0609020204030204" pitchFamily="49" charset="0"/>
              </a:rPr>
              <a:t>_on</a:t>
            </a:r>
          </a:p>
          <a:p>
            <a:pPr algn="ctr"/>
            <a:r>
              <a:rPr lang="en-IN" sz="1200" dirty="0" err="1">
                <a:solidFill>
                  <a:schemeClr val="tx1"/>
                </a:solidFill>
                <a:highlight>
                  <a:srgbClr val="FFFFFF"/>
                </a:highlight>
                <a:latin typeface="Consolas" panose="020B0609020204030204" pitchFamily="49" charset="0"/>
              </a:rPr>
              <a:t>PEDESTRAINS_RED_on</a:t>
            </a:r>
            <a:endParaRPr lang="en-UM" sz="1200" dirty="0">
              <a:solidFill>
                <a:schemeClr val="tx1"/>
              </a:solidFill>
            </a:endParaRPr>
          </a:p>
        </p:txBody>
      </p:sp>
      <p:cxnSp>
        <p:nvCxnSpPr>
          <p:cNvPr id="9" name="Straight Arrow Connector 8">
            <a:extLst>
              <a:ext uri="{FF2B5EF4-FFF2-40B4-BE49-F238E27FC236}">
                <a16:creationId xmlns:a16="http://schemas.microsoft.com/office/drawing/2014/main" id="{1CC19DA2-1ADC-4367-9398-873AC91603AF}"/>
              </a:ext>
            </a:extLst>
          </p:cNvPr>
          <p:cNvCxnSpPr>
            <a:cxnSpLocks/>
            <a:stCxn id="4" idx="2"/>
            <a:endCxn id="13" idx="0"/>
          </p:cNvCxnSpPr>
          <p:nvPr/>
        </p:nvCxnSpPr>
        <p:spPr>
          <a:xfrm>
            <a:off x="3922511" y="2527535"/>
            <a:ext cx="9659" cy="265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65AA9A7-2C44-496A-A909-75E641CF5F71}"/>
              </a:ext>
            </a:extLst>
          </p:cNvPr>
          <p:cNvSpPr/>
          <p:nvPr/>
        </p:nvSpPr>
        <p:spPr>
          <a:xfrm>
            <a:off x="3294666" y="2792556"/>
            <a:ext cx="1275007" cy="3187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Delay 5 s</a:t>
            </a:r>
            <a:endParaRPr lang="en-UM" sz="1200" dirty="0">
              <a:solidFill>
                <a:schemeClr val="tx1"/>
              </a:solidFill>
            </a:endParaRPr>
          </a:p>
        </p:txBody>
      </p:sp>
      <p:cxnSp>
        <p:nvCxnSpPr>
          <p:cNvPr id="15" name="Straight Arrow Connector 14">
            <a:extLst>
              <a:ext uri="{FF2B5EF4-FFF2-40B4-BE49-F238E27FC236}">
                <a16:creationId xmlns:a16="http://schemas.microsoft.com/office/drawing/2014/main" id="{C64E47B9-9F75-4F5D-B044-E6ED1EC734B6}"/>
              </a:ext>
            </a:extLst>
          </p:cNvPr>
          <p:cNvCxnSpPr>
            <a:cxnSpLocks/>
            <a:stCxn id="13" idx="4"/>
          </p:cNvCxnSpPr>
          <p:nvPr/>
        </p:nvCxnSpPr>
        <p:spPr>
          <a:xfrm flipH="1">
            <a:off x="3932169" y="3111307"/>
            <a:ext cx="1" cy="53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227233F-04C6-4609-BBEA-2106BFDE901A}"/>
              </a:ext>
            </a:extLst>
          </p:cNvPr>
          <p:cNvSpPr/>
          <p:nvPr/>
        </p:nvSpPr>
        <p:spPr>
          <a:xfrm>
            <a:off x="2979134" y="3319028"/>
            <a:ext cx="1886754" cy="6422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highlight>
                  <a:srgbClr val="FFFFFF"/>
                </a:highlight>
                <a:latin typeface="Consolas" panose="020B0609020204030204" pitchFamily="49" charset="0"/>
              </a:rPr>
              <a:t>CARS_YELLOW </a:t>
            </a:r>
          </a:p>
          <a:p>
            <a:pPr algn="ctr"/>
            <a:r>
              <a:rPr lang="en-IN" sz="1200" dirty="0">
                <a:solidFill>
                  <a:schemeClr val="tx1"/>
                </a:solidFill>
                <a:highlight>
                  <a:srgbClr val="FFFFFF"/>
                </a:highlight>
                <a:latin typeface="Consolas" panose="020B0609020204030204" pitchFamily="49" charset="0"/>
              </a:rPr>
              <a:t>PEDESTRAINS_YELLOW</a:t>
            </a:r>
          </a:p>
          <a:p>
            <a:pPr algn="ctr"/>
            <a:r>
              <a:rPr lang="en-IN" sz="1200" dirty="0">
                <a:solidFill>
                  <a:schemeClr val="tx1"/>
                </a:solidFill>
                <a:highlight>
                  <a:srgbClr val="FFFFFF"/>
                </a:highlight>
                <a:latin typeface="Consolas" panose="020B0609020204030204" pitchFamily="49" charset="0"/>
              </a:rPr>
              <a:t>Blinking</a:t>
            </a:r>
          </a:p>
        </p:txBody>
      </p:sp>
      <p:sp>
        <p:nvSpPr>
          <p:cNvPr id="27" name="Oval 26">
            <a:extLst>
              <a:ext uri="{FF2B5EF4-FFF2-40B4-BE49-F238E27FC236}">
                <a16:creationId xmlns:a16="http://schemas.microsoft.com/office/drawing/2014/main" id="{49097E63-C262-42C7-985F-DEACC02AECC0}"/>
              </a:ext>
            </a:extLst>
          </p:cNvPr>
          <p:cNvSpPr/>
          <p:nvPr/>
        </p:nvSpPr>
        <p:spPr>
          <a:xfrm>
            <a:off x="3294666" y="4169033"/>
            <a:ext cx="1275007" cy="3187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Delay 5 s</a:t>
            </a:r>
            <a:endParaRPr lang="en-UM" sz="1200" dirty="0">
              <a:solidFill>
                <a:schemeClr val="tx1"/>
              </a:solidFill>
            </a:endParaRPr>
          </a:p>
        </p:txBody>
      </p:sp>
      <p:cxnSp>
        <p:nvCxnSpPr>
          <p:cNvPr id="29" name="Straight Arrow Connector 28">
            <a:extLst>
              <a:ext uri="{FF2B5EF4-FFF2-40B4-BE49-F238E27FC236}">
                <a16:creationId xmlns:a16="http://schemas.microsoft.com/office/drawing/2014/main" id="{132655B8-3DA6-4D4D-98A4-4E0018085F5E}"/>
              </a:ext>
            </a:extLst>
          </p:cNvPr>
          <p:cNvCxnSpPr>
            <a:cxnSpLocks/>
            <a:stCxn id="25" idx="2"/>
            <a:endCxn id="27" idx="0"/>
          </p:cNvCxnSpPr>
          <p:nvPr/>
        </p:nvCxnSpPr>
        <p:spPr>
          <a:xfrm>
            <a:off x="3922511" y="3961312"/>
            <a:ext cx="9659" cy="20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29A326E-C14F-4449-AE93-760A02B18D58}"/>
              </a:ext>
            </a:extLst>
          </p:cNvPr>
          <p:cNvSpPr/>
          <p:nvPr/>
        </p:nvSpPr>
        <p:spPr>
          <a:xfrm>
            <a:off x="2888979" y="4695505"/>
            <a:ext cx="2086380" cy="6422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tx1"/>
                </a:solidFill>
                <a:highlight>
                  <a:srgbClr val="FFFFFF"/>
                </a:highlight>
                <a:latin typeface="Consolas" panose="020B0609020204030204" pitchFamily="49" charset="0"/>
              </a:rPr>
              <a:t>PEDESTRAINS_GREEN_on</a:t>
            </a:r>
            <a:r>
              <a:rPr lang="en-IN" sz="1200" dirty="0">
                <a:solidFill>
                  <a:schemeClr val="tx1"/>
                </a:solidFill>
                <a:highlight>
                  <a:srgbClr val="FFFFFF"/>
                </a:highlight>
                <a:latin typeface="Consolas" panose="020B0609020204030204" pitchFamily="49" charset="0"/>
              </a:rPr>
              <a:t> </a:t>
            </a:r>
          </a:p>
          <a:p>
            <a:pPr algn="ctr"/>
            <a:r>
              <a:rPr lang="en-IN" sz="1200" dirty="0" err="1">
                <a:solidFill>
                  <a:schemeClr val="tx1"/>
                </a:solidFill>
                <a:highlight>
                  <a:srgbClr val="FFFFFF"/>
                </a:highlight>
                <a:latin typeface="Consolas" panose="020B0609020204030204" pitchFamily="49" charset="0"/>
              </a:rPr>
              <a:t>CARS_RED_on</a:t>
            </a:r>
            <a:endParaRPr lang="en-IN" sz="1200" dirty="0">
              <a:solidFill>
                <a:schemeClr val="tx1"/>
              </a:solidFill>
              <a:highlight>
                <a:srgbClr val="FFFFFF"/>
              </a:highlight>
              <a:latin typeface="Consolas" panose="020B0609020204030204" pitchFamily="49" charset="0"/>
            </a:endParaRPr>
          </a:p>
        </p:txBody>
      </p:sp>
      <p:sp>
        <p:nvSpPr>
          <p:cNvPr id="31" name="Oval 30">
            <a:extLst>
              <a:ext uri="{FF2B5EF4-FFF2-40B4-BE49-F238E27FC236}">
                <a16:creationId xmlns:a16="http://schemas.microsoft.com/office/drawing/2014/main" id="{B42D3EE3-F695-4CF2-B1F6-B55A405B2586}"/>
              </a:ext>
            </a:extLst>
          </p:cNvPr>
          <p:cNvSpPr/>
          <p:nvPr/>
        </p:nvSpPr>
        <p:spPr>
          <a:xfrm>
            <a:off x="3304324" y="5545510"/>
            <a:ext cx="1275007" cy="31875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Delay 5 s</a:t>
            </a:r>
            <a:endParaRPr lang="en-UM" sz="1200" dirty="0">
              <a:solidFill>
                <a:schemeClr val="tx1"/>
              </a:solidFill>
            </a:endParaRPr>
          </a:p>
        </p:txBody>
      </p:sp>
      <p:cxnSp>
        <p:nvCxnSpPr>
          <p:cNvPr id="32" name="Straight Arrow Connector 31">
            <a:extLst>
              <a:ext uri="{FF2B5EF4-FFF2-40B4-BE49-F238E27FC236}">
                <a16:creationId xmlns:a16="http://schemas.microsoft.com/office/drawing/2014/main" id="{71EC899B-3342-4430-A663-7DBC3BE2BC19}"/>
              </a:ext>
            </a:extLst>
          </p:cNvPr>
          <p:cNvCxnSpPr>
            <a:cxnSpLocks/>
            <a:stCxn id="30" idx="2"/>
            <a:endCxn id="31" idx="0"/>
          </p:cNvCxnSpPr>
          <p:nvPr/>
        </p:nvCxnSpPr>
        <p:spPr>
          <a:xfrm>
            <a:off x="3932169" y="5337789"/>
            <a:ext cx="9659" cy="20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904C0F2-9915-44F5-A319-9075F26FC88A}"/>
              </a:ext>
            </a:extLst>
          </p:cNvPr>
          <p:cNvCxnSpPr>
            <a:stCxn id="27" idx="4"/>
            <a:endCxn id="30" idx="0"/>
          </p:cNvCxnSpPr>
          <p:nvPr/>
        </p:nvCxnSpPr>
        <p:spPr>
          <a:xfrm flipH="1">
            <a:off x="3932169" y="4487784"/>
            <a:ext cx="1" cy="20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5F5E2CF-F5F7-4AF8-8C80-B03D1FB337B5}"/>
              </a:ext>
            </a:extLst>
          </p:cNvPr>
          <p:cNvCxnSpPr>
            <a:cxnSpLocks/>
            <a:stCxn id="31" idx="4"/>
          </p:cNvCxnSpPr>
          <p:nvPr/>
        </p:nvCxnSpPr>
        <p:spPr>
          <a:xfrm rot="5400000" flipH="1" flipV="1">
            <a:off x="2706970" y="2948711"/>
            <a:ext cx="4150407" cy="1680693"/>
          </a:xfrm>
          <a:prstGeom prst="bentConnector3">
            <a:avLst>
              <a:gd name="adj1" fmla="val -5508"/>
            </a:avLst>
          </a:prstGeom>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1407544-3417-4D2D-95AE-E7DAB27FCFD4}"/>
              </a:ext>
            </a:extLst>
          </p:cNvPr>
          <p:cNvCxnSpPr>
            <a:endCxn id="4" idx="0"/>
          </p:cNvCxnSpPr>
          <p:nvPr/>
        </p:nvCxnSpPr>
        <p:spPr>
          <a:xfrm rot="10800000" flipV="1">
            <a:off x="3922511" y="1713854"/>
            <a:ext cx="1700010" cy="324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ACDAA09B-F0D0-4E8F-A072-2491CA6564EA}"/>
              </a:ext>
            </a:extLst>
          </p:cNvPr>
          <p:cNvSpPr/>
          <p:nvPr/>
        </p:nvSpPr>
        <p:spPr>
          <a:xfrm>
            <a:off x="7656732" y="1549476"/>
            <a:ext cx="1562100" cy="489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OVF_ISR</a:t>
            </a:r>
            <a:endParaRPr lang="en-UM" dirty="0"/>
          </a:p>
        </p:txBody>
      </p:sp>
      <p:sp>
        <p:nvSpPr>
          <p:cNvPr id="65" name="Rectangle 64">
            <a:extLst>
              <a:ext uri="{FF2B5EF4-FFF2-40B4-BE49-F238E27FC236}">
                <a16:creationId xmlns:a16="http://schemas.microsoft.com/office/drawing/2014/main" id="{6A34F181-DAC6-4E80-8DB2-B9DA4235BAD4}"/>
              </a:ext>
            </a:extLst>
          </p:cNvPr>
          <p:cNvSpPr/>
          <p:nvPr/>
        </p:nvSpPr>
        <p:spPr>
          <a:xfrm>
            <a:off x="7465691" y="2228074"/>
            <a:ext cx="1886754"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Counting Ticks.</a:t>
            </a:r>
            <a:endParaRPr lang="en-UM" sz="1200" dirty="0">
              <a:solidFill>
                <a:schemeClr val="tx1"/>
              </a:solidFill>
            </a:endParaRPr>
          </a:p>
        </p:txBody>
      </p:sp>
      <p:sp>
        <p:nvSpPr>
          <p:cNvPr id="66" name="Diamond 65">
            <a:extLst>
              <a:ext uri="{FF2B5EF4-FFF2-40B4-BE49-F238E27FC236}">
                <a16:creationId xmlns:a16="http://schemas.microsoft.com/office/drawing/2014/main" id="{96432D58-E021-4698-B3A0-02EF41B20311}"/>
              </a:ext>
            </a:extLst>
          </p:cNvPr>
          <p:cNvSpPr/>
          <p:nvPr/>
        </p:nvSpPr>
        <p:spPr>
          <a:xfrm>
            <a:off x="7123332" y="2992505"/>
            <a:ext cx="2578100" cy="636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(counts =1s)</a:t>
            </a:r>
            <a:endParaRPr lang="en-UM" sz="1200" dirty="0">
              <a:solidFill>
                <a:schemeClr val="tx1"/>
              </a:solidFill>
            </a:endParaRPr>
          </a:p>
        </p:txBody>
      </p:sp>
      <p:sp>
        <p:nvSpPr>
          <p:cNvPr id="68" name="Rectangle 67">
            <a:extLst>
              <a:ext uri="{FF2B5EF4-FFF2-40B4-BE49-F238E27FC236}">
                <a16:creationId xmlns:a16="http://schemas.microsoft.com/office/drawing/2014/main" id="{B22B48D9-541E-4019-8FDC-68172292D61C}"/>
              </a:ext>
            </a:extLst>
          </p:cNvPr>
          <p:cNvSpPr/>
          <p:nvPr/>
        </p:nvSpPr>
        <p:spPr>
          <a:xfrm>
            <a:off x="7478391" y="4448872"/>
            <a:ext cx="1886754"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Five sec--</a:t>
            </a:r>
            <a:endParaRPr lang="en-UM" sz="1200" dirty="0">
              <a:solidFill>
                <a:schemeClr val="tx1"/>
              </a:solidFill>
            </a:endParaRPr>
          </a:p>
        </p:txBody>
      </p:sp>
      <p:sp>
        <p:nvSpPr>
          <p:cNvPr id="69" name="Diamond 68">
            <a:extLst>
              <a:ext uri="{FF2B5EF4-FFF2-40B4-BE49-F238E27FC236}">
                <a16:creationId xmlns:a16="http://schemas.microsoft.com/office/drawing/2014/main" id="{B8D337FC-A10E-47BF-AFB2-02B6D30B9026}"/>
              </a:ext>
            </a:extLst>
          </p:cNvPr>
          <p:cNvSpPr/>
          <p:nvPr/>
        </p:nvSpPr>
        <p:spPr>
          <a:xfrm>
            <a:off x="7136032" y="5068845"/>
            <a:ext cx="2578100" cy="636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(5s =0)</a:t>
            </a:r>
            <a:endParaRPr lang="en-UM" sz="1200" dirty="0">
              <a:solidFill>
                <a:schemeClr val="tx1"/>
              </a:solidFill>
            </a:endParaRPr>
          </a:p>
        </p:txBody>
      </p:sp>
      <p:sp>
        <p:nvSpPr>
          <p:cNvPr id="70" name="Rectangle 69">
            <a:extLst>
              <a:ext uri="{FF2B5EF4-FFF2-40B4-BE49-F238E27FC236}">
                <a16:creationId xmlns:a16="http://schemas.microsoft.com/office/drawing/2014/main" id="{53531353-C473-46AB-BC77-699D31EDE561}"/>
              </a:ext>
            </a:extLst>
          </p:cNvPr>
          <p:cNvSpPr/>
          <p:nvPr/>
        </p:nvSpPr>
        <p:spPr>
          <a:xfrm>
            <a:off x="7465691" y="5955862"/>
            <a:ext cx="1886754"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Update one of the three states.</a:t>
            </a:r>
            <a:endParaRPr lang="en-UM" sz="1200" dirty="0">
              <a:solidFill>
                <a:schemeClr val="tx1"/>
              </a:solidFill>
            </a:endParaRPr>
          </a:p>
        </p:txBody>
      </p:sp>
      <p:sp>
        <p:nvSpPr>
          <p:cNvPr id="71" name="Rectangle 70">
            <a:extLst>
              <a:ext uri="{FF2B5EF4-FFF2-40B4-BE49-F238E27FC236}">
                <a16:creationId xmlns:a16="http://schemas.microsoft.com/office/drawing/2014/main" id="{33673837-7927-41E9-ABC0-3F160D3BF54A}"/>
              </a:ext>
            </a:extLst>
          </p:cNvPr>
          <p:cNvSpPr/>
          <p:nvPr/>
        </p:nvSpPr>
        <p:spPr>
          <a:xfrm>
            <a:off x="7478391" y="3788837"/>
            <a:ext cx="1886754"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Blinking flag for the yellow led </a:t>
            </a:r>
            <a:endParaRPr lang="en-UM" sz="1200" dirty="0">
              <a:solidFill>
                <a:schemeClr val="tx1"/>
              </a:solidFill>
            </a:endParaRPr>
          </a:p>
        </p:txBody>
      </p:sp>
      <p:cxnSp>
        <p:nvCxnSpPr>
          <p:cNvPr id="75" name="Straight Arrow Connector 74">
            <a:extLst>
              <a:ext uri="{FF2B5EF4-FFF2-40B4-BE49-F238E27FC236}">
                <a16:creationId xmlns:a16="http://schemas.microsoft.com/office/drawing/2014/main" id="{917CC032-B955-4B77-B4E7-B597D24390BF}"/>
              </a:ext>
            </a:extLst>
          </p:cNvPr>
          <p:cNvCxnSpPr>
            <a:cxnSpLocks/>
            <a:stCxn id="65" idx="2"/>
            <a:endCxn id="66" idx="0"/>
          </p:cNvCxnSpPr>
          <p:nvPr/>
        </p:nvCxnSpPr>
        <p:spPr>
          <a:xfrm>
            <a:off x="8409068" y="2717471"/>
            <a:ext cx="3314" cy="275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2002D1E-389A-42D4-A7A3-5C7D2A58F879}"/>
              </a:ext>
            </a:extLst>
          </p:cNvPr>
          <p:cNvCxnSpPr>
            <a:cxnSpLocks/>
            <a:stCxn id="66" idx="2"/>
            <a:endCxn id="71" idx="0"/>
          </p:cNvCxnSpPr>
          <p:nvPr/>
        </p:nvCxnSpPr>
        <p:spPr>
          <a:xfrm>
            <a:off x="8412382" y="3628545"/>
            <a:ext cx="9386" cy="160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1D17839-802D-4EC1-A0CF-6A3ACFB199A9}"/>
              </a:ext>
            </a:extLst>
          </p:cNvPr>
          <p:cNvCxnSpPr>
            <a:stCxn id="71" idx="2"/>
            <a:endCxn id="68" idx="0"/>
          </p:cNvCxnSpPr>
          <p:nvPr/>
        </p:nvCxnSpPr>
        <p:spPr>
          <a:xfrm>
            <a:off x="8421768" y="4278234"/>
            <a:ext cx="0" cy="17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5CB97B3-9BC2-4F5E-A2B1-FE99798FF7B2}"/>
              </a:ext>
            </a:extLst>
          </p:cNvPr>
          <p:cNvCxnSpPr>
            <a:stCxn id="68" idx="2"/>
            <a:endCxn id="69" idx="0"/>
          </p:cNvCxnSpPr>
          <p:nvPr/>
        </p:nvCxnSpPr>
        <p:spPr>
          <a:xfrm>
            <a:off x="8421768" y="4938269"/>
            <a:ext cx="3314" cy="13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CDBD748-2B26-4C49-A162-A9CA0F752CE3}"/>
              </a:ext>
            </a:extLst>
          </p:cNvPr>
          <p:cNvCxnSpPr>
            <a:cxnSpLocks/>
            <a:stCxn id="69" idx="2"/>
            <a:endCxn id="70" idx="0"/>
          </p:cNvCxnSpPr>
          <p:nvPr/>
        </p:nvCxnSpPr>
        <p:spPr>
          <a:xfrm flipH="1">
            <a:off x="8409068" y="5704885"/>
            <a:ext cx="16014" cy="250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781E471-E130-4167-B3B7-AEC9BC366F55}"/>
              </a:ext>
            </a:extLst>
          </p:cNvPr>
          <p:cNvCxnSpPr>
            <a:cxnSpLocks/>
          </p:cNvCxnSpPr>
          <p:nvPr/>
        </p:nvCxnSpPr>
        <p:spPr>
          <a:xfrm flipV="1">
            <a:off x="4515207" y="4277928"/>
            <a:ext cx="1602073" cy="24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DDC912B1-93EE-4A39-BA44-CF4CF353915E}"/>
              </a:ext>
            </a:extLst>
          </p:cNvPr>
          <p:cNvCxnSpPr>
            <a:cxnSpLocks/>
            <a:stCxn id="31" idx="6"/>
          </p:cNvCxnSpPr>
          <p:nvPr/>
        </p:nvCxnSpPr>
        <p:spPr>
          <a:xfrm flipV="1">
            <a:off x="4579331" y="5662764"/>
            <a:ext cx="2419232" cy="421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B9A5E4DA-1393-4A2D-91AF-701BB31A7883}"/>
              </a:ext>
            </a:extLst>
          </p:cNvPr>
          <p:cNvCxnSpPr/>
          <p:nvPr/>
        </p:nvCxnSpPr>
        <p:spPr>
          <a:xfrm rot="5400000" flipH="1" flipV="1">
            <a:off x="5064843" y="3776829"/>
            <a:ext cx="3854739"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8F9F70B-0B09-4201-9C27-9099944DEAD2}"/>
              </a:ext>
            </a:extLst>
          </p:cNvPr>
          <p:cNvCxnSpPr>
            <a:stCxn id="13" idx="6"/>
          </p:cNvCxnSpPr>
          <p:nvPr/>
        </p:nvCxnSpPr>
        <p:spPr>
          <a:xfrm flipV="1">
            <a:off x="4569673" y="2951931"/>
            <a:ext cx="155574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DE0E711-D7C1-425E-8C06-B685C078D67E}"/>
              </a:ext>
            </a:extLst>
          </p:cNvPr>
          <p:cNvCxnSpPr>
            <a:endCxn id="60" idx="1"/>
          </p:cNvCxnSpPr>
          <p:nvPr/>
        </p:nvCxnSpPr>
        <p:spPr>
          <a:xfrm flipV="1">
            <a:off x="6998563" y="1794175"/>
            <a:ext cx="658169" cy="95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C095DE8-734D-4CE0-9A30-313FADE495C7}"/>
              </a:ext>
            </a:extLst>
          </p:cNvPr>
          <p:cNvCxnSpPr>
            <a:stCxn id="66" idx="1"/>
          </p:cNvCxnSpPr>
          <p:nvPr/>
        </p:nvCxnSpPr>
        <p:spPr>
          <a:xfrm flipH="1">
            <a:off x="6985862" y="3310525"/>
            <a:ext cx="137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C5D9BD8B-9BF9-4917-987C-C4956F5E1ACC}"/>
              </a:ext>
            </a:extLst>
          </p:cNvPr>
          <p:cNvCxnSpPr>
            <a:stCxn id="69" idx="1"/>
          </p:cNvCxnSpPr>
          <p:nvPr/>
        </p:nvCxnSpPr>
        <p:spPr>
          <a:xfrm flipH="1">
            <a:off x="6985862" y="5386865"/>
            <a:ext cx="150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E423980D-E338-438F-A824-DE69B99216C4}"/>
              </a:ext>
            </a:extLst>
          </p:cNvPr>
          <p:cNvCxnSpPr>
            <a:cxnSpLocks/>
            <a:stCxn id="70" idx="1"/>
            <a:endCxn id="4" idx="3"/>
          </p:cNvCxnSpPr>
          <p:nvPr/>
        </p:nvCxnSpPr>
        <p:spPr>
          <a:xfrm rot="10800000">
            <a:off x="4865889" y="2282837"/>
            <a:ext cx="2599803" cy="39177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A474FEF-A125-4B7F-86D5-32044F6CC37D}"/>
              </a:ext>
            </a:extLst>
          </p:cNvPr>
          <p:cNvCxnSpPr>
            <a:cxnSpLocks/>
            <a:endCxn id="25" idx="3"/>
          </p:cNvCxnSpPr>
          <p:nvPr/>
        </p:nvCxnSpPr>
        <p:spPr>
          <a:xfrm flipH="1">
            <a:off x="4865888" y="3628545"/>
            <a:ext cx="2174869" cy="11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1C5BA7C-FFCD-4AD7-8F80-DD07EC315B29}"/>
              </a:ext>
            </a:extLst>
          </p:cNvPr>
          <p:cNvCxnSpPr>
            <a:cxnSpLocks/>
            <a:endCxn id="30" idx="3"/>
          </p:cNvCxnSpPr>
          <p:nvPr/>
        </p:nvCxnSpPr>
        <p:spPr>
          <a:xfrm flipH="1">
            <a:off x="4975359" y="4993669"/>
            <a:ext cx="2023204" cy="2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52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3.System flowchart.</a:t>
            </a:r>
            <a:endParaRPr lang="en-UM" dirty="0"/>
          </a:p>
        </p:txBody>
      </p:sp>
      <p:sp>
        <p:nvSpPr>
          <p:cNvPr id="123" name="Rectangle 122">
            <a:extLst>
              <a:ext uri="{FF2B5EF4-FFF2-40B4-BE49-F238E27FC236}">
                <a16:creationId xmlns:a16="http://schemas.microsoft.com/office/drawing/2014/main" id="{3E50CAE3-473F-429F-A2AC-7AECE36B9ECE}"/>
              </a:ext>
            </a:extLst>
          </p:cNvPr>
          <p:cNvSpPr/>
          <p:nvPr/>
        </p:nvSpPr>
        <p:spPr>
          <a:xfrm>
            <a:off x="5314949" y="1479998"/>
            <a:ext cx="1562100" cy="489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INT0</a:t>
            </a:r>
            <a:endParaRPr lang="en-UM" dirty="0"/>
          </a:p>
        </p:txBody>
      </p:sp>
      <p:sp>
        <p:nvSpPr>
          <p:cNvPr id="125" name="Diamond 124">
            <a:extLst>
              <a:ext uri="{FF2B5EF4-FFF2-40B4-BE49-F238E27FC236}">
                <a16:creationId xmlns:a16="http://schemas.microsoft.com/office/drawing/2014/main" id="{71222702-94FE-4E70-8177-DBA9D411E8F5}"/>
              </a:ext>
            </a:extLst>
          </p:cNvPr>
          <p:cNvSpPr/>
          <p:nvPr/>
        </p:nvSpPr>
        <p:spPr>
          <a:xfrm>
            <a:off x="1886492" y="2304834"/>
            <a:ext cx="2578100" cy="636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(green cars led on)</a:t>
            </a:r>
            <a:endParaRPr lang="en-UM" sz="1200" dirty="0">
              <a:solidFill>
                <a:schemeClr val="tx1"/>
              </a:solidFill>
            </a:endParaRPr>
          </a:p>
        </p:txBody>
      </p:sp>
      <p:sp>
        <p:nvSpPr>
          <p:cNvPr id="129" name="Rectangle 128">
            <a:extLst>
              <a:ext uri="{FF2B5EF4-FFF2-40B4-BE49-F238E27FC236}">
                <a16:creationId xmlns:a16="http://schemas.microsoft.com/office/drawing/2014/main" id="{EA1839EE-F501-4E64-A885-2799DCD8BCFA}"/>
              </a:ext>
            </a:extLst>
          </p:cNvPr>
          <p:cNvSpPr/>
          <p:nvPr/>
        </p:nvSpPr>
        <p:spPr>
          <a:xfrm>
            <a:off x="1905264" y="3101166"/>
            <a:ext cx="2559328"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Change to yellow blink and reset timer</a:t>
            </a:r>
          </a:p>
        </p:txBody>
      </p:sp>
      <p:cxnSp>
        <p:nvCxnSpPr>
          <p:cNvPr id="131" name="Straight Arrow Connector 130">
            <a:extLst>
              <a:ext uri="{FF2B5EF4-FFF2-40B4-BE49-F238E27FC236}">
                <a16:creationId xmlns:a16="http://schemas.microsoft.com/office/drawing/2014/main" id="{77289076-07B3-4CE5-9A99-3C689B1039D0}"/>
              </a:ext>
            </a:extLst>
          </p:cNvPr>
          <p:cNvCxnSpPr>
            <a:cxnSpLocks/>
            <a:stCxn id="125" idx="2"/>
            <a:endCxn id="129" idx="0"/>
          </p:cNvCxnSpPr>
          <p:nvPr/>
        </p:nvCxnSpPr>
        <p:spPr>
          <a:xfrm>
            <a:off x="3175542" y="2940874"/>
            <a:ext cx="9386" cy="160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6330D1-CA74-402E-8409-5439831A36A6}"/>
              </a:ext>
            </a:extLst>
          </p:cNvPr>
          <p:cNvCxnSpPr>
            <a:cxnSpLocks/>
            <a:stCxn id="125" idx="3"/>
          </p:cNvCxnSpPr>
          <p:nvPr/>
        </p:nvCxnSpPr>
        <p:spPr>
          <a:xfrm>
            <a:off x="4464592" y="2622854"/>
            <a:ext cx="3423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Diamond 56">
            <a:extLst>
              <a:ext uri="{FF2B5EF4-FFF2-40B4-BE49-F238E27FC236}">
                <a16:creationId xmlns:a16="http://schemas.microsoft.com/office/drawing/2014/main" id="{E5DEEB38-39DB-4611-B340-7F92ECEDC59D}"/>
              </a:ext>
            </a:extLst>
          </p:cNvPr>
          <p:cNvSpPr/>
          <p:nvPr/>
        </p:nvSpPr>
        <p:spPr>
          <a:xfrm>
            <a:off x="4806950" y="2304834"/>
            <a:ext cx="2578100" cy="636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yellow blink </a:t>
            </a:r>
            <a:endParaRPr lang="en-UM" sz="1200" dirty="0">
              <a:solidFill>
                <a:schemeClr val="tx1"/>
              </a:solidFill>
            </a:endParaRPr>
          </a:p>
        </p:txBody>
      </p:sp>
      <p:sp>
        <p:nvSpPr>
          <p:cNvPr id="61" name="Rectangle 60">
            <a:extLst>
              <a:ext uri="{FF2B5EF4-FFF2-40B4-BE49-F238E27FC236}">
                <a16:creationId xmlns:a16="http://schemas.microsoft.com/office/drawing/2014/main" id="{3B8592C2-3A0E-4C32-A483-BF957DF847ED}"/>
              </a:ext>
            </a:extLst>
          </p:cNvPr>
          <p:cNvSpPr/>
          <p:nvPr/>
        </p:nvSpPr>
        <p:spPr>
          <a:xfrm>
            <a:off x="4826264" y="3101166"/>
            <a:ext cx="2559328"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Set the next state is car red led on</a:t>
            </a:r>
          </a:p>
        </p:txBody>
      </p:sp>
      <p:cxnSp>
        <p:nvCxnSpPr>
          <p:cNvPr id="18" name="Straight Arrow Connector 17">
            <a:extLst>
              <a:ext uri="{FF2B5EF4-FFF2-40B4-BE49-F238E27FC236}">
                <a16:creationId xmlns:a16="http://schemas.microsoft.com/office/drawing/2014/main" id="{F9CD3186-AE06-48E7-88BE-693DF1F63F95}"/>
              </a:ext>
            </a:extLst>
          </p:cNvPr>
          <p:cNvCxnSpPr>
            <a:stCxn id="57" idx="2"/>
            <a:endCxn id="61" idx="0"/>
          </p:cNvCxnSpPr>
          <p:nvPr/>
        </p:nvCxnSpPr>
        <p:spPr>
          <a:xfrm>
            <a:off x="6096000" y="2940874"/>
            <a:ext cx="9928" cy="160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Diamond 63">
            <a:extLst>
              <a:ext uri="{FF2B5EF4-FFF2-40B4-BE49-F238E27FC236}">
                <a16:creationId xmlns:a16="http://schemas.microsoft.com/office/drawing/2014/main" id="{6A678053-971E-4878-99C5-C9CF9708E52E}"/>
              </a:ext>
            </a:extLst>
          </p:cNvPr>
          <p:cNvSpPr/>
          <p:nvPr/>
        </p:nvSpPr>
        <p:spPr>
          <a:xfrm>
            <a:off x="7651750" y="2304834"/>
            <a:ext cx="2749550" cy="6360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car red led on</a:t>
            </a:r>
            <a:endParaRPr lang="en-UM" sz="1200" dirty="0">
              <a:solidFill>
                <a:schemeClr val="tx1"/>
              </a:solidFill>
            </a:endParaRPr>
          </a:p>
        </p:txBody>
      </p:sp>
      <p:cxnSp>
        <p:nvCxnSpPr>
          <p:cNvPr id="21" name="Straight Arrow Connector 20">
            <a:extLst>
              <a:ext uri="{FF2B5EF4-FFF2-40B4-BE49-F238E27FC236}">
                <a16:creationId xmlns:a16="http://schemas.microsoft.com/office/drawing/2014/main" id="{68CC3B53-D64B-4B6A-9634-09FE664931A7}"/>
              </a:ext>
            </a:extLst>
          </p:cNvPr>
          <p:cNvCxnSpPr>
            <a:cxnSpLocks/>
            <a:stCxn id="57" idx="3"/>
            <a:endCxn id="64" idx="1"/>
          </p:cNvCxnSpPr>
          <p:nvPr/>
        </p:nvCxnSpPr>
        <p:spPr>
          <a:xfrm>
            <a:off x="7385050" y="2622854"/>
            <a:ext cx="266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97368282-4C80-4029-8C3E-9A4230022949}"/>
              </a:ext>
            </a:extLst>
          </p:cNvPr>
          <p:cNvSpPr/>
          <p:nvPr/>
        </p:nvSpPr>
        <p:spPr>
          <a:xfrm>
            <a:off x="7747264" y="3101166"/>
            <a:ext cx="2559328" cy="489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highlight>
                  <a:srgbClr val="FFFFFF"/>
                </a:highlight>
                <a:latin typeface="Consolas" panose="020B0609020204030204" pitchFamily="49" charset="0"/>
              </a:rPr>
              <a:t>Reset the timer</a:t>
            </a:r>
          </a:p>
        </p:txBody>
      </p:sp>
      <p:cxnSp>
        <p:nvCxnSpPr>
          <p:cNvPr id="28" name="Straight Arrow Connector 27">
            <a:extLst>
              <a:ext uri="{FF2B5EF4-FFF2-40B4-BE49-F238E27FC236}">
                <a16:creationId xmlns:a16="http://schemas.microsoft.com/office/drawing/2014/main" id="{DE837966-D8BD-4176-B0DD-C19FBD94D278}"/>
              </a:ext>
            </a:extLst>
          </p:cNvPr>
          <p:cNvCxnSpPr>
            <a:stCxn id="64" idx="2"/>
            <a:endCxn id="72" idx="0"/>
          </p:cNvCxnSpPr>
          <p:nvPr/>
        </p:nvCxnSpPr>
        <p:spPr>
          <a:xfrm>
            <a:off x="9026525" y="2940874"/>
            <a:ext cx="403" cy="160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AF89694F-8224-4B6E-A049-17BB086791A3}"/>
              </a:ext>
            </a:extLst>
          </p:cNvPr>
          <p:cNvSpPr/>
          <p:nvPr/>
        </p:nvSpPr>
        <p:spPr>
          <a:xfrm>
            <a:off x="4464592" y="4318000"/>
            <a:ext cx="3282672" cy="128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 to APP </a:t>
            </a:r>
            <a:r>
              <a:rPr lang="en-US" dirty="0" err="1"/>
              <a:t>statr</a:t>
            </a:r>
            <a:endParaRPr lang="en-UM" dirty="0"/>
          </a:p>
        </p:txBody>
      </p:sp>
      <p:cxnSp>
        <p:nvCxnSpPr>
          <p:cNvPr id="40" name="Connector: Elbow 39">
            <a:extLst>
              <a:ext uri="{FF2B5EF4-FFF2-40B4-BE49-F238E27FC236}">
                <a16:creationId xmlns:a16="http://schemas.microsoft.com/office/drawing/2014/main" id="{FF89A8E5-B6E1-4917-8DBB-38ABE6E33F70}"/>
              </a:ext>
            </a:extLst>
          </p:cNvPr>
          <p:cNvCxnSpPr>
            <a:stCxn id="129" idx="2"/>
            <a:endCxn id="33" idx="0"/>
          </p:cNvCxnSpPr>
          <p:nvPr/>
        </p:nvCxnSpPr>
        <p:spPr>
          <a:xfrm rot="16200000" flipH="1">
            <a:off x="4281710" y="2493781"/>
            <a:ext cx="727437" cy="2921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6C48987-8A06-4698-B2B6-4775205E93FE}"/>
              </a:ext>
            </a:extLst>
          </p:cNvPr>
          <p:cNvCxnSpPr>
            <a:cxnSpLocks/>
            <a:stCxn id="61" idx="2"/>
          </p:cNvCxnSpPr>
          <p:nvPr/>
        </p:nvCxnSpPr>
        <p:spPr>
          <a:xfrm rot="16200000" flipH="1">
            <a:off x="5864246" y="3832245"/>
            <a:ext cx="486137" cy="277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DD28950-2BFE-4B03-A2BC-8BC43E72AD62}"/>
              </a:ext>
            </a:extLst>
          </p:cNvPr>
          <p:cNvCxnSpPr>
            <a:cxnSpLocks/>
          </p:cNvCxnSpPr>
          <p:nvPr/>
        </p:nvCxnSpPr>
        <p:spPr>
          <a:xfrm rot="5400000">
            <a:off x="7390446" y="2330499"/>
            <a:ext cx="332914" cy="2914650"/>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81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4.System constraints .</a:t>
            </a:r>
            <a:endParaRPr lang="en-UM" dirty="0"/>
          </a:p>
        </p:txBody>
      </p:sp>
      <p:sp>
        <p:nvSpPr>
          <p:cNvPr id="19" name="Content Placeholder 2">
            <a:extLst>
              <a:ext uri="{FF2B5EF4-FFF2-40B4-BE49-F238E27FC236}">
                <a16:creationId xmlns:a16="http://schemas.microsoft.com/office/drawing/2014/main" id="{49FE8BF3-4C15-4081-9376-5C95443CCCEA}"/>
              </a:ext>
            </a:extLst>
          </p:cNvPr>
          <p:cNvSpPr txBox="1">
            <a:spLocks/>
          </p:cNvSpPr>
          <p:nvPr/>
        </p:nvSpPr>
        <p:spPr>
          <a:xfrm>
            <a:off x="1640155" y="1602461"/>
            <a:ext cx="9203855" cy="18265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defRPr/>
            </a:pPr>
            <a:r>
              <a:rPr lang="en-US" sz="3200" dirty="0">
                <a:solidFill>
                  <a:prstClr val="black"/>
                </a:solidFill>
                <a:latin typeface="Century Gothic" panose="020B0502020202020204"/>
              </a:rPr>
              <a:t>If the user holds the pedestrian button the system will never go into pedestrian mode.</a:t>
            </a:r>
          </a:p>
        </p:txBody>
      </p:sp>
      <p:sp>
        <p:nvSpPr>
          <p:cNvPr id="20" name="Content Placeholder 2">
            <a:extLst>
              <a:ext uri="{FF2B5EF4-FFF2-40B4-BE49-F238E27FC236}">
                <a16:creationId xmlns:a16="http://schemas.microsoft.com/office/drawing/2014/main" id="{721DED38-0A06-400B-A267-1667804C56F5}"/>
              </a:ext>
            </a:extLst>
          </p:cNvPr>
          <p:cNvSpPr txBox="1">
            <a:spLocks/>
          </p:cNvSpPr>
          <p:nvPr/>
        </p:nvSpPr>
        <p:spPr>
          <a:xfrm>
            <a:off x="1640155" y="2883351"/>
            <a:ext cx="9203855" cy="18265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defRPr/>
            </a:pPr>
            <a:r>
              <a:rPr lang="en-US" sz="3200" dirty="0">
                <a:solidFill>
                  <a:prstClr val="black"/>
                </a:solidFill>
                <a:latin typeface="Century Gothic" panose="020B0502020202020204"/>
              </a:rPr>
              <a:t>double click on the pedestrian button the first will operate all clicks that come after the first click will be neglected till the green light for the pedestrian is switched on for 3s.</a:t>
            </a:r>
          </a:p>
        </p:txBody>
      </p:sp>
    </p:spTree>
    <p:extLst>
      <p:ext uri="{BB962C8B-B14F-4D97-AF65-F5344CB8AC3E}">
        <p14:creationId xmlns:p14="http://schemas.microsoft.com/office/powerpoint/2010/main" val="293610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8555-71B1-4CDC-96F4-F599BD2ADF8E}"/>
              </a:ext>
            </a:extLst>
          </p:cNvPr>
          <p:cNvSpPr>
            <a:spLocks noGrp="1"/>
          </p:cNvSpPr>
          <p:nvPr>
            <p:ph type="title"/>
          </p:nvPr>
        </p:nvSpPr>
        <p:spPr>
          <a:xfrm>
            <a:off x="1640156" y="662747"/>
            <a:ext cx="8911687" cy="1280890"/>
          </a:xfrm>
        </p:spPr>
        <p:txBody>
          <a:bodyPr>
            <a:normAutofit fontScale="90000"/>
          </a:bodyPr>
          <a:lstStyle/>
          <a:p>
            <a:r>
              <a:rPr lang="en-US" sz="4000" b="1" dirty="0"/>
              <a:t>1.System description.</a:t>
            </a:r>
            <a:br>
              <a:rPr lang="en-US" sz="4000" b="1" dirty="0"/>
            </a:br>
            <a:endParaRPr lang="en-UM" sz="4000" b="1" dirty="0"/>
          </a:p>
        </p:txBody>
      </p:sp>
      <p:sp>
        <p:nvSpPr>
          <p:cNvPr id="3" name="Content Placeholder 2">
            <a:extLst>
              <a:ext uri="{FF2B5EF4-FFF2-40B4-BE49-F238E27FC236}">
                <a16:creationId xmlns:a16="http://schemas.microsoft.com/office/drawing/2014/main" id="{9C1C437B-B243-4816-9F1E-4768A3D0DDD9}"/>
              </a:ext>
            </a:extLst>
          </p:cNvPr>
          <p:cNvSpPr>
            <a:spLocks noGrp="1"/>
          </p:cNvSpPr>
          <p:nvPr>
            <p:ph idx="1"/>
          </p:nvPr>
        </p:nvSpPr>
        <p:spPr>
          <a:xfrm>
            <a:off x="2125572" y="1540189"/>
            <a:ext cx="8915400" cy="3777622"/>
          </a:xfrm>
        </p:spPr>
        <p:txBody>
          <a:bodyPr>
            <a:normAutofit/>
          </a:bodyPr>
          <a:lstStyle/>
          <a:p>
            <a:r>
              <a:rPr lang="en-US" sz="3200" dirty="0">
                <a:solidFill>
                  <a:schemeClr val="tx1"/>
                </a:solidFill>
              </a:rPr>
              <a:t>This system is a simulation of the traffic</a:t>
            </a:r>
          </a:p>
          <a:p>
            <a:pPr marL="0" indent="0">
              <a:buNone/>
            </a:pPr>
            <a:r>
              <a:rPr lang="en-US" sz="3200" dirty="0">
                <a:solidFill>
                  <a:schemeClr val="tx1"/>
                </a:solidFill>
              </a:rPr>
              <a:t>	lights, with a </a:t>
            </a:r>
            <a:r>
              <a:rPr lang="en-IN" sz="3200" b="0" i="0" dirty="0">
                <a:solidFill>
                  <a:schemeClr val="tx1"/>
                </a:solidFill>
                <a:effectLst/>
                <a:latin typeface="Open Sans" panose="020B0606030504020204" pitchFamily="34" charset="0"/>
              </a:rPr>
              <a:t>pedestrian button to allow</a:t>
            </a:r>
            <a:r>
              <a:rPr lang="en-IN" sz="3200" dirty="0">
                <a:solidFill>
                  <a:schemeClr val="tx1"/>
                </a:solidFill>
                <a:latin typeface="Open Sans" panose="020B0606030504020204" pitchFamily="34" charset="0"/>
              </a:rPr>
              <a:t>	the </a:t>
            </a:r>
            <a:r>
              <a:rPr lang="en-IN" sz="3200" b="0" i="0" dirty="0">
                <a:solidFill>
                  <a:schemeClr val="tx1"/>
                </a:solidFill>
                <a:effectLst/>
                <a:latin typeface="Open Sans" panose="020B0606030504020204" pitchFamily="34" charset="0"/>
              </a:rPr>
              <a:t>pedestrian to cross the street,</a:t>
            </a:r>
            <a:br>
              <a:rPr lang="en-IN" sz="3200" b="0" i="0" dirty="0">
                <a:solidFill>
                  <a:schemeClr val="tx1"/>
                </a:solidFill>
                <a:effectLst/>
                <a:latin typeface="Open Sans" panose="020B0606030504020204" pitchFamily="34" charset="0"/>
              </a:rPr>
            </a:br>
            <a:r>
              <a:rPr lang="en-IN" sz="3200" b="0" i="0" dirty="0">
                <a:solidFill>
                  <a:schemeClr val="tx1"/>
                </a:solidFill>
                <a:effectLst/>
                <a:latin typeface="Open Sans" panose="020B0606030504020204" pitchFamily="34" charset="0"/>
              </a:rPr>
              <a:t>	when the pedestrian press the button.</a:t>
            </a:r>
          </a:p>
          <a:p>
            <a:pPr marL="0" indent="0">
              <a:buNone/>
            </a:pPr>
            <a:endParaRPr lang="en-UM" sz="3200" dirty="0">
              <a:solidFill>
                <a:schemeClr val="tx1"/>
              </a:solidFill>
            </a:endParaRPr>
          </a:p>
        </p:txBody>
      </p:sp>
    </p:spTree>
    <p:extLst>
      <p:ext uri="{BB962C8B-B14F-4D97-AF65-F5344CB8AC3E}">
        <p14:creationId xmlns:p14="http://schemas.microsoft.com/office/powerpoint/2010/main" val="315867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lstStyle/>
          <a:p>
            <a:r>
              <a:rPr lang="en-US" sz="3600" b="1" dirty="0"/>
              <a:t>1.System description.</a:t>
            </a:r>
            <a:br>
              <a:rPr lang="en-US" sz="3600" b="1" dirty="0"/>
            </a:br>
            <a:endParaRPr lang="en-UM" dirty="0"/>
          </a:p>
        </p:txBody>
      </p:sp>
      <p:sp>
        <p:nvSpPr>
          <p:cNvPr id="3" name="Content Placeholder 2">
            <a:extLst>
              <a:ext uri="{FF2B5EF4-FFF2-40B4-BE49-F238E27FC236}">
                <a16:creationId xmlns:a16="http://schemas.microsoft.com/office/drawing/2014/main" id="{781E45E2-0C52-4931-B12C-233BBFAA4928}"/>
              </a:ext>
            </a:extLst>
          </p:cNvPr>
          <p:cNvSpPr>
            <a:spLocks noGrp="1"/>
          </p:cNvSpPr>
          <p:nvPr>
            <p:ph idx="1"/>
          </p:nvPr>
        </p:nvSpPr>
        <p:spPr>
          <a:xfrm>
            <a:off x="2048299" y="1540189"/>
            <a:ext cx="8915400" cy="2645445"/>
          </a:xfrm>
        </p:spPr>
        <p:txBody>
          <a:bodyPr/>
          <a:lstStyle/>
          <a:p>
            <a:pPr marL="36000" marR="0" lvl="0" indent="-342900" algn="l" defTabSz="457200" rtl="0" eaLnBrk="1" fontAlgn="auto" latinLnBrk="0" hangingPunct="1">
              <a:lnSpc>
                <a:spcPct val="100000"/>
              </a:lnSpc>
              <a:spcBef>
                <a:spcPts val="0"/>
              </a:spcBef>
              <a:spcAft>
                <a:spcPts val="0"/>
              </a:spcAft>
              <a:buClr>
                <a:srgbClr val="A53010"/>
              </a:buClr>
              <a:buSzTx/>
              <a:buFont typeface="Wingdings 3" charset="2"/>
              <a:buChar char=""/>
              <a:tabLst/>
              <a:defRPr/>
            </a:pPr>
            <a:r>
              <a:rPr lang="en-US" sz="3200" dirty="0">
                <a:solidFill>
                  <a:prstClr val="black"/>
                </a:solidFill>
                <a:latin typeface="Century Gothic" panose="020B0502020202020204"/>
              </a:rPr>
              <a:t>For the regular mood the traffic lights changed every 5 seconds sequentially.</a:t>
            </a:r>
          </a:p>
          <a:p>
            <a:pPr marL="36000" marR="0" lvl="0" indent="0" algn="l" defTabSz="457200" rtl="0" eaLnBrk="1" fontAlgn="auto" latinLnBrk="0" hangingPunct="1">
              <a:lnSpc>
                <a:spcPct val="100000"/>
              </a:lnSpc>
              <a:spcBef>
                <a:spcPts val="0"/>
              </a:spcBef>
              <a:spcAft>
                <a:spcPts val="0"/>
              </a:spcAft>
              <a:buClr>
                <a:srgbClr val="A53010"/>
              </a:buClr>
              <a:buSzTx/>
              <a:buNone/>
              <a:tabLst/>
              <a:defRPr/>
            </a:pPr>
            <a:r>
              <a:rPr lang="en-US" sz="3200" dirty="0">
                <a:solidFill>
                  <a:prstClr val="black"/>
                </a:solidFill>
                <a:latin typeface="Century Gothic" panose="020B0502020202020204"/>
              </a:rPr>
              <a:t>CARS		  :green ,yellow (blink 1s) ,red.</a:t>
            </a:r>
          </a:p>
          <a:p>
            <a:pPr marL="36000" marR="0" lvl="0" indent="0" algn="l" defTabSz="457200" rtl="0" eaLnBrk="1" fontAlgn="auto" latinLnBrk="0" hangingPunct="1">
              <a:lnSpc>
                <a:spcPct val="100000"/>
              </a:lnSpc>
              <a:spcBef>
                <a:spcPts val="0"/>
              </a:spcBef>
              <a:spcAft>
                <a:spcPts val="0"/>
              </a:spcAft>
              <a:buClr>
                <a:srgbClr val="A53010"/>
              </a:buClr>
              <a:buSzTx/>
              <a:buNone/>
              <a:tabLst/>
              <a:defRPr/>
            </a:pPr>
            <a:r>
              <a:rPr lang="en-IN" sz="3200" b="0" i="0" dirty="0">
                <a:solidFill>
                  <a:schemeClr val="tx1"/>
                </a:solidFill>
                <a:effectLst/>
                <a:latin typeface="Open Sans" panose="020B0606030504020204" pitchFamily="34" charset="0"/>
              </a:rPr>
              <a:t>Pedestrian</a:t>
            </a:r>
            <a:r>
              <a:rPr lang="en-US" sz="3200" dirty="0">
                <a:solidFill>
                  <a:prstClr val="black"/>
                </a:solidFill>
                <a:latin typeface="Century Gothic" panose="020B0502020202020204"/>
              </a:rPr>
              <a:t>:Red     , yellow (blink 1s),green</a:t>
            </a:r>
          </a:p>
        </p:txBody>
      </p:sp>
      <p:sp>
        <p:nvSpPr>
          <p:cNvPr id="4" name="Content Placeholder 2">
            <a:extLst>
              <a:ext uri="{FF2B5EF4-FFF2-40B4-BE49-F238E27FC236}">
                <a16:creationId xmlns:a16="http://schemas.microsoft.com/office/drawing/2014/main" id="{35A56A54-81F4-4A84-949E-B29755EB39DB}"/>
              </a:ext>
            </a:extLst>
          </p:cNvPr>
          <p:cNvSpPr txBox="1">
            <a:spLocks/>
          </p:cNvSpPr>
          <p:nvPr/>
        </p:nvSpPr>
        <p:spPr>
          <a:xfrm>
            <a:off x="1958147" y="3714595"/>
            <a:ext cx="8915400" cy="264544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defRPr/>
            </a:pPr>
            <a:r>
              <a:rPr lang="en-US" sz="3200" dirty="0">
                <a:solidFill>
                  <a:prstClr val="black"/>
                </a:solidFill>
                <a:latin typeface="Century Gothic" panose="020B0502020202020204"/>
              </a:rPr>
              <a:t>If the Pedestrian Button is Pressed while the pedestrian red light is on the yellow light will Blinking for 5 s then the green led will be on for 5s if the pedestrian button is pressed again after 3s from turning the green led on it will reset the 5s again before the 3s it will do nothing.   </a:t>
            </a:r>
          </a:p>
        </p:txBody>
      </p:sp>
    </p:spTree>
    <p:extLst>
      <p:ext uri="{BB962C8B-B14F-4D97-AF65-F5344CB8AC3E}">
        <p14:creationId xmlns:p14="http://schemas.microsoft.com/office/powerpoint/2010/main" val="297067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lstStyle/>
          <a:p>
            <a:r>
              <a:rPr lang="en-US" sz="3600" b="1" dirty="0"/>
              <a:t>1.System description.</a:t>
            </a:r>
            <a:br>
              <a:rPr lang="en-US" sz="3600" b="1" dirty="0"/>
            </a:br>
            <a:endParaRPr lang="en-UM" dirty="0"/>
          </a:p>
        </p:txBody>
      </p:sp>
      <p:sp>
        <p:nvSpPr>
          <p:cNvPr id="4" name="Content Placeholder 2">
            <a:extLst>
              <a:ext uri="{FF2B5EF4-FFF2-40B4-BE49-F238E27FC236}">
                <a16:creationId xmlns:a16="http://schemas.microsoft.com/office/drawing/2014/main" id="{35A56A54-81F4-4A84-949E-B29755EB39DB}"/>
              </a:ext>
            </a:extLst>
          </p:cNvPr>
          <p:cNvSpPr txBox="1">
            <a:spLocks/>
          </p:cNvSpPr>
          <p:nvPr/>
        </p:nvSpPr>
        <p:spPr>
          <a:xfrm>
            <a:off x="1640156" y="1602460"/>
            <a:ext cx="8915400" cy="479834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defRPr/>
            </a:pPr>
            <a:r>
              <a:rPr lang="en-US" sz="3200" dirty="0">
                <a:solidFill>
                  <a:prstClr val="black"/>
                </a:solidFill>
                <a:latin typeface="Century Gothic" panose="020B0502020202020204"/>
              </a:rPr>
              <a:t>If the Pedestrian Button is Pressed while the pedestrian yellow is blinking it will stay until the 5s is finished then the green light becomes on if the pedestrian button is pressed again after 3s from turning the green led on it will reset the 5s again before the 3s it will do nothing.</a:t>
            </a:r>
          </a:p>
          <a:p>
            <a:pPr>
              <a:buClr>
                <a:srgbClr val="A53010"/>
              </a:buClr>
              <a:defRPr/>
            </a:pPr>
            <a:r>
              <a:rPr lang="en-US" sz="3200" dirty="0">
                <a:solidFill>
                  <a:prstClr val="black"/>
                </a:solidFill>
                <a:latin typeface="Century Gothic" panose="020B0502020202020204"/>
              </a:rPr>
              <a:t>If the pedestrian green light is on and the button is pressed the 5s will reset again if the pedestrian button is pressed again after 3s from turning the green led on it will reset the 5s again before the 3s it will do nothing.</a:t>
            </a:r>
          </a:p>
          <a:p>
            <a:pPr>
              <a:buClr>
                <a:srgbClr val="A53010"/>
              </a:buClr>
              <a:defRPr/>
            </a:pPr>
            <a:endParaRPr lang="en-US" sz="3200" dirty="0">
              <a:solidFill>
                <a:prstClr val="black"/>
              </a:solidFill>
              <a:latin typeface="Century Gothic" panose="020B0502020202020204"/>
            </a:endParaRPr>
          </a:p>
        </p:txBody>
      </p:sp>
    </p:spTree>
    <p:extLst>
      <p:ext uri="{BB962C8B-B14F-4D97-AF65-F5344CB8AC3E}">
        <p14:creationId xmlns:p14="http://schemas.microsoft.com/office/powerpoint/2010/main" val="268288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2.System design.</a:t>
            </a:r>
            <a:br>
              <a:rPr lang="en-US" sz="3600" b="1" dirty="0"/>
            </a:br>
            <a:endParaRPr lang="en-UM" dirty="0"/>
          </a:p>
        </p:txBody>
      </p:sp>
      <p:sp>
        <p:nvSpPr>
          <p:cNvPr id="4" name="Content Placeholder 2">
            <a:extLst>
              <a:ext uri="{FF2B5EF4-FFF2-40B4-BE49-F238E27FC236}">
                <a16:creationId xmlns:a16="http://schemas.microsoft.com/office/drawing/2014/main" id="{35A56A54-81F4-4A84-949E-B29755EB39DB}"/>
              </a:ext>
            </a:extLst>
          </p:cNvPr>
          <p:cNvSpPr txBox="1">
            <a:spLocks/>
          </p:cNvSpPr>
          <p:nvPr/>
        </p:nvSpPr>
        <p:spPr>
          <a:xfrm>
            <a:off x="1640156" y="1602461"/>
            <a:ext cx="8915400" cy="18265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defRPr/>
            </a:pPr>
            <a:r>
              <a:rPr lang="en-US" sz="3200" dirty="0">
                <a:solidFill>
                  <a:prstClr val="black"/>
                </a:solidFill>
                <a:latin typeface="Century Gothic" panose="020B0502020202020204"/>
              </a:rPr>
              <a:t>The system is designed by two main layers</a:t>
            </a:r>
          </a:p>
          <a:p>
            <a:pPr marL="0" indent="0">
              <a:buClr>
                <a:srgbClr val="A53010"/>
              </a:buClr>
              <a:buNone/>
              <a:defRPr/>
            </a:pPr>
            <a:r>
              <a:rPr lang="en-US" sz="3200" dirty="0">
                <a:solidFill>
                  <a:prstClr val="black"/>
                </a:solidFill>
                <a:latin typeface="Century Gothic" panose="020B0502020202020204"/>
              </a:rPr>
              <a:t>	.Microcontroller abstraction layer </a:t>
            </a:r>
            <a:br>
              <a:rPr lang="en-US" sz="3200" dirty="0">
                <a:solidFill>
                  <a:prstClr val="black"/>
                </a:solidFill>
                <a:latin typeface="Century Gothic" panose="020B0502020202020204"/>
              </a:rPr>
            </a:br>
            <a:r>
              <a:rPr lang="en-US" sz="3200" dirty="0">
                <a:solidFill>
                  <a:prstClr val="black"/>
                </a:solidFill>
                <a:latin typeface="Century Gothic" panose="020B0502020202020204"/>
              </a:rPr>
              <a:t>	.Application layer.</a:t>
            </a:r>
          </a:p>
        </p:txBody>
      </p:sp>
      <p:sp>
        <p:nvSpPr>
          <p:cNvPr id="5" name="Content Placeholder 2">
            <a:extLst>
              <a:ext uri="{FF2B5EF4-FFF2-40B4-BE49-F238E27FC236}">
                <a16:creationId xmlns:a16="http://schemas.microsoft.com/office/drawing/2014/main" id="{07250763-2852-49F6-8F91-7B8516DDD83A}"/>
              </a:ext>
            </a:extLst>
          </p:cNvPr>
          <p:cNvSpPr txBox="1">
            <a:spLocks/>
          </p:cNvSpPr>
          <p:nvPr/>
        </p:nvSpPr>
        <p:spPr>
          <a:xfrm>
            <a:off x="1636443" y="3547171"/>
            <a:ext cx="8915400" cy="18265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defRPr/>
            </a:pPr>
            <a:r>
              <a:rPr lang="en-US" sz="3200" dirty="0">
                <a:solidFill>
                  <a:prstClr val="black"/>
                </a:solidFill>
                <a:latin typeface="Century Gothic" panose="020B0502020202020204"/>
              </a:rPr>
              <a:t>Microcontroller abstraction layer.</a:t>
            </a:r>
          </a:p>
          <a:p>
            <a:pPr marL="0" indent="0">
              <a:buClr>
                <a:srgbClr val="A53010"/>
              </a:buClr>
              <a:buNone/>
              <a:defRPr/>
            </a:pPr>
            <a:r>
              <a:rPr lang="en-US" sz="3200" dirty="0">
                <a:solidFill>
                  <a:prstClr val="black"/>
                </a:solidFill>
                <a:latin typeface="Century Gothic" panose="020B0502020202020204"/>
              </a:rPr>
              <a:t>	this layer content of three Drivers (digital 	input-output ,external interrupt ,timer_0)</a:t>
            </a:r>
          </a:p>
        </p:txBody>
      </p:sp>
    </p:spTree>
    <p:extLst>
      <p:ext uri="{BB962C8B-B14F-4D97-AF65-F5344CB8AC3E}">
        <p14:creationId xmlns:p14="http://schemas.microsoft.com/office/powerpoint/2010/main" val="2022266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2.System design.</a:t>
            </a:r>
            <a:br>
              <a:rPr lang="en-US" sz="3600" b="1" dirty="0"/>
            </a:br>
            <a:endParaRPr lang="en-UM" dirty="0"/>
          </a:p>
        </p:txBody>
      </p:sp>
      <p:sp>
        <p:nvSpPr>
          <p:cNvPr id="5" name="Content Placeholder 2">
            <a:extLst>
              <a:ext uri="{FF2B5EF4-FFF2-40B4-BE49-F238E27FC236}">
                <a16:creationId xmlns:a16="http://schemas.microsoft.com/office/drawing/2014/main" id="{07250763-2852-49F6-8F91-7B8516DDD83A}"/>
              </a:ext>
            </a:extLst>
          </p:cNvPr>
          <p:cNvSpPr txBox="1">
            <a:spLocks/>
          </p:cNvSpPr>
          <p:nvPr/>
        </p:nvSpPr>
        <p:spPr>
          <a:xfrm>
            <a:off x="1636443" y="1718369"/>
            <a:ext cx="9593934" cy="419303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defRPr/>
            </a:pPr>
            <a:r>
              <a:rPr lang="en-US" sz="3200" dirty="0">
                <a:solidFill>
                  <a:prstClr val="black"/>
                </a:solidFill>
                <a:latin typeface="Century Gothic" panose="020B0502020202020204"/>
              </a:rPr>
              <a:t>Application layer.</a:t>
            </a:r>
          </a:p>
          <a:p>
            <a:pPr marL="360363" indent="-360363">
              <a:buClr>
                <a:srgbClr val="A53010"/>
              </a:buClr>
              <a:buNone/>
              <a:defRPr/>
            </a:pPr>
            <a:r>
              <a:rPr lang="en-US" sz="3200" dirty="0">
                <a:solidFill>
                  <a:prstClr val="black"/>
                </a:solidFill>
                <a:latin typeface="Century Gothic" panose="020B0502020202020204"/>
              </a:rPr>
              <a:t>	this layer content of two main functions initialization function that initializes the Drivers	by calling the required functions from the MCAL layer, the second function is the ablation function is the app start function this function controls the output bins valued depending on which status is running. and two interrupt functions for the Pedestrian button and timer overflow interrupt function for counting the time.</a:t>
            </a:r>
          </a:p>
          <a:p>
            <a:pPr marL="0" indent="0">
              <a:buClr>
                <a:srgbClr val="A53010"/>
              </a:buClr>
              <a:buNone/>
              <a:defRPr/>
            </a:pPr>
            <a:endParaRPr lang="en-US" sz="3200" dirty="0">
              <a:solidFill>
                <a:prstClr val="black"/>
              </a:solidFill>
              <a:latin typeface="Century Gothic" panose="020B0502020202020204"/>
            </a:endParaRPr>
          </a:p>
          <a:p>
            <a:pPr marL="0" indent="0">
              <a:buClr>
                <a:srgbClr val="A53010"/>
              </a:buClr>
              <a:buNone/>
              <a:defRPr/>
            </a:pPr>
            <a:endParaRPr lang="en-US" sz="3200" dirty="0">
              <a:solidFill>
                <a:prstClr val="black"/>
              </a:solidFill>
              <a:latin typeface="Century Gothic" panose="020B0502020202020204"/>
            </a:endParaRPr>
          </a:p>
          <a:p>
            <a:pPr marL="0" indent="0">
              <a:buClr>
                <a:srgbClr val="A53010"/>
              </a:buClr>
              <a:buNone/>
              <a:defRPr/>
            </a:pPr>
            <a:endParaRPr lang="en-US" sz="3200" dirty="0">
              <a:solidFill>
                <a:prstClr val="black"/>
              </a:solidFill>
              <a:latin typeface="Century Gothic" panose="020B0502020202020204"/>
            </a:endParaRPr>
          </a:p>
          <a:p>
            <a:pPr marL="0" indent="0">
              <a:buClr>
                <a:srgbClr val="A53010"/>
              </a:buClr>
              <a:buNone/>
              <a:defRPr/>
            </a:pPr>
            <a:endParaRPr lang="en-US" sz="3200" dirty="0">
              <a:solidFill>
                <a:prstClr val="black"/>
              </a:solidFill>
              <a:latin typeface="Century Gothic" panose="020B0502020202020204"/>
            </a:endParaRPr>
          </a:p>
        </p:txBody>
      </p:sp>
    </p:spTree>
    <p:extLst>
      <p:ext uri="{BB962C8B-B14F-4D97-AF65-F5344CB8AC3E}">
        <p14:creationId xmlns:p14="http://schemas.microsoft.com/office/powerpoint/2010/main" val="398292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2.System design.</a:t>
            </a:r>
            <a:br>
              <a:rPr lang="en-US" sz="3600" b="1" dirty="0"/>
            </a:br>
            <a:endParaRPr lang="en-UM" dirty="0"/>
          </a:p>
        </p:txBody>
      </p:sp>
      <p:sp>
        <p:nvSpPr>
          <p:cNvPr id="5" name="Content Placeholder 2">
            <a:extLst>
              <a:ext uri="{FF2B5EF4-FFF2-40B4-BE49-F238E27FC236}">
                <a16:creationId xmlns:a16="http://schemas.microsoft.com/office/drawing/2014/main" id="{07250763-2852-49F6-8F91-7B8516DDD83A}"/>
              </a:ext>
            </a:extLst>
          </p:cNvPr>
          <p:cNvSpPr txBox="1">
            <a:spLocks/>
          </p:cNvSpPr>
          <p:nvPr/>
        </p:nvSpPr>
        <p:spPr>
          <a:xfrm>
            <a:off x="1636443" y="1718369"/>
            <a:ext cx="9593934" cy="41930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Clr>
                <a:srgbClr val="A53010"/>
              </a:buClr>
              <a:buNone/>
              <a:defRPr/>
            </a:pPr>
            <a:endParaRPr lang="en-US" sz="3200" dirty="0">
              <a:solidFill>
                <a:prstClr val="black"/>
              </a:solidFill>
              <a:latin typeface="Century Gothic" panose="020B0502020202020204"/>
            </a:endParaRPr>
          </a:p>
        </p:txBody>
      </p:sp>
      <p:pic>
        <p:nvPicPr>
          <p:cNvPr id="4" name="Picture 3">
            <a:extLst>
              <a:ext uri="{FF2B5EF4-FFF2-40B4-BE49-F238E27FC236}">
                <a16:creationId xmlns:a16="http://schemas.microsoft.com/office/drawing/2014/main" id="{0CC17876-575F-4CE6-81A4-4F78F70448E1}"/>
              </a:ext>
            </a:extLst>
          </p:cNvPr>
          <p:cNvPicPr>
            <a:picLocks noChangeAspect="1"/>
          </p:cNvPicPr>
          <p:nvPr/>
        </p:nvPicPr>
        <p:blipFill rotWithShape="1">
          <a:blip r:embed="rId2"/>
          <a:srcRect l="56620" t="13786" b="16979"/>
          <a:stretch/>
        </p:blipFill>
        <p:spPr>
          <a:xfrm>
            <a:off x="6441405" y="1558344"/>
            <a:ext cx="5467260" cy="4905889"/>
          </a:xfrm>
          <a:prstGeom prst="rect">
            <a:avLst/>
          </a:prstGeom>
        </p:spPr>
      </p:pic>
      <p:pic>
        <p:nvPicPr>
          <p:cNvPr id="7" name="Picture 6">
            <a:extLst>
              <a:ext uri="{FF2B5EF4-FFF2-40B4-BE49-F238E27FC236}">
                <a16:creationId xmlns:a16="http://schemas.microsoft.com/office/drawing/2014/main" id="{F7E35D2F-8305-4FA4-B664-B9AF2BD65B40}"/>
              </a:ext>
            </a:extLst>
          </p:cNvPr>
          <p:cNvPicPr>
            <a:picLocks noChangeAspect="1"/>
          </p:cNvPicPr>
          <p:nvPr/>
        </p:nvPicPr>
        <p:blipFill rotWithShape="1">
          <a:blip r:embed="rId3"/>
          <a:srcRect t="13785" r="44859" b="13785"/>
          <a:stretch/>
        </p:blipFill>
        <p:spPr>
          <a:xfrm>
            <a:off x="283334" y="1558344"/>
            <a:ext cx="6096000" cy="4964804"/>
          </a:xfrm>
          <a:prstGeom prst="rect">
            <a:avLst/>
          </a:prstGeom>
        </p:spPr>
      </p:pic>
    </p:spTree>
    <p:extLst>
      <p:ext uri="{BB962C8B-B14F-4D97-AF65-F5344CB8AC3E}">
        <p14:creationId xmlns:p14="http://schemas.microsoft.com/office/powerpoint/2010/main" val="90750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2.System design.</a:t>
            </a:r>
            <a:br>
              <a:rPr lang="en-US" sz="3600" b="1" dirty="0"/>
            </a:br>
            <a:endParaRPr lang="en-UM" dirty="0"/>
          </a:p>
        </p:txBody>
      </p:sp>
      <p:pic>
        <p:nvPicPr>
          <p:cNvPr id="9" name="Picture 8">
            <a:extLst>
              <a:ext uri="{FF2B5EF4-FFF2-40B4-BE49-F238E27FC236}">
                <a16:creationId xmlns:a16="http://schemas.microsoft.com/office/drawing/2014/main" id="{35ED5738-62CF-4101-9B89-E7918CFA6087}"/>
              </a:ext>
            </a:extLst>
          </p:cNvPr>
          <p:cNvPicPr>
            <a:picLocks noChangeAspect="1"/>
          </p:cNvPicPr>
          <p:nvPr/>
        </p:nvPicPr>
        <p:blipFill rotWithShape="1">
          <a:blip r:embed="rId2"/>
          <a:srcRect l="3697" t="12000" r="46760" b="10020"/>
          <a:stretch/>
        </p:blipFill>
        <p:spPr>
          <a:xfrm>
            <a:off x="283336" y="1435479"/>
            <a:ext cx="5486399" cy="5345247"/>
          </a:xfrm>
          <a:prstGeom prst="rect">
            <a:avLst/>
          </a:prstGeom>
        </p:spPr>
      </p:pic>
      <p:pic>
        <p:nvPicPr>
          <p:cNvPr id="11" name="Picture 10">
            <a:extLst>
              <a:ext uri="{FF2B5EF4-FFF2-40B4-BE49-F238E27FC236}">
                <a16:creationId xmlns:a16="http://schemas.microsoft.com/office/drawing/2014/main" id="{4CCA90DB-F35C-40A3-BB9C-5D7428B15E09}"/>
              </a:ext>
            </a:extLst>
          </p:cNvPr>
          <p:cNvPicPr>
            <a:picLocks noChangeAspect="1"/>
          </p:cNvPicPr>
          <p:nvPr/>
        </p:nvPicPr>
        <p:blipFill rotWithShape="1">
          <a:blip r:embed="rId3"/>
          <a:srcRect l="3380" t="12000" r="48134"/>
          <a:stretch/>
        </p:blipFill>
        <p:spPr>
          <a:xfrm>
            <a:off x="5997260" y="688505"/>
            <a:ext cx="5911403" cy="6032078"/>
          </a:xfrm>
          <a:prstGeom prst="rect">
            <a:avLst/>
          </a:prstGeom>
        </p:spPr>
      </p:pic>
    </p:spTree>
    <p:extLst>
      <p:ext uri="{BB962C8B-B14F-4D97-AF65-F5344CB8AC3E}">
        <p14:creationId xmlns:p14="http://schemas.microsoft.com/office/powerpoint/2010/main" val="25092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3B05-5AD1-4865-BC5A-BFC04BC9AB0D}"/>
              </a:ext>
            </a:extLst>
          </p:cNvPr>
          <p:cNvSpPr>
            <a:spLocks noGrp="1"/>
          </p:cNvSpPr>
          <p:nvPr>
            <p:ph type="title"/>
          </p:nvPr>
        </p:nvSpPr>
        <p:spPr>
          <a:xfrm>
            <a:off x="1640156" y="688505"/>
            <a:ext cx="8911687" cy="1280890"/>
          </a:xfrm>
        </p:spPr>
        <p:txBody>
          <a:bodyPr>
            <a:normAutofit/>
          </a:bodyPr>
          <a:lstStyle/>
          <a:p>
            <a:r>
              <a:rPr lang="en-US" sz="3600" b="1" dirty="0"/>
              <a:t>2.System design.</a:t>
            </a:r>
            <a:br>
              <a:rPr lang="en-US" sz="3600" b="1" dirty="0"/>
            </a:br>
            <a:endParaRPr lang="en-UM" dirty="0"/>
          </a:p>
        </p:txBody>
      </p:sp>
      <p:pic>
        <p:nvPicPr>
          <p:cNvPr id="6" name="Picture 5">
            <a:extLst>
              <a:ext uri="{FF2B5EF4-FFF2-40B4-BE49-F238E27FC236}">
                <a16:creationId xmlns:a16="http://schemas.microsoft.com/office/drawing/2014/main" id="{E0521813-BA5D-4385-B5F1-E7D4A4463CFD}"/>
              </a:ext>
            </a:extLst>
          </p:cNvPr>
          <p:cNvPicPr>
            <a:picLocks noChangeAspect="1"/>
          </p:cNvPicPr>
          <p:nvPr/>
        </p:nvPicPr>
        <p:blipFill rotWithShape="1">
          <a:blip r:embed="rId2"/>
          <a:srcRect l="-1972" t="10717" r="73028" b="18262"/>
          <a:stretch/>
        </p:blipFill>
        <p:spPr>
          <a:xfrm>
            <a:off x="8663189" y="328691"/>
            <a:ext cx="3528811" cy="4868214"/>
          </a:xfrm>
          <a:prstGeom prst="rect">
            <a:avLst/>
          </a:prstGeom>
        </p:spPr>
      </p:pic>
      <p:pic>
        <p:nvPicPr>
          <p:cNvPr id="8" name="Picture 7">
            <a:extLst>
              <a:ext uri="{FF2B5EF4-FFF2-40B4-BE49-F238E27FC236}">
                <a16:creationId xmlns:a16="http://schemas.microsoft.com/office/drawing/2014/main" id="{1E02A862-550A-4DB1-8890-CC51C2DC4530}"/>
              </a:ext>
            </a:extLst>
          </p:cNvPr>
          <p:cNvPicPr>
            <a:picLocks noChangeAspect="1"/>
          </p:cNvPicPr>
          <p:nvPr/>
        </p:nvPicPr>
        <p:blipFill rotWithShape="1">
          <a:blip r:embed="rId3"/>
          <a:srcRect r="71056" b="28979"/>
          <a:stretch/>
        </p:blipFill>
        <p:spPr>
          <a:xfrm>
            <a:off x="5134378" y="1499169"/>
            <a:ext cx="3528811" cy="4868214"/>
          </a:xfrm>
          <a:prstGeom prst="rect">
            <a:avLst/>
          </a:prstGeom>
        </p:spPr>
      </p:pic>
      <p:pic>
        <p:nvPicPr>
          <p:cNvPr id="12" name="Picture 11">
            <a:extLst>
              <a:ext uri="{FF2B5EF4-FFF2-40B4-BE49-F238E27FC236}">
                <a16:creationId xmlns:a16="http://schemas.microsoft.com/office/drawing/2014/main" id="{AA7B7B68-4F76-4113-B335-C554F412B830}"/>
              </a:ext>
            </a:extLst>
          </p:cNvPr>
          <p:cNvPicPr>
            <a:picLocks noChangeAspect="1"/>
          </p:cNvPicPr>
          <p:nvPr/>
        </p:nvPicPr>
        <p:blipFill rotWithShape="1">
          <a:blip r:embed="rId4"/>
          <a:srcRect t="12667" r="64565" b="16312"/>
          <a:stretch/>
        </p:blipFill>
        <p:spPr>
          <a:xfrm>
            <a:off x="212035" y="1913073"/>
            <a:ext cx="4320209" cy="4868215"/>
          </a:xfrm>
          <a:prstGeom prst="rect">
            <a:avLst/>
          </a:prstGeom>
        </p:spPr>
      </p:pic>
    </p:spTree>
    <p:extLst>
      <p:ext uri="{BB962C8B-B14F-4D97-AF65-F5344CB8AC3E}">
        <p14:creationId xmlns:p14="http://schemas.microsoft.com/office/powerpoint/2010/main" val="5381514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129</TotalTime>
  <Words>592</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Consolas</vt:lpstr>
      <vt:lpstr>Open Sans</vt:lpstr>
      <vt:lpstr>Wingdings 3</vt:lpstr>
      <vt:lpstr>Wisp</vt:lpstr>
      <vt:lpstr>PowerPoint Presentation</vt:lpstr>
      <vt:lpstr>1.System description. </vt:lpstr>
      <vt:lpstr>1.System description. </vt:lpstr>
      <vt:lpstr>1.System description. </vt:lpstr>
      <vt:lpstr>2.System design. </vt:lpstr>
      <vt:lpstr>2.System design. </vt:lpstr>
      <vt:lpstr>2.System design. </vt:lpstr>
      <vt:lpstr>2.System design. </vt:lpstr>
      <vt:lpstr>2.System design. </vt:lpstr>
      <vt:lpstr>2.System design. </vt:lpstr>
      <vt:lpstr>3.System flowchart.</vt:lpstr>
      <vt:lpstr>3.System flowchart.</vt:lpstr>
      <vt:lpstr>4.System constraints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abanob helmy</dc:creator>
  <cp:lastModifiedBy>abanob helmy</cp:lastModifiedBy>
  <cp:revision>7</cp:revision>
  <dcterms:created xsi:type="dcterms:W3CDTF">2022-10-13T17:44:42Z</dcterms:created>
  <dcterms:modified xsi:type="dcterms:W3CDTF">2022-10-19T20:40:06Z</dcterms:modified>
</cp:coreProperties>
</file>