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256" r:id="rId4"/>
    <p:sldId id="348" r:id="rId5"/>
    <p:sldId id="259" r:id="rId6"/>
    <p:sldId id="298" r:id="rId7"/>
    <p:sldId id="330" r:id="rId8"/>
    <p:sldId id="328" r:id="rId9"/>
    <p:sldId id="347" r:id="rId10"/>
    <p:sldId id="310" r:id="rId11"/>
    <p:sldId id="324" r:id="rId12"/>
    <p:sldId id="329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ify.com" id="{10E776E4-9ABA-4471-9143-5D1E2230041D}">
          <p14:sldIdLst>
            <p14:sldId id="256"/>
            <p14:sldId id="348"/>
            <p14:sldId id="259"/>
            <p14:sldId id="298"/>
            <p14:sldId id="330"/>
            <p14:sldId id="328"/>
            <p14:sldId id="347"/>
            <p14:sldId id="310"/>
            <p14:sldId id="324"/>
            <p14:sldId id="32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EEC4-7CA1-4D0F-B7EF-80C63C80E1E7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1785-BE8B-409C-B8D1-AEA4A2611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5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71785-BE8B-409C-B8D1-AEA4A2611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1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7" name="Right Triangle 5">
            <a:extLst>
              <a:ext uri="{FF2B5EF4-FFF2-40B4-BE49-F238E27FC236}">
                <a16:creationId xmlns:a16="http://schemas.microsoft.com/office/drawing/2014/main" id="{90C2957C-B750-464F-8E0D-6068E10933D5}"/>
              </a:ext>
            </a:extLst>
          </p:cNvPr>
          <p:cNvSpPr/>
          <p:nvPr userDrawn="1"/>
        </p:nvSpPr>
        <p:spPr>
          <a:xfrm rot="16200000">
            <a:off x="10695932" y="5603203"/>
            <a:ext cx="753179" cy="10042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06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83582-CE09-46A9-BA33-433431B34F1D}"/>
              </a:ext>
            </a:extLst>
          </p:cNvPr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8F49AE-CC30-40F1-8F39-B2AF1FD6C7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C3F472-9CDB-4CD5-B893-A42C2816E18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3BBB0C-24BB-47F4-B62D-F277EF6298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5A8FFC-B951-4241-BE74-98D03C5E8AC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9E1E6D-8345-4CD7-B87E-446A5EC8AA4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1B449-1213-48BE-A88A-09061B951D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FCFE97C-66F9-4A5F-8C1D-994956BCA1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7B0A71D-C895-41E3-94E0-8F853FBA374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3B63A6-6209-44A8-9E1D-4572CA4856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F4F5958-97EF-43C0-B151-86170967B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8C4149-E8B4-4C30-AC59-38C900DEF9B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207E51-2792-46D0-BBED-0C13978AC4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F7C4B306-2CF4-4EB6-8CBC-23F4D855C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B349E92-4877-461B-84CD-9141B175C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83582-CE09-46A9-BA33-433431B34F1D}"/>
              </a:ext>
            </a:extLst>
          </p:cNvPr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8F49AE-CC30-40F1-8F39-B2AF1FD6C7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C3F472-9CDB-4CD5-B893-A42C2816E18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3BBB0C-24BB-47F4-B62D-F277EF6298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5A8FFC-B951-4241-BE74-98D03C5E8AC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9E1E6D-8345-4CD7-B87E-446A5EC8AA4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1B449-1213-48BE-A88A-09061B951D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FCFE97C-66F9-4A5F-8C1D-994956BCA1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7B0A71D-C895-41E3-94E0-8F853FBA374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3B63A6-6209-44A8-9E1D-4572CA4856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F4F5958-97EF-43C0-B151-86170967B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8C4149-E8B4-4C30-AC59-38C900DEF9B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207E51-2792-46D0-BBED-0C13978AC4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F7C4B306-2CF4-4EB6-8CBC-23F4D855C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B349E92-4877-461B-84CD-9141B175C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29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B05E9-D362-42FD-ABC1-C07BE8D38D60}"/>
              </a:ext>
            </a:extLst>
          </p:cNvPr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0F2E445-163E-4B1F-A239-DC13814FFC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835047" y="6400800"/>
            <a:ext cx="27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pptify.com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46910" y="648893"/>
            <a:ext cx="967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نظام إدارة دعم العملاء</a:t>
            </a:r>
            <a:endParaRPr lang="en-GB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6256" y="6043994"/>
            <a:ext cx="113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dirty="0">
                <a:solidFill>
                  <a:schemeClr val="accent2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مشروع تخرج لنيل درجة الدبلوم العالي –المعهد العالي للتقنية الصناعية – النجيلة - قسم الحاسب الآلي / برمجة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E365B-DFA5-4C54-BB63-0979DD339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عرض النظام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" name="Oval Callout 10">
            <a:extLst>
              <a:ext uri="{FF2B5EF4-FFF2-40B4-BE49-F238E27FC236}">
                <a16:creationId xmlns:a16="http://schemas.microsoft.com/office/drawing/2014/main" id="{CCD2518C-A594-4E69-B0A6-74751D5E837C}"/>
              </a:ext>
            </a:extLst>
          </p:cNvPr>
          <p:cNvSpPr/>
          <p:nvPr/>
        </p:nvSpPr>
        <p:spPr>
          <a:xfrm rot="1639528">
            <a:off x="6299340" y="1889524"/>
            <a:ext cx="632898" cy="632898"/>
          </a:xfrm>
          <a:prstGeom prst="wedgeEllipseCallout">
            <a:avLst>
              <a:gd name="adj1" fmla="val -37346"/>
              <a:gd name="adj2" fmla="val 137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" name="Oval Callout 11">
            <a:extLst>
              <a:ext uri="{FF2B5EF4-FFF2-40B4-BE49-F238E27FC236}">
                <a16:creationId xmlns:a16="http://schemas.microsoft.com/office/drawing/2014/main" id="{1F5E2AAB-CD65-4F4F-B1B2-06F60A754D7A}"/>
              </a:ext>
            </a:extLst>
          </p:cNvPr>
          <p:cNvSpPr/>
          <p:nvPr/>
        </p:nvSpPr>
        <p:spPr>
          <a:xfrm rot="1639528">
            <a:off x="6299340" y="2993078"/>
            <a:ext cx="632898" cy="632898"/>
          </a:xfrm>
          <a:prstGeom prst="wedgeEllipseCallout">
            <a:avLst>
              <a:gd name="adj1" fmla="val -74202"/>
              <a:gd name="adj2" fmla="val 729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" name="Oval Callout 12">
            <a:extLst>
              <a:ext uri="{FF2B5EF4-FFF2-40B4-BE49-F238E27FC236}">
                <a16:creationId xmlns:a16="http://schemas.microsoft.com/office/drawing/2014/main" id="{9115F212-F428-4167-BC2D-19DDB4DEC104}"/>
              </a:ext>
            </a:extLst>
          </p:cNvPr>
          <p:cNvSpPr/>
          <p:nvPr/>
        </p:nvSpPr>
        <p:spPr>
          <a:xfrm rot="1639528">
            <a:off x="6299342" y="5200184"/>
            <a:ext cx="632898" cy="632898"/>
          </a:xfrm>
          <a:prstGeom prst="wedgeEllipseCallout">
            <a:avLst>
              <a:gd name="adj1" fmla="val -139112"/>
              <a:gd name="adj2" fmla="val -654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9" name="Oval Callout 11">
            <a:extLst>
              <a:ext uri="{FF2B5EF4-FFF2-40B4-BE49-F238E27FC236}">
                <a16:creationId xmlns:a16="http://schemas.microsoft.com/office/drawing/2014/main" id="{3BF0A70E-68DE-42AC-9A74-5E4C009FBE06}"/>
              </a:ext>
            </a:extLst>
          </p:cNvPr>
          <p:cNvSpPr/>
          <p:nvPr/>
        </p:nvSpPr>
        <p:spPr>
          <a:xfrm rot="1639528">
            <a:off x="6283638" y="4096630"/>
            <a:ext cx="632898" cy="632898"/>
          </a:xfrm>
          <a:prstGeom prst="wedgeEllipseCallout">
            <a:avLst>
              <a:gd name="adj1" fmla="val -105807"/>
              <a:gd name="adj2" fmla="val 5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08185D4-A76D-4EBC-9B40-6931AB7B6D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19791"/>
          <a:stretch>
            <a:fillRect/>
          </a:stretch>
        </p:blipFill>
        <p:spPr>
          <a:xfrm>
            <a:off x="1244415" y="2543559"/>
            <a:ext cx="3946579" cy="2384739"/>
          </a:xfr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166610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DZ" altLang="ko-KR" sz="6000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شكرا لكم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74" y="276202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EG" altLang="ko-KR" sz="1867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شكراً على حسن الاستماع </a:t>
            </a:r>
          </a:p>
          <a:p>
            <a:pPr algn="ctr"/>
            <a:r>
              <a:rPr lang="ar-EG" altLang="ko-KR" sz="1867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أملين أن ينال المشروع اعجابكم</a:t>
            </a:r>
            <a:endParaRPr lang="ko-KR" altLang="en-US" sz="1867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4AF02-8882-4332-9E80-6E39F30A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716" y="324443"/>
            <a:ext cx="12192000" cy="710877"/>
          </a:xfrm>
        </p:spPr>
        <p:txBody>
          <a:bodyPr/>
          <a:lstStyle/>
          <a:p>
            <a:r>
              <a:rPr lang="ar-EG" dirty="0"/>
              <a:t> </a:t>
            </a:r>
            <a:r>
              <a:rPr lang="ar-EG" dirty="0">
                <a:latin typeface="Ara Aqeeq Bold" panose="00000500000000000000" pitchFamily="2" charset="-78"/>
                <a:cs typeface="Ara Aqeeq Bold" panose="00000500000000000000" pitchFamily="2" charset="-78"/>
              </a:rPr>
              <a:t>تأبين</a:t>
            </a:r>
            <a:endParaRPr lang="en-US" dirty="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55B8F-B097-46D7-8FB0-B7352EABFD1B}"/>
              </a:ext>
            </a:extLst>
          </p:cNvPr>
          <p:cNvSpPr txBox="1"/>
          <p:nvPr/>
        </p:nvSpPr>
        <p:spPr>
          <a:xfrm>
            <a:off x="1037230" y="1152591"/>
            <a:ext cx="8502555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EG" sz="4400" b="1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نهدي مشروعنا هذا لمشرفتنا رحمها الله (نوارة الحسن) حيث أنها كانت الداعمة لنا في سعينا لتنفيذ المشروع, ولم تبخل علينا في تقديم العون و المشورة.</a:t>
            </a:r>
          </a:p>
          <a:p>
            <a:pPr algn="ctr"/>
            <a:r>
              <a:rPr lang="ar-EG" sz="4400" b="1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سائلين الله عز و جل أن </a:t>
            </a:r>
            <a:r>
              <a:rPr lang="ar-EG" sz="4400" b="1" dirty="0" err="1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يتغمدها</a:t>
            </a:r>
            <a:r>
              <a:rPr lang="ar-EG" sz="4400" b="1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 بواسع رحمته و يسكنها فسيح جناته  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75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rtl="1"/>
            <a:r>
              <a:rPr lang="ar-EG" dirty="0">
                <a:solidFill>
                  <a:schemeClr val="accent2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مراحل تنفيذ المشروع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B0DBA3-4BC2-4B6A-BAC6-27C85FCDA802}"/>
              </a:ext>
            </a:extLst>
          </p:cNvPr>
          <p:cNvGrpSpPr/>
          <p:nvPr/>
        </p:nvGrpSpPr>
        <p:grpSpPr>
          <a:xfrm>
            <a:off x="9340220" y="2976787"/>
            <a:ext cx="1668200" cy="1334109"/>
            <a:chOff x="2543201" y="4388491"/>
            <a:chExt cx="2100145" cy="10440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4F7BA-13F6-42FA-AC11-76926E0C02F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79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تم اختبار بيانات </a:t>
              </a:r>
            </a:p>
            <a:p>
              <a:pPr algn="ctr" rtl="1"/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النظام ووظائفه والتأكد من مطابقتها </a:t>
              </a:r>
              <a:r>
                <a:rPr lang="ar-EG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ب</a:t>
              </a:r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ما هو مطلوب وعملها بالطريقة الصحيحة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9E84A2-E59A-4035-884B-DFCD4C7DFAEE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DZ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نبذة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AB5453-B3FE-4662-9BFF-F722D4F039BD}"/>
              </a:ext>
            </a:extLst>
          </p:cNvPr>
          <p:cNvGrpSpPr/>
          <p:nvPr/>
        </p:nvGrpSpPr>
        <p:grpSpPr>
          <a:xfrm>
            <a:off x="7408775" y="3542792"/>
            <a:ext cx="1668200" cy="1334109"/>
            <a:chOff x="2543201" y="4388491"/>
            <a:chExt cx="2100145" cy="10440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8271A-D2AB-4FC9-B867-1B2C2DF90AB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79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ت</a:t>
              </a:r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م</a:t>
              </a:r>
              <a:r>
                <a:rPr lang="ar-EG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 </a:t>
              </a:r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برمجة وتنفيذ التصميم الفعلي لواجهات النظام وقاعدة </a:t>
              </a:r>
            </a:p>
            <a:p>
              <a:pPr algn="ctr" rtl="1"/>
              <a:r>
                <a:rPr lang="ar-D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البيانات، وكتابة البرنامج المصدري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2D98F3-54B0-4080-AE4A-6C503E2B879F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a Aqeeq Bold" panose="00000500000000000000" pitchFamily="2" charset="-78"/>
                  <a:cs typeface="Ara Aqeeq Bold" panose="00000500000000000000" pitchFamily="2" charset="-78"/>
                </a:rPr>
                <a:t>نبذة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BE1FC-B541-4AC2-BF4A-CCC0A29B4DCF}"/>
              </a:ext>
            </a:extLst>
          </p:cNvPr>
          <p:cNvGrpSpPr/>
          <p:nvPr/>
        </p:nvGrpSpPr>
        <p:grpSpPr>
          <a:xfrm>
            <a:off x="5477331" y="4120669"/>
            <a:ext cx="1747923" cy="1144653"/>
            <a:chOff x="2543201" y="4388491"/>
            <a:chExt cx="2200510" cy="895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3371D5-322B-4114-B35B-C5FFD6CB95CA}"/>
                </a:ext>
              </a:extLst>
            </p:cNvPr>
            <p:cNvSpPr txBox="1"/>
            <p:nvPr/>
          </p:nvSpPr>
          <p:spPr>
            <a:xfrm>
              <a:off x="2652074" y="4633943"/>
              <a:ext cx="2091637" cy="65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تم تصميم قاعدة البيانات ووضع التصميم المبدئي للشاشات أي واجهات الموقع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C36F95-DC52-421D-9FEC-ACCAE32818A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نبذة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6A9863-A70C-4542-BF09-FB74A173CEAD}"/>
              </a:ext>
            </a:extLst>
          </p:cNvPr>
          <p:cNvGrpSpPr/>
          <p:nvPr/>
        </p:nvGrpSpPr>
        <p:grpSpPr>
          <a:xfrm>
            <a:off x="2937746" y="2051122"/>
            <a:ext cx="1668200" cy="1149443"/>
            <a:chOff x="2543201" y="4388491"/>
            <a:chExt cx="2100145" cy="899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1ED1BA-586D-44FB-A434-098562C7881D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65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تم تحديد مدخلات ومخرجات النظام وتوضيح الوظائف التي سينجزها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DF848-CF6F-4F89-A204-366868E94671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نبذة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292BD9-3CCF-4A09-8AE5-D2FB9F1A3D7B}"/>
              </a:ext>
            </a:extLst>
          </p:cNvPr>
          <p:cNvGrpSpPr/>
          <p:nvPr/>
        </p:nvGrpSpPr>
        <p:grpSpPr>
          <a:xfrm>
            <a:off x="1010319" y="2640328"/>
            <a:ext cx="1668200" cy="1334108"/>
            <a:chOff x="2543201" y="4388491"/>
            <a:chExt cx="2100145" cy="104400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5672FA-28BE-4778-8FDD-301337B49C6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79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تم فيها تحديد فكرة المشروع، وإجراء عمليات البحث ودراسة الانظمة المشابهة وتحديد الأهداف المرجوة منها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C9C75-6907-4AE0-A8AB-13BC27F31EB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E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نبذة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sp>
        <p:nvSpPr>
          <p:cNvPr id="34" name="Round Same Side Corner Rectangle 19">
            <a:extLst>
              <a:ext uri="{FF2B5EF4-FFF2-40B4-BE49-F238E27FC236}">
                <a16:creationId xmlns:a16="http://schemas.microsoft.com/office/drawing/2014/main" id="{B1755A55-2E9C-4331-A282-1D2B7922F1C9}"/>
              </a:ext>
            </a:extLst>
          </p:cNvPr>
          <p:cNvSpPr/>
          <p:nvPr/>
        </p:nvSpPr>
        <p:spPr>
          <a:xfrm>
            <a:off x="924086" y="4598218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ko-KR" altLang="en-US" sz="2700" dirty="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97364C32-8FDE-4694-942D-A9D0E70506E6}"/>
              </a:ext>
            </a:extLst>
          </p:cNvPr>
          <p:cNvSpPr/>
          <p:nvPr/>
        </p:nvSpPr>
        <p:spPr>
          <a:xfrm>
            <a:off x="2851780" y="403215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ko-KR" altLang="en-US" sz="2700" dirty="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6" name="Round Same Side Corner Rectangle 21">
            <a:extLst>
              <a:ext uri="{FF2B5EF4-FFF2-40B4-BE49-F238E27FC236}">
                <a16:creationId xmlns:a16="http://schemas.microsoft.com/office/drawing/2014/main" id="{6F43D559-7A27-44AE-8A53-C15457C769A8}"/>
              </a:ext>
            </a:extLst>
          </p:cNvPr>
          <p:cNvSpPr/>
          <p:nvPr/>
        </p:nvSpPr>
        <p:spPr>
          <a:xfrm>
            <a:off x="4779474" y="346609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ko-KR" altLang="en-US" sz="2700" dirty="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7" name="Round Same Side Corner Rectangle 22">
            <a:extLst>
              <a:ext uri="{FF2B5EF4-FFF2-40B4-BE49-F238E27FC236}">
                <a16:creationId xmlns:a16="http://schemas.microsoft.com/office/drawing/2014/main" id="{D91669AF-27C0-48EE-ADAD-55FD990412B2}"/>
              </a:ext>
            </a:extLst>
          </p:cNvPr>
          <p:cNvSpPr/>
          <p:nvPr/>
        </p:nvSpPr>
        <p:spPr>
          <a:xfrm>
            <a:off x="6618963" y="290004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8" name="Round Same Side Corner Rectangle 23">
            <a:extLst>
              <a:ext uri="{FF2B5EF4-FFF2-40B4-BE49-F238E27FC236}">
                <a16:creationId xmlns:a16="http://schemas.microsoft.com/office/drawing/2014/main" id="{8EA50F77-2F75-41DB-8EF5-D037CED421C3}"/>
              </a:ext>
            </a:extLst>
          </p:cNvPr>
          <p:cNvSpPr/>
          <p:nvPr/>
        </p:nvSpPr>
        <p:spPr>
          <a:xfrm>
            <a:off x="8634862" y="233398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ko-KR" altLang="en-US" sz="2700" dirty="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9" name="직사각형 113">
            <a:extLst>
              <a:ext uri="{FF2B5EF4-FFF2-40B4-BE49-F238E27FC236}">
                <a16:creationId xmlns:a16="http://schemas.microsoft.com/office/drawing/2014/main" id="{3C839512-7806-45E3-9627-173AF140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418" y="4613036"/>
            <a:ext cx="1187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altLang="ko-KR" b="1" dirty="0">
                <a:solidFill>
                  <a:schemeClr val="accent2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التحليلية</a:t>
            </a:r>
            <a:endParaRPr lang="ko-KR" altLang="en-US" dirty="0">
              <a:solidFill>
                <a:schemeClr val="accent2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0" name="직사각형 113">
            <a:extLst>
              <a:ext uri="{FF2B5EF4-FFF2-40B4-BE49-F238E27FC236}">
                <a16:creationId xmlns:a16="http://schemas.microsoft.com/office/drawing/2014/main" id="{8FCA6AA5-281A-471B-8700-7ECC1256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082" y="3115284"/>
            <a:ext cx="1263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altLang="ko-KR" b="1" dirty="0">
                <a:solidFill>
                  <a:schemeClr val="accent3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التصميمية</a:t>
            </a:r>
            <a:endParaRPr lang="ko-KR" altLang="en-US" dirty="0">
              <a:solidFill>
                <a:schemeClr val="accent3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1" name="직사각형 113">
            <a:extLst>
              <a:ext uri="{FF2B5EF4-FFF2-40B4-BE49-F238E27FC236}">
                <a16:creationId xmlns:a16="http://schemas.microsoft.com/office/drawing/2014/main" id="{066F4695-7479-4D56-B77F-750AB301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796" y="2517756"/>
            <a:ext cx="1241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altLang="ko-KR" b="1" dirty="0">
                <a:solidFill>
                  <a:schemeClr val="accent4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التنفيذية</a:t>
            </a:r>
            <a:endParaRPr lang="ko-KR" altLang="en-US" dirty="0">
              <a:solidFill>
                <a:schemeClr val="accent4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2" name="직사각형 113">
            <a:extLst>
              <a:ext uri="{FF2B5EF4-FFF2-40B4-BE49-F238E27FC236}">
                <a16:creationId xmlns:a16="http://schemas.microsoft.com/office/drawing/2014/main" id="{0C5DBF0D-B9F4-409F-AF52-F47C01EF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689" y="1923202"/>
            <a:ext cx="1060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altLang="ko-KR" b="1" dirty="0">
                <a:solidFill>
                  <a:schemeClr val="accent5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الاختبار</a:t>
            </a:r>
            <a:endParaRPr lang="ko-KR" altLang="en-US" dirty="0">
              <a:solidFill>
                <a:schemeClr val="accent5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3" name="직사각형 113">
            <a:extLst>
              <a:ext uri="{FF2B5EF4-FFF2-40B4-BE49-F238E27FC236}">
                <a16:creationId xmlns:a16="http://schemas.microsoft.com/office/drawing/2014/main" id="{D5C0453A-7B66-40FB-AED7-12B7AC4F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28" y="5239623"/>
            <a:ext cx="1896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altLang="ko-KR" b="1" dirty="0">
                <a:solidFill>
                  <a:schemeClr val="accent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التمهيدية</a:t>
            </a:r>
            <a:endParaRPr lang="ko-KR" altLang="en-US" dirty="0">
              <a:solidFill>
                <a:schemeClr val="accent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55" y="185594"/>
            <a:ext cx="11573197" cy="724247"/>
          </a:xfrm>
        </p:spPr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المرحلة التمهيدية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D7A5A1C-A9A7-4B49-8082-A5ED3DFCDA1C}"/>
              </a:ext>
            </a:extLst>
          </p:cNvPr>
          <p:cNvSpPr/>
          <p:nvPr/>
        </p:nvSpPr>
        <p:spPr>
          <a:xfrm>
            <a:off x="92055" y="25597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1EB51-C6C8-4737-8FB2-F465E7ECF9F3}"/>
              </a:ext>
            </a:extLst>
          </p:cNvPr>
          <p:cNvSpPr txBox="1"/>
          <p:nvPr/>
        </p:nvSpPr>
        <p:spPr>
          <a:xfrm>
            <a:off x="764275" y="3357623"/>
            <a:ext cx="253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ل</a:t>
            </a:r>
            <a:r>
              <a:rPr lang="en-US" altLang="ko-KR" sz="40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 </a:t>
            </a:r>
            <a:r>
              <a:rPr lang="ar-EG" altLang="ko-KR" sz="40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 د.</a:t>
            </a:r>
            <a:r>
              <a:rPr lang="en-US" altLang="ko-KR" sz="40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64</a:t>
            </a:r>
            <a:r>
              <a:rPr lang="ar-EG" altLang="ko-KR" sz="40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,000</a:t>
            </a:r>
            <a:endParaRPr lang="ko-KR" altLang="en-US" sz="40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FD28-BD92-47DF-A0D0-E00174DFD30E}"/>
              </a:ext>
            </a:extLst>
          </p:cNvPr>
          <p:cNvSpPr txBox="1"/>
          <p:nvPr/>
        </p:nvSpPr>
        <p:spPr>
          <a:xfrm>
            <a:off x="482871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32.45%</a:t>
            </a:r>
            <a:endParaRPr lang="ko-KR" altLang="en-US" sz="7200" b="1" dirty="0">
              <a:solidFill>
                <a:schemeClr val="accent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1EEC3-AA6B-4065-AF79-2F3D2F2DFCBB}"/>
              </a:ext>
            </a:extLst>
          </p:cNvPr>
          <p:cNvGrpSpPr/>
          <p:nvPr/>
        </p:nvGrpSpPr>
        <p:grpSpPr>
          <a:xfrm>
            <a:off x="995496" y="4178674"/>
            <a:ext cx="2312445" cy="1270532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B70CC0-AF7F-48FF-9B64-3533425A5E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20F75-9B10-4EF5-93A3-34AA2E57AB4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33DA05-7C77-4BC5-89AC-EDD61530097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794BD5-C3C7-4FFF-B85A-BF8DF2A2F75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17B434-45CD-481C-AECD-2A363C3EEFB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051D81-DE1B-4904-B031-F0AAEDD4195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B6FB8FB-B680-4EA0-A8B0-542B088464B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81B3BB2-3478-41ED-B9BB-BF5D5E9160F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F454D2-17A3-43A6-8270-3E936B568D5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08640A-422C-451D-8416-C5E002575C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957C7E7-A208-47D2-A6D1-FEC0A7943A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360D32-DA73-4681-B55D-A07DF111A27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06BA683B-C3DA-4D01-AF1A-FC97FD8E6281}"/>
              </a:ext>
            </a:extLst>
          </p:cNvPr>
          <p:cNvSpPr>
            <a:spLocks noChangeAspect="1"/>
          </p:cNvSpPr>
          <p:nvPr/>
        </p:nvSpPr>
        <p:spPr>
          <a:xfrm>
            <a:off x="1770244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D2C89-418D-4B53-9D7A-A0FC48DF9373}"/>
              </a:ext>
            </a:extLst>
          </p:cNvPr>
          <p:cNvSpPr txBox="1"/>
          <p:nvPr/>
        </p:nvSpPr>
        <p:spPr>
          <a:xfrm>
            <a:off x="4417173" y="3600867"/>
            <a:ext cx="3054329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ar-EG" altLang="ko-KR" sz="3600" dirty="0">
                <a:solidFill>
                  <a:schemeClr val="accent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ما تم توفيره بفضل استعمال النظام لسنة 2018 /2019 </a:t>
            </a:r>
            <a:endParaRPr lang="ko-KR" altLang="en-US" sz="3600" dirty="0">
              <a:solidFill>
                <a:schemeClr val="accent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9BA64B69-A230-4B21-A351-8970B7B8F120}"/>
              </a:ext>
            </a:extLst>
          </p:cNvPr>
          <p:cNvSpPr txBox="1"/>
          <p:nvPr/>
        </p:nvSpPr>
        <p:spPr>
          <a:xfrm>
            <a:off x="7971354" y="1762354"/>
            <a:ext cx="373274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ar-EG" altLang="ko-KR" dirty="0">
                <a:solidFill>
                  <a:schemeClr val="accent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- فكرة المشروع</a:t>
            </a:r>
            <a:endParaRPr lang="en-US" altLang="ko-KR" dirty="0">
              <a:solidFill>
                <a:schemeClr val="accent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879157AD-1585-461D-94E5-4F54E5449815}"/>
              </a:ext>
            </a:extLst>
          </p:cNvPr>
          <p:cNvSpPr txBox="1"/>
          <p:nvPr/>
        </p:nvSpPr>
        <p:spPr>
          <a:xfrm>
            <a:off x="7971354" y="5381613"/>
            <a:ext cx="373274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ar-EG" altLang="ko-KR" dirty="0">
                <a:solidFill>
                  <a:schemeClr val="accent3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- دراسة الجدوى</a:t>
            </a:r>
            <a:endParaRPr lang="en-US" altLang="ko-KR" dirty="0">
              <a:solidFill>
                <a:schemeClr val="accent3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B301CA3C-7F6D-45D1-9173-C27EFE50194C}"/>
              </a:ext>
            </a:extLst>
          </p:cNvPr>
          <p:cNvSpPr txBox="1"/>
          <p:nvPr/>
        </p:nvSpPr>
        <p:spPr>
          <a:xfrm>
            <a:off x="7971354" y="3711566"/>
            <a:ext cx="373274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ar-EG" altLang="ko-KR" dirty="0">
                <a:solidFill>
                  <a:schemeClr val="accent2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- أسباب اختيار المشروع و التعريف بالنظام القائم</a:t>
            </a:r>
            <a:endParaRPr lang="en-US" altLang="ko-KR" dirty="0">
              <a:solidFill>
                <a:schemeClr val="accent2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/>
      <p:bldP spid="5" grpId="0"/>
      <p:bldP spid="22" grpId="0" animBg="1"/>
      <p:bldP spid="29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المرحلة التحليلية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1AE25-A6D0-4492-ADA7-65FFE2B80B5D}"/>
              </a:ext>
            </a:extLst>
          </p:cNvPr>
          <p:cNvGrpSpPr/>
          <p:nvPr/>
        </p:nvGrpSpPr>
        <p:grpSpPr>
          <a:xfrm flipH="1">
            <a:off x="825813" y="1820061"/>
            <a:ext cx="3620927" cy="4023805"/>
            <a:chOff x="2205261" y="2207419"/>
            <a:chExt cx="3367212" cy="374186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ED952A3-9DEE-4E0D-A795-8FAA9F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660" y="2207419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9E122449-3E55-4CEE-8C62-1A7E308E8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02" y="2293144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3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D87BAB8-F155-4812-94D9-E4204361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666" y="2380010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182F9D1-267B-4E97-B581-282E58AE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261" y="2461543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threePt" dir="t"/>
            </a:scene3d>
            <a:sp3d extrusionH="254000">
              <a:bevelT w="0" h="0"/>
              <a:extrusionClr>
                <a:schemeClr val="accent1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C21C92D1-A48D-474D-8ECB-B319BFF558F6}"/>
              </a:ext>
            </a:extLst>
          </p:cNvPr>
          <p:cNvSpPr txBox="1"/>
          <p:nvPr/>
        </p:nvSpPr>
        <p:spPr>
          <a:xfrm flipH="1">
            <a:off x="4739724" y="2133338"/>
            <a:ext cx="631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طرق جمع البيانات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08B121F-7323-4DF9-932B-09A5D28A4A57}"/>
              </a:ext>
            </a:extLst>
          </p:cNvPr>
          <p:cNvSpPr txBox="1"/>
          <p:nvPr/>
        </p:nvSpPr>
        <p:spPr>
          <a:xfrm flipH="1">
            <a:off x="10962039" y="1985345"/>
            <a:ext cx="1160830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01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A92937C3-4A0B-4935-8735-11E4A316F243}"/>
              </a:ext>
            </a:extLst>
          </p:cNvPr>
          <p:cNvSpPr txBox="1"/>
          <p:nvPr/>
        </p:nvSpPr>
        <p:spPr>
          <a:xfrm flipH="1">
            <a:off x="11012143" y="3130399"/>
            <a:ext cx="1160830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2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02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5414A524-EB36-479F-AD86-814D4F688061}"/>
              </a:ext>
            </a:extLst>
          </p:cNvPr>
          <p:cNvSpPr txBox="1"/>
          <p:nvPr/>
        </p:nvSpPr>
        <p:spPr>
          <a:xfrm flipH="1">
            <a:off x="10987091" y="4275451"/>
            <a:ext cx="1160830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3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03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2A895E50-A395-44EE-B50F-5C2A12B773DF}"/>
              </a:ext>
            </a:extLst>
          </p:cNvPr>
          <p:cNvSpPr txBox="1"/>
          <p:nvPr/>
        </p:nvSpPr>
        <p:spPr>
          <a:xfrm flipH="1">
            <a:off x="11012143" y="5420505"/>
            <a:ext cx="1160830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4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04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90076B9D-525E-4DF2-A4E7-0CAEA61964E7}"/>
              </a:ext>
            </a:extLst>
          </p:cNvPr>
          <p:cNvSpPr txBox="1"/>
          <p:nvPr/>
        </p:nvSpPr>
        <p:spPr>
          <a:xfrm flipH="1">
            <a:off x="4835047" y="3258463"/>
            <a:ext cx="631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حجم ونطاق العمل بالنظام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2D9EE011-1575-4691-A2CB-8A165849413A}"/>
              </a:ext>
            </a:extLst>
          </p:cNvPr>
          <p:cNvSpPr txBox="1"/>
          <p:nvPr/>
        </p:nvSpPr>
        <p:spPr>
          <a:xfrm flipH="1">
            <a:off x="4872236" y="4403965"/>
            <a:ext cx="631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مدخلات و مخرجات النظام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0B5E7E0B-7ACC-47E9-910D-CA551EC6E30C}"/>
              </a:ext>
            </a:extLst>
          </p:cNvPr>
          <p:cNvSpPr txBox="1"/>
          <p:nvPr/>
        </p:nvSpPr>
        <p:spPr>
          <a:xfrm flipH="1">
            <a:off x="4996376" y="5525356"/>
            <a:ext cx="631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متطلبات النظام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7" grpId="0"/>
      <p:bldP spid="31" grpId="0"/>
      <p:bldP spid="3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المرحلة التصميمية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D82DB0-8C89-4AEF-A6B8-A4CAF67D456F}"/>
              </a:ext>
            </a:extLst>
          </p:cNvPr>
          <p:cNvGrpSpPr/>
          <p:nvPr/>
        </p:nvGrpSpPr>
        <p:grpSpPr>
          <a:xfrm>
            <a:off x="6091073" y="2057254"/>
            <a:ext cx="6104901" cy="3704733"/>
            <a:chOff x="4567071" y="1844824"/>
            <a:chExt cx="6113041" cy="370473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8730CBB-EB8D-41DC-80D1-8AB194544F22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98AE84-656D-4728-9472-0B81E41A2617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AAE3FC-EF17-49F9-A877-0A3D03BF8675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AC69767-9374-4A32-9A60-B196517D948D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3748-3BDE-4A40-AB9F-7C4B2631D26D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22BD7-B0A6-4B1F-AB57-BB0D92C71D15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54CA86-EDED-4A5F-B621-B6895703D42D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9248A86A-3BA4-4063-B8BA-C904F6811415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CB2212-8327-466F-AA34-D386B8E42B07}"/>
              </a:ext>
            </a:extLst>
          </p:cNvPr>
          <p:cNvGrpSpPr/>
          <p:nvPr/>
        </p:nvGrpSpPr>
        <p:grpSpPr>
          <a:xfrm flipH="1">
            <a:off x="2020" y="2066674"/>
            <a:ext cx="6114323" cy="3702808"/>
            <a:chOff x="4474601" y="1837871"/>
            <a:chExt cx="6121796" cy="3702808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0BBEC5BA-9DB8-44BB-B5C9-7A6DD0818C26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1">
                    <a:alpha val="50000"/>
                  </a:schemeClr>
                </a:gs>
                <a:gs pos="80000">
                  <a:schemeClr val="accent1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E70E74F-5CD7-4D34-B960-353AE4D1CE83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1">
                    <a:alpha val="85000"/>
                  </a:schemeClr>
                </a:gs>
                <a:gs pos="80000">
                  <a:schemeClr val="accent1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869C57-0C54-433E-9E08-C7B55C3E5060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2D2F69C-B106-471A-ACE7-3C987B07A98F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1">
                    <a:alpha val="50000"/>
                  </a:schemeClr>
                </a:gs>
                <a:gs pos="80000">
                  <a:schemeClr val="accent1"/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60D9C0-0F57-47B4-B627-5ABDFC229131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6EBDE5-99F7-4707-994B-1201375692FD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C976CC-A82F-4938-BB14-F3248481FCC3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AD9C25E-BB5A-4E14-97E0-6298C214D2FF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1">
                    <a:alpha val="85000"/>
                  </a:schemeClr>
                </a:gs>
                <a:gs pos="8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3AAD9F-22B9-463D-B823-C0583D497528}"/>
              </a:ext>
            </a:extLst>
          </p:cNvPr>
          <p:cNvSpPr txBox="1"/>
          <p:nvPr/>
        </p:nvSpPr>
        <p:spPr>
          <a:xfrm>
            <a:off x="683106" y="2222486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المستخدم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4AFE6-1B37-4ABB-A619-FA1D7FCB02BA}"/>
              </a:ext>
            </a:extLst>
          </p:cNvPr>
          <p:cNvGrpSpPr/>
          <p:nvPr/>
        </p:nvGrpSpPr>
        <p:grpSpPr>
          <a:xfrm>
            <a:off x="4973772" y="2797798"/>
            <a:ext cx="2237674" cy="2237674"/>
            <a:chOff x="3467528" y="2657377"/>
            <a:chExt cx="2237674" cy="223767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9C7981B-09DB-4ADF-8BA7-6107841FD5B9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CA3035-3CCC-48E0-B534-6BAA75D8F9B7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9018DE1-EE7F-45C3-BCB0-E7296833D616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E37FD5-6548-4292-B27C-22F9A1A96C6E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7FDB11D-8CF6-48A6-B4D9-052E1C076DDB}"/>
              </a:ext>
            </a:extLst>
          </p:cNvPr>
          <p:cNvSpPr txBox="1"/>
          <p:nvPr/>
        </p:nvSpPr>
        <p:spPr>
          <a:xfrm>
            <a:off x="5442572" y="3720979"/>
            <a:ext cx="128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altLang="ko-KR" sz="16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الكينونات</a:t>
            </a:r>
            <a:endParaRPr lang="ko-KR" altLang="en-US" sz="16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980219-6E2C-4E86-B625-C66BAAF959C1}"/>
              </a:ext>
            </a:extLst>
          </p:cNvPr>
          <p:cNvSpPr txBox="1"/>
          <p:nvPr/>
        </p:nvSpPr>
        <p:spPr>
          <a:xfrm>
            <a:off x="4876592" y="1880552"/>
            <a:ext cx="241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مكونات النظام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1DC744-FCD3-409F-9232-1D7B0B86EB4C}"/>
              </a:ext>
            </a:extLst>
          </p:cNvPr>
          <p:cNvSpPr txBox="1"/>
          <p:nvPr/>
        </p:nvSpPr>
        <p:spPr>
          <a:xfrm>
            <a:off x="767586" y="314325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الخدمات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91E1B-D54A-494B-AB71-4AF5D035B8C6}"/>
              </a:ext>
            </a:extLst>
          </p:cNvPr>
          <p:cNvSpPr txBox="1"/>
          <p:nvPr/>
        </p:nvSpPr>
        <p:spPr>
          <a:xfrm>
            <a:off x="831766" y="407960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تذكرة الدعم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B35287-340E-45AD-BEB7-BE705D1F1E7D}"/>
              </a:ext>
            </a:extLst>
          </p:cNvPr>
          <p:cNvSpPr txBox="1"/>
          <p:nvPr/>
        </p:nvSpPr>
        <p:spPr>
          <a:xfrm>
            <a:off x="941384" y="498452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طلبات الاستفسار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31A18-A903-4D4E-A9FC-0963BFBBDE3D}"/>
              </a:ext>
            </a:extLst>
          </p:cNvPr>
          <p:cNvSpPr txBox="1"/>
          <p:nvPr/>
        </p:nvSpPr>
        <p:spPr>
          <a:xfrm>
            <a:off x="8027876" y="224406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سجل الدخول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0065F-25C1-41CB-AC70-201CA7E7CCE6}"/>
              </a:ext>
            </a:extLst>
          </p:cNvPr>
          <p:cNvSpPr txBox="1"/>
          <p:nvPr/>
        </p:nvSpPr>
        <p:spPr>
          <a:xfrm>
            <a:off x="8208654" y="3167390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مدير النظام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CFF21B-16CC-4353-A460-65598085C130}"/>
              </a:ext>
            </a:extLst>
          </p:cNvPr>
          <p:cNvSpPr txBox="1"/>
          <p:nvPr/>
        </p:nvSpPr>
        <p:spPr>
          <a:xfrm>
            <a:off x="8333669" y="407960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المحادثات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9B9A39-A8AB-4D02-A306-E3486BC8F21A}"/>
              </a:ext>
            </a:extLst>
          </p:cNvPr>
          <p:cNvSpPr txBox="1"/>
          <p:nvPr/>
        </p:nvSpPr>
        <p:spPr>
          <a:xfrm>
            <a:off x="8377315" y="498576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سجل تواجد المستخدم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المرحلة التصميمية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3AAD9F-22B9-463D-B823-C0583D497528}"/>
              </a:ext>
            </a:extLst>
          </p:cNvPr>
          <p:cNvSpPr txBox="1"/>
          <p:nvPr/>
        </p:nvSpPr>
        <p:spPr>
          <a:xfrm>
            <a:off x="683106" y="2222486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المستخدم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FDB11D-8CF6-48A6-B4D9-052E1C076DDB}"/>
              </a:ext>
            </a:extLst>
          </p:cNvPr>
          <p:cNvSpPr txBox="1"/>
          <p:nvPr/>
        </p:nvSpPr>
        <p:spPr>
          <a:xfrm>
            <a:off x="5442572" y="3720979"/>
            <a:ext cx="128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altLang="ko-KR" sz="16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الكينونات</a:t>
            </a:r>
            <a:endParaRPr lang="ko-KR" altLang="en-US" sz="16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1DC744-FCD3-409F-9232-1D7B0B86EB4C}"/>
              </a:ext>
            </a:extLst>
          </p:cNvPr>
          <p:cNvSpPr txBox="1"/>
          <p:nvPr/>
        </p:nvSpPr>
        <p:spPr>
          <a:xfrm>
            <a:off x="767586" y="314325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الخدمات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91E1B-D54A-494B-AB71-4AF5D035B8C6}"/>
              </a:ext>
            </a:extLst>
          </p:cNvPr>
          <p:cNvSpPr txBox="1"/>
          <p:nvPr/>
        </p:nvSpPr>
        <p:spPr>
          <a:xfrm>
            <a:off x="831766" y="407960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تذكرة الدعم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B35287-340E-45AD-BEB7-BE705D1F1E7D}"/>
              </a:ext>
            </a:extLst>
          </p:cNvPr>
          <p:cNvSpPr txBox="1"/>
          <p:nvPr/>
        </p:nvSpPr>
        <p:spPr>
          <a:xfrm>
            <a:off x="941384" y="498452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طلبات الاستفسار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31A18-A903-4D4E-A9FC-0963BFBBDE3D}"/>
              </a:ext>
            </a:extLst>
          </p:cNvPr>
          <p:cNvSpPr txBox="1"/>
          <p:nvPr/>
        </p:nvSpPr>
        <p:spPr>
          <a:xfrm>
            <a:off x="8027876" y="224406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سجل الدخول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0065F-25C1-41CB-AC70-201CA7E7CCE6}"/>
              </a:ext>
            </a:extLst>
          </p:cNvPr>
          <p:cNvSpPr txBox="1"/>
          <p:nvPr/>
        </p:nvSpPr>
        <p:spPr>
          <a:xfrm>
            <a:off x="8208654" y="3167390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مدير النظام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CFF21B-16CC-4353-A460-65598085C130}"/>
              </a:ext>
            </a:extLst>
          </p:cNvPr>
          <p:cNvSpPr txBox="1"/>
          <p:nvPr/>
        </p:nvSpPr>
        <p:spPr>
          <a:xfrm>
            <a:off x="8333669" y="407960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المحادثات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9B9A39-A8AB-4D02-A306-E3486BC8F21A}"/>
              </a:ext>
            </a:extLst>
          </p:cNvPr>
          <p:cNvSpPr txBox="1"/>
          <p:nvPr/>
        </p:nvSpPr>
        <p:spPr>
          <a:xfrm>
            <a:off x="8377315" y="4985765"/>
            <a:ext cx="337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سجل تواجد المستخدم</a:t>
            </a:r>
            <a:endParaRPr lang="ko-KR" altLang="en-US" sz="28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9E0C29-11F7-4D57-8F48-8412D061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2" y="1170591"/>
            <a:ext cx="10753592" cy="51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58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المرحلة التنفيذية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8E952AD-069D-467B-8A12-89FE52C1BCA8}"/>
              </a:ext>
            </a:extLst>
          </p:cNvPr>
          <p:cNvSpPr/>
          <p:nvPr/>
        </p:nvSpPr>
        <p:spPr>
          <a:xfrm>
            <a:off x="905346" y="4412447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64D0018-0D48-43B4-AA76-E8B6E4C703C1}"/>
              </a:ext>
            </a:extLst>
          </p:cNvPr>
          <p:cNvSpPr/>
          <p:nvPr/>
        </p:nvSpPr>
        <p:spPr>
          <a:xfrm rot="18600000">
            <a:off x="2793223" y="4081775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31948680-E812-43F8-9277-2BB4AA36FC20}"/>
              </a:ext>
            </a:extLst>
          </p:cNvPr>
          <p:cNvSpPr/>
          <p:nvPr/>
        </p:nvSpPr>
        <p:spPr>
          <a:xfrm>
            <a:off x="3496682" y="3750891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58A3D917-5183-4B69-9473-F93D7D622DE7}"/>
              </a:ext>
            </a:extLst>
          </p:cNvPr>
          <p:cNvSpPr/>
          <p:nvPr/>
        </p:nvSpPr>
        <p:spPr>
          <a:xfrm>
            <a:off x="6088018" y="3089335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577A2175-69FE-4EB9-8CA1-5B7E08F8B86D}"/>
              </a:ext>
            </a:extLst>
          </p:cNvPr>
          <p:cNvSpPr/>
          <p:nvPr/>
        </p:nvSpPr>
        <p:spPr>
          <a:xfrm>
            <a:off x="8703025" y="2427779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22351-B02B-4273-9CBA-7BB6F3630732}"/>
              </a:ext>
            </a:extLst>
          </p:cNvPr>
          <p:cNvSpPr txBox="1"/>
          <p:nvPr/>
        </p:nvSpPr>
        <p:spPr>
          <a:xfrm>
            <a:off x="9237269" y="2446383"/>
            <a:ext cx="15121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ar-EG" altLang="ko-KR" sz="14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التأكد من صحة البيانات</a:t>
            </a:r>
            <a:endParaRPr lang="ko-KR" altLang="en-US" sz="14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9F482-F129-486B-A93C-3A8A18266B2C}"/>
              </a:ext>
            </a:extLst>
          </p:cNvPr>
          <p:cNvSpPr txBox="1"/>
          <p:nvPr/>
        </p:nvSpPr>
        <p:spPr>
          <a:xfrm>
            <a:off x="4054598" y="3891625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ar-EG" altLang="ko-KR" sz="14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برمجة الواجهات</a:t>
            </a:r>
            <a:endParaRPr lang="ko-KR" altLang="en-US" sz="14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F72EE-0402-471E-9770-56D7BB491392}"/>
              </a:ext>
            </a:extLst>
          </p:cNvPr>
          <p:cNvSpPr txBox="1"/>
          <p:nvPr/>
        </p:nvSpPr>
        <p:spPr>
          <a:xfrm>
            <a:off x="1463262" y="4443684"/>
            <a:ext cx="15121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ar-EG" altLang="ko-KR" sz="14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تكوين قاعدة البيانات</a:t>
            </a:r>
            <a:endParaRPr lang="ko-KR" altLang="en-US" sz="14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50878-842E-4A4E-AE7D-D6D44F701AD4}"/>
              </a:ext>
            </a:extLst>
          </p:cNvPr>
          <p:cNvSpPr txBox="1"/>
          <p:nvPr/>
        </p:nvSpPr>
        <p:spPr>
          <a:xfrm>
            <a:off x="6645934" y="3234967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ar-EG" altLang="ko-KR" sz="14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ربط قاعدة البيانات</a:t>
            </a:r>
            <a:endParaRPr lang="ko-KR" altLang="en-US" sz="1400" b="1" dirty="0">
              <a:solidFill>
                <a:schemeClr val="bg1"/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45F7175A-8511-4785-92F5-6335F5622CA1}"/>
              </a:ext>
            </a:extLst>
          </p:cNvPr>
          <p:cNvSpPr/>
          <p:nvPr/>
        </p:nvSpPr>
        <p:spPr>
          <a:xfrm rot="18600000">
            <a:off x="5378425" y="3417133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F6EBD3C6-B115-476E-BCB6-C432AE483862}"/>
              </a:ext>
            </a:extLst>
          </p:cNvPr>
          <p:cNvSpPr/>
          <p:nvPr/>
        </p:nvSpPr>
        <p:spPr>
          <a:xfrm rot="18600000">
            <a:off x="7985610" y="2764484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5" grpId="0"/>
      <p:bldP spid="19" grpId="0"/>
      <p:bldP spid="23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49685B-12FC-44F8-97F8-D2B666D76899}"/>
              </a:ext>
            </a:extLst>
          </p:cNvPr>
          <p:cNvGrpSpPr/>
          <p:nvPr/>
        </p:nvGrpSpPr>
        <p:grpSpPr>
          <a:xfrm>
            <a:off x="3284488" y="1128169"/>
            <a:ext cx="5623027" cy="5603376"/>
            <a:chOff x="2626759" y="1556920"/>
            <a:chExt cx="4139509" cy="4125042"/>
          </a:xfrm>
        </p:grpSpPr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2F39D847-8ABE-441F-AFC3-40D1BA0E060F}"/>
                </a:ext>
              </a:extLst>
            </p:cNvPr>
            <p:cNvSpPr/>
            <p:nvPr/>
          </p:nvSpPr>
          <p:spPr>
            <a:xfrm>
              <a:off x="3229303" y="2136064"/>
              <a:ext cx="2952328" cy="2952328"/>
            </a:xfrm>
            <a:prstGeom prst="roundRect">
              <a:avLst>
                <a:gd name="adj" fmla="val 89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54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C36D0A-D5FC-421D-9609-D8DF37DA01D3}"/>
                </a:ext>
              </a:extLst>
            </p:cNvPr>
            <p:cNvGrpSpPr/>
            <p:nvPr/>
          </p:nvGrpSpPr>
          <p:grpSpPr>
            <a:xfrm>
              <a:off x="2626759" y="2469278"/>
              <a:ext cx="1944996" cy="1619081"/>
              <a:chOff x="2626759" y="2469278"/>
              <a:chExt cx="1944996" cy="1619081"/>
            </a:xfrm>
          </p:grpSpPr>
          <p:sp>
            <p:nvSpPr>
              <p:cNvPr id="41" name="Rounded Rectangle 9">
                <a:extLst>
                  <a:ext uri="{FF2B5EF4-FFF2-40B4-BE49-F238E27FC236}">
                    <a16:creationId xmlns:a16="http://schemas.microsoft.com/office/drawing/2014/main" id="{BBE0EE45-0B42-4D32-9E12-287565D6FE26}"/>
                  </a:ext>
                </a:extLst>
              </p:cNvPr>
              <p:cNvSpPr/>
              <p:nvPr/>
            </p:nvSpPr>
            <p:spPr>
              <a:xfrm>
                <a:off x="3153941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42" name="Isosceles Triangle 20">
                <a:extLst>
                  <a:ext uri="{FF2B5EF4-FFF2-40B4-BE49-F238E27FC236}">
                    <a16:creationId xmlns:a16="http://schemas.microsoft.com/office/drawing/2014/main" id="{DD832263-06FA-45AD-9A31-743735AEBF16}"/>
                  </a:ext>
                </a:extLst>
              </p:cNvPr>
              <p:cNvSpPr/>
              <p:nvPr/>
            </p:nvSpPr>
            <p:spPr>
              <a:xfrm rot="2775881">
                <a:off x="3014447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F92162-93E7-4E8E-B274-64B2D1071AD8}"/>
                </a:ext>
              </a:extLst>
            </p:cNvPr>
            <p:cNvGrpSpPr/>
            <p:nvPr/>
          </p:nvGrpSpPr>
          <p:grpSpPr>
            <a:xfrm rot="5400000">
              <a:off x="4049003" y="1719878"/>
              <a:ext cx="1944996" cy="1619080"/>
              <a:chOff x="2661328" y="2469279"/>
              <a:chExt cx="1944996" cy="1619080"/>
            </a:xfrm>
            <a:solidFill>
              <a:srgbClr val="5BC5DD"/>
            </a:solidFill>
          </p:grpSpPr>
          <p:sp>
            <p:nvSpPr>
              <p:cNvPr id="39" name="Rounded Rectangle 9">
                <a:extLst>
                  <a:ext uri="{FF2B5EF4-FFF2-40B4-BE49-F238E27FC236}">
                    <a16:creationId xmlns:a16="http://schemas.microsoft.com/office/drawing/2014/main" id="{7BCD0DBE-4E3E-41F1-89B7-5A25AB38A264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</a:schemeClr>
                  </a:gs>
                  <a:gs pos="10000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40" name="Isosceles Triangle 20">
                <a:extLst>
                  <a:ext uri="{FF2B5EF4-FFF2-40B4-BE49-F238E27FC236}">
                    <a16:creationId xmlns:a16="http://schemas.microsoft.com/office/drawing/2014/main" id="{B76B73FC-A858-4400-9C24-B2A5D3A33D04}"/>
                  </a:ext>
                </a:extLst>
              </p:cNvPr>
              <p:cNvSpPr/>
              <p:nvPr/>
            </p:nvSpPr>
            <p:spPr>
              <a:xfrm rot="2775881">
                <a:off x="3049016" y="2081591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59B748-3947-4803-AA0A-858F7B0C256E}"/>
                </a:ext>
              </a:extLst>
            </p:cNvPr>
            <p:cNvGrpSpPr/>
            <p:nvPr/>
          </p:nvGrpSpPr>
          <p:grpSpPr>
            <a:xfrm rot="10800000">
              <a:off x="4821272" y="3175138"/>
              <a:ext cx="1944996" cy="1619081"/>
              <a:chOff x="2661327" y="2469278"/>
              <a:chExt cx="1944996" cy="1619081"/>
            </a:xfrm>
            <a:solidFill>
              <a:srgbClr val="FFB850"/>
            </a:solidFill>
          </p:grpSpPr>
          <p:sp>
            <p:nvSpPr>
              <p:cNvPr id="37" name="Rounded Rectangle 9">
                <a:extLst>
                  <a:ext uri="{FF2B5EF4-FFF2-40B4-BE49-F238E27FC236}">
                    <a16:creationId xmlns:a16="http://schemas.microsoft.com/office/drawing/2014/main" id="{CAA917C7-90D4-4BFD-950C-711EF8977E8B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0000"/>
                    </a:schemeClr>
                  </a:gs>
                  <a:gs pos="10000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38" name="Isosceles Triangle 20">
                <a:extLst>
                  <a:ext uri="{FF2B5EF4-FFF2-40B4-BE49-F238E27FC236}">
                    <a16:creationId xmlns:a16="http://schemas.microsoft.com/office/drawing/2014/main" id="{B472171C-EC56-4013-B272-A1D0B6B2E8F3}"/>
                  </a:ext>
                </a:extLst>
              </p:cNvPr>
              <p:cNvSpPr/>
              <p:nvPr/>
            </p:nvSpPr>
            <p:spPr>
              <a:xfrm rot="2775881">
                <a:off x="3049015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FF251D-7898-4549-A0C0-4D2FE4C518F3}"/>
                </a:ext>
              </a:extLst>
            </p:cNvPr>
            <p:cNvGrpSpPr/>
            <p:nvPr/>
          </p:nvGrpSpPr>
          <p:grpSpPr>
            <a:xfrm rot="16200000">
              <a:off x="3414167" y="3899923"/>
              <a:ext cx="1944996" cy="1619081"/>
              <a:chOff x="2644926" y="2469278"/>
              <a:chExt cx="1944996" cy="1619081"/>
            </a:xfrm>
            <a:solidFill>
              <a:srgbClr val="F57627"/>
            </a:solidFill>
          </p:grpSpPr>
          <p:sp>
            <p:nvSpPr>
              <p:cNvPr id="35" name="Rounded Rectangle 9">
                <a:extLst>
                  <a:ext uri="{FF2B5EF4-FFF2-40B4-BE49-F238E27FC236}">
                    <a16:creationId xmlns:a16="http://schemas.microsoft.com/office/drawing/2014/main" id="{672EFBCF-6FE4-4153-B8ED-103A1E087806}"/>
                  </a:ext>
                </a:extLst>
              </p:cNvPr>
              <p:cNvSpPr/>
              <p:nvPr/>
            </p:nvSpPr>
            <p:spPr>
              <a:xfrm>
                <a:off x="3162583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0000"/>
                    </a:schemeClr>
                  </a:gs>
                  <a:gs pos="0">
                    <a:srgbClr val="F57627">
                      <a:lumMod val="6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36" name="Isosceles Triangle 20">
                <a:extLst>
                  <a:ext uri="{FF2B5EF4-FFF2-40B4-BE49-F238E27FC236}">
                    <a16:creationId xmlns:a16="http://schemas.microsoft.com/office/drawing/2014/main" id="{62FCC187-2237-4C66-9779-066CA6081B2D}"/>
                  </a:ext>
                </a:extLst>
              </p:cNvPr>
              <p:cNvSpPr/>
              <p:nvPr/>
            </p:nvSpPr>
            <p:spPr>
              <a:xfrm rot="2775881">
                <a:off x="3032614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69CA5-70C0-4225-B15C-C740B5FCB7A5}"/>
                </a:ext>
              </a:extLst>
            </p:cNvPr>
            <p:cNvSpPr txBox="1"/>
            <p:nvPr/>
          </p:nvSpPr>
          <p:spPr>
            <a:xfrm rot="18900000">
              <a:off x="3699116" y="2488571"/>
              <a:ext cx="648786" cy="38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25E70A-18A2-459E-B5D2-FBECEB494CED}"/>
                </a:ext>
              </a:extLst>
            </p:cNvPr>
            <p:cNvSpPr txBox="1"/>
            <p:nvPr/>
          </p:nvSpPr>
          <p:spPr>
            <a:xfrm rot="18900000">
              <a:off x="3069817" y="2975253"/>
              <a:ext cx="945400" cy="33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EG" altLang="ko-KR" sz="1200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rPr>
                <a:t>اختبار وظائف النظام</a:t>
              </a:r>
              <a:endParaRPr lang="ko-KR" altLang="en-US" sz="1200" dirty="0">
                <a:solidFill>
                  <a:schemeClr val="bg1"/>
                </a:solidFill>
                <a:latin typeface="Ara Aqeeq Bold" panose="00000500000000000000" pitchFamily="2" charset="-78"/>
                <a:cs typeface="Ara Aqeeq Bold" panose="00000500000000000000" pitchFamily="2" charset="-78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627CFF-5B4E-478D-85C1-DACB0C5BB78E}"/>
                </a:ext>
              </a:extLst>
            </p:cNvPr>
            <p:cNvGrpSpPr/>
            <p:nvPr/>
          </p:nvGrpSpPr>
          <p:grpSpPr>
            <a:xfrm rot="5400000">
              <a:off x="4773899" y="2195288"/>
              <a:ext cx="1324787" cy="798779"/>
              <a:chOff x="3181141" y="2659380"/>
              <a:chExt cx="1324787" cy="7987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273462-4303-4E63-B2AD-433C90529D67}"/>
                  </a:ext>
                </a:extLst>
              </p:cNvPr>
              <p:cNvSpPr txBox="1"/>
              <p:nvPr/>
            </p:nvSpPr>
            <p:spPr>
              <a:xfrm rot="18900000">
                <a:off x="3857142" y="2659380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E6BAD0-6B3D-4763-879F-DDAC21B85A14}"/>
                  </a:ext>
                </a:extLst>
              </p:cNvPr>
              <p:cNvSpPr txBox="1"/>
              <p:nvPr/>
            </p:nvSpPr>
            <p:spPr>
              <a:xfrm rot="18900000">
                <a:off x="3181141" y="3254240"/>
                <a:ext cx="1010238" cy="20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ar-EG" altLang="ko-KR" sz="1200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اختبار تجاوز الأخطاء</a:t>
                </a:r>
                <a:endParaRPr lang="ko-KR" altLang="en-US" sz="1200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E53E46-0287-49AB-8B06-F43C6B519E2F}"/>
                </a:ext>
              </a:extLst>
            </p:cNvPr>
            <p:cNvGrpSpPr/>
            <p:nvPr/>
          </p:nvGrpSpPr>
          <p:grpSpPr>
            <a:xfrm>
              <a:off x="5067183" y="4016074"/>
              <a:ext cx="1300620" cy="769952"/>
              <a:chOff x="5067183" y="4016074"/>
              <a:chExt cx="1300620" cy="76995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0D337-A8E6-457A-A17D-B12409BE5919}"/>
                  </a:ext>
                </a:extLst>
              </p:cNvPr>
              <p:cNvSpPr txBox="1"/>
              <p:nvPr/>
            </p:nvSpPr>
            <p:spPr>
              <a:xfrm rot="18900000">
                <a:off x="5067183" y="4400847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A3FA6-9815-4E81-AC8A-371E525CFE88}"/>
                  </a:ext>
                </a:extLst>
              </p:cNvPr>
              <p:cNvSpPr txBox="1"/>
              <p:nvPr/>
            </p:nvSpPr>
            <p:spPr>
              <a:xfrm rot="18900000">
                <a:off x="5382256" y="4016074"/>
                <a:ext cx="985547" cy="20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altLang="ko-KR" sz="1200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اختبار القبول</a:t>
                </a:r>
                <a:endParaRPr lang="ko-KR" altLang="en-US" sz="1200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B0B002-7525-40BF-B997-FB6F8A2E27BD}"/>
                </a:ext>
              </a:extLst>
            </p:cNvPr>
            <p:cNvGrpSpPr/>
            <p:nvPr/>
          </p:nvGrpSpPr>
          <p:grpSpPr>
            <a:xfrm rot="5400000">
              <a:off x="3332208" y="4267607"/>
              <a:ext cx="1291951" cy="766357"/>
              <a:chOff x="5117547" y="4037443"/>
              <a:chExt cx="1291951" cy="7663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8DA75-8B98-4789-83F3-53F09EF20BFD}"/>
                  </a:ext>
                </a:extLst>
              </p:cNvPr>
              <p:cNvSpPr txBox="1"/>
              <p:nvPr/>
            </p:nvSpPr>
            <p:spPr>
              <a:xfrm rot="18900000">
                <a:off x="5117547" y="4418621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3A9F2-E77E-4A6C-8846-A51D7DD2AA6E}"/>
                  </a:ext>
                </a:extLst>
              </p:cNvPr>
              <p:cNvSpPr txBox="1"/>
              <p:nvPr/>
            </p:nvSpPr>
            <p:spPr>
              <a:xfrm rot="18900000">
                <a:off x="5434105" y="4037443"/>
                <a:ext cx="975393" cy="20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altLang="ko-KR" sz="1200" dirty="0">
                    <a:solidFill>
                      <a:schemeClr val="bg1"/>
                    </a:solidFill>
                    <a:latin typeface="Ara Aqeeq Bold" panose="00000500000000000000" pitchFamily="2" charset="-78"/>
                    <a:cs typeface="Ara Aqeeq Bold" panose="00000500000000000000" pitchFamily="2" charset="-78"/>
                  </a:rPr>
                  <a:t>اختبار الأمان</a:t>
                </a:r>
                <a:endParaRPr lang="ko-KR" altLang="en-US" sz="1200" dirty="0">
                  <a:solidFill>
                    <a:schemeClr val="bg1"/>
                  </a:solidFill>
                  <a:latin typeface="Ara Aqeeq Bold" panose="00000500000000000000" pitchFamily="2" charset="-78"/>
                  <a:cs typeface="Ara Aqeeq Bold" panose="00000500000000000000" pitchFamily="2" charset="-78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accent5">
                    <a:lumMod val="50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مرحلة الاختبار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E98F4-EEBB-4F2A-B04F-A9A36848DCE1}"/>
              </a:ext>
            </a:extLst>
          </p:cNvPr>
          <p:cNvSpPr txBox="1"/>
          <p:nvPr/>
        </p:nvSpPr>
        <p:spPr>
          <a:xfrm>
            <a:off x="8374273" y="2606472"/>
            <a:ext cx="30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تم اختباره على الجداول التي لها خصائص في جداول اخرى خاصة في عملية الحذف بحيث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لن يتم حذف اي عنصر من جدول له خصائص في جدول اخر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CCB8D-24BF-4794-9FB1-5521D4402D50}"/>
              </a:ext>
            </a:extLst>
          </p:cNvPr>
          <p:cNvSpPr txBox="1"/>
          <p:nvPr/>
        </p:nvSpPr>
        <p:spPr>
          <a:xfrm>
            <a:off x="8367156" y="4649696"/>
            <a:ext cx="30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تم اختبار النظام بالكامل من قبل المستخدمين و </a:t>
            </a:r>
            <a:r>
              <a:rPr lang="ar-DZ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و</a:t>
            </a:r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 ذوي الاختصاص، حيث يتم من قبلهم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ادخال بيانات حقيقية و يتم التأكد بأن النظام يعمل بالشكل المطلوب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89D4-C246-482D-9B20-C115F0205414}"/>
              </a:ext>
            </a:extLst>
          </p:cNvPr>
          <p:cNvSpPr txBox="1"/>
          <p:nvPr/>
        </p:nvSpPr>
        <p:spPr>
          <a:xfrm>
            <a:off x="783851" y="2606474"/>
            <a:ext cx="301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تم هذا الاختبار بإدخال بيانات حقيقية و معالجتها و عرضها على الموقع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بالصورة المتوقعة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CEDA1-13C3-44E8-A5D1-BC6FDD6ECCE1}"/>
              </a:ext>
            </a:extLst>
          </p:cNvPr>
          <p:cNvSpPr txBox="1"/>
          <p:nvPr/>
        </p:nvSpPr>
        <p:spPr>
          <a:xfrm>
            <a:off x="776734" y="4649696"/>
            <a:ext cx="3012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وضعت هيكلة الأمان بحيث تكون ذات خصوصية أكثر لمستخدمين و المشرف على الموقع،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و ذلك بأنه </a:t>
            </a:r>
            <a:r>
              <a:rPr lang="ar-EG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لا يم</a:t>
            </a:r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كن الوصول إلى لوحة التحكم إلا </a:t>
            </a:r>
            <a:r>
              <a:rPr lang="ar-EG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لل</a:t>
            </a:r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مشرف عن طريق رابط خاص يظهر في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الصفحة الرئيسية بعد مقارنة في تسجيل الدخول ما إذا كان المشرف أو زبون. </a:t>
            </a:r>
          </a:p>
          <a:p>
            <a:pPr algn="r"/>
            <a:r>
              <a:rPr lang="ar-D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a Aqeeq Bold" panose="00000500000000000000" pitchFamily="2" charset="-78"/>
                <a:cs typeface="Ara Aqeeq Bold" panose="00000500000000000000" pitchFamily="2" charset="-78"/>
              </a:rPr>
              <a:t>و كذلك المشرف ال يمكنه الوصول إلى حسابات الزبائن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a Aqeeq Bold" panose="00000500000000000000" pitchFamily="2" charset="-78"/>
              <a:cs typeface="Ara Aqeeq Bold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sz="2400" b="1" dirty="0" smtClean="0">
            <a:solidFill>
              <a:schemeClr val="accent5">
                <a:lumMod val="50000"/>
              </a:schemeClr>
            </a:solidFill>
            <a:latin typeface="Ara Aqeeq Bold" panose="00000500000000000000" pitchFamily="2" charset="-78"/>
            <a:cs typeface="Ara Aqeeq Bold" panose="000005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405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Ara Aqeeq Bold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 تأبين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www.pptify.com</dc:title>
  <dc:creator>inbox@pptify.com</dc:creator>
  <cp:lastModifiedBy>monder ali</cp:lastModifiedBy>
  <cp:revision>215</cp:revision>
  <dcterms:created xsi:type="dcterms:W3CDTF">2020-01-20T05:08:25Z</dcterms:created>
  <dcterms:modified xsi:type="dcterms:W3CDTF">2021-12-08T15:06:20Z</dcterms:modified>
</cp:coreProperties>
</file>