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5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06" autoAdjust="0"/>
    <p:restoredTop sz="94646" autoAdjust="0"/>
  </p:normalViewPr>
  <p:slideViewPr>
    <p:cSldViewPr>
      <p:cViewPr varScale="1">
        <p:scale>
          <a:sx n="71" d="100"/>
          <a:sy n="71" d="100"/>
        </p:scale>
        <p:origin x="-8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10/9/2010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4" name="Picture 13" descr="Phillydotne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990600"/>
            <a:ext cx="2286416" cy="130198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0" name="Picture 9" descr="Phillydotne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990600"/>
            <a:ext cx="2286416" cy="130198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10/9/2010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10/9/2010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10/9/2010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10/9/2010</a:t>
            </a:fld>
            <a:endParaRPr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dirty="0" smtClean="0"/>
              <a:t>Code Camp 2010.1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pic>
        <p:nvPicPr>
          <p:cNvPr id="11" name="Picture 10" descr="Phillydotnet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248400" y="6019800"/>
            <a:ext cx="1219616" cy="69450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ondok.github.com/" TargetMode="External"/><Relationship Id="rId2" Type="http://schemas.openxmlformats.org/officeDocument/2006/relationships/hyperlink" Target="mailto:matt.mondok@liv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solrnet/" TargetMode="External"/><Relationship Id="rId5" Type="http://schemas.openxmlformats.org/officeDocument/2006/relationships/hyperlink" Target="http://wiki.apache.org/solr/FrontPage" TargetMode="External"/><Relationship Id="rId4" Type="http://schemas.openxmlformats.org/officeDocument/2006/relationships/hyperlink" Target="http://lucene.apache.org/solr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tif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gif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3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hyperlink" Target="http://wiki.apache.org/solr/PublicServ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Relationship Id="rId14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Enterprise Search with ASP.NET MVC and Apache Solr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 9,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complete the online evaluation form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matt.mondok@live.com</a:t>
            </a:r>
            <a:endParaRPr lang="en-US" dirty="0" smtClean="0"/>
          </a:p>
          <a:p>
            <a:r>
              <a:rPr lang="en-US" dirty="0" smtClean="0"/>
              <a:t>Today’s source code</a:t>
            </a:r>
          </a:p>
          <a:p>
            <a:pPr lvl="1"/>
            <a:r>
              <a:rPr lang="en-US" dirty="0" smtClean="0">
                <a:hlinkClick r:id="rId3"/>
              </a:rPr>
              <a:t>http://mondok.github.com/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Solr</a:t>
            </a:r>
            <a:r>
              <a:rPr lang="en-US" dirty="0" smtClean="0"/>
              <a:t> Information</a:t>
            </a:r>
          </a:p>
          <a:p>
            <a:pPr lvl="1"/>
            <a:r>
              <a:rPr lang="en-US" dirty="0">
                <a:hlinkClick r:id="rId4"/>
              </a:rPr>
              <a:t>http://lucene.apache.org/solr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wiki.apache.org/solr/FrontPage</a:t>
            </a:r>
            <a:endParaRPr lang="en-US" dirty="0" smtClean="0"/>
          </a:p>
          <a:p>
            <a:r>
              <a:rPr lang="en-US" dirty="0" err="1" smtClean="0"/>
              <a:t>SolrNet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http://code.google.com/p/solrnet/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and Gold Partners</a:t>
            </a:r>
            <a:endParaRPr lang="en-US" dirty="0"/>
          </a:p>
        </p:txBody>
      </p:sp>
      <p:pic>
        <p:nvPicPr>
          <p:cNvPr id="1026" name="Picture 2" descr="C:\Users\bill\Pictures\PDN\2010-1\apprend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2514600" cy="61885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7" name="Picture 3" descr="C:\Users\bill\Pictures\PDN\2010-1\master_logo_cmyk_medium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191000"/>
            <a:ext cx="2436812" cy="464104"/>
          </a:xfrm>
          <a:prstGeom prst="rect">
            <a:avLst/>
          </a:prstGeom>
          <a:noFill/>
        </p:spPr>
      </p:pic>
      <p:pic>
        <p:nvPicPr>
          <p:cNvPr id="1028" name="Picture 4" descr="C:\Users\bill\Pictures\PDN\2010-1\Modi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429000"/>
            <a:ext cx="2170112" cy="408172"/>
          </a:xfrm>
          <a:prstGeom prst="rect">
            <a:avLst/>
          </a:prstGeom>
          <a:noFill/>
        </p:spPr>
      </p:pic>
      <p:pic>
        <p:nvPicPr>
          <p:cNvPr id="1029" name="Picture 5" descr="C:\Users\bill\Pictures\PDN\2010-1\Relevan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5029200"/>
            <a:ext cx="1828800" cy="822960"/>
          </a:xfrm>
          <a:prstGeom prst="rect">
            <a:avLst/>
          </a:prstGeom>
          <a:noFill/>
        </p:spPr>
      </p:pic>
      <p:pic>
        <p:nvPicPr>
          <p:cNvPr id="1030" name="Picture 6" descr="C:\Users\bill\Pictures\PDN\2010-1\rtt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5029200"/>
            <a:ext cx="1550788" cy="939564"/>
          </a:xfrm>
          <a:prstGeom prst="rect">
            <a:avLst/>
          </a:prstGeom>
          <a:noFill/>
        </p:spPr>
      </p:pic>
      <p:pic>
        <p:nvPicPr>
          <p:cNvPr id="1079" name="Picture 55" descr="C:\Users\bill\Pictures\PDN\2010-1\devexpres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4114800"/>
            <a:ext cx="2757238" cy="635000"/>
          </a:xfrm>
          <a:prstGeom prst="rect">
            <a:avLst/>
          </a:prstGeom>
          <a:noFill/>
        </p:spPr>
      </p:pic>
      <p:pic>
        <p:nvPicPr>
          <p:cNvPr id="1080" name="Picture 56" descr="C:\Users\bill\Pictures\PDN\2010-1\Hostin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9800" y="3352800"/>
            <a:ext cx="2266950" cy="533400"/>
          </a:xfrm>
          <a:prstGeom prst="rect">
            <a:avLst/>
          </a:prstGeom>
          <a:noFill/>
        </p:spPr>
      </p:pic>
      <p:pic>
        <p:nvPicPr>
          <p:cNvPr id="1081" name="Picture 57" descr="C:\Users\bill\Pictures\PDN\2010-1\microsof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399" y="1752600"/>
            <a:ext cx="3687097" cy="762000"/>
          </a:xfrm>
          <a:prstGeom prst="rect">
            <a:avLst/>
          </a:prstGeom>
          <a:noFill/>
        </p:spPr>
      </p:pic>
      <p:pic>
        <p:nvPicPr>
          <p:cNvPr id="1082" name="Picture 58" descr="C:\Users\bill\Pictures\PDN\2010-1\teksystems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0" y="5029200"/>
            <a:ext cx="1414146" cy="809626"/>
          </a:xfrm>
          <a:prstGeom prst="rect">
            <a:avLst/>
          </a:prstGeom>
          <a:noFill/>
        </p:spPr>
      </p:pic>
      <p:pic>
        <p:nvPicPr>
          <p:cNvPr id="1083" name="Picture 59" descr="C:\Users\bill\Pictures\PDN\2010-1\Turnberry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72200" y="4114800"/>
            <a:ext cx="1236244" cy="1323974"/>
          </a:xfrm>
          <a:prstGeom prst="rect">
            <a:avLst/>
          </a:prstGeom>
          <a:noFill/>
        </p:spPr>
      </p:pic>
      <p:pic>
        <p:nvPicPr>
          <p:cNvPr id="1084" name="Picture 60" descr="C:\Users\bill\Pictures\PDN\2010-1\devr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76800" y="1524000"/>
            <a:ext cx="2438400" cy="1332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 with LexisNexis</a:t>
            </a:r>
          </a:p>
          <a:p>
            <a:r>
              <a:rPr lang="en-US" dirty="0" smtClean="0"/>
              <a:t>Primarily work with .NET Framework</a:t>
            </a:r>
          </a:p>
          <a:p>
            <a:r>
              <a:rPr lang="en-US" dirty="0" smtClean="0"/>
              <a:t>Large data stores, data mastering</a:t>
            </a:r>
          </a:p>
          <a:p>
            <a:r>
              <a:rPr lang="en-US" dirty="0" smtClean="0"/>
              <a:t>Entity matching, search</a:t>
            </a:r>
          </a:p>
          <a:p>
            <a:r>
              <a:rPr lang="en-US" dirty="0" smtClean="0"/>
              <a:t>Other languages, frameworks, 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Apache </a:t>
            </a:r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Java-based Enterprise search server</a:t>
            </a:r>
          </a:p>
          <a:p>
            <a:pPr lvl="1"/>
            <a:r>
              <a:rPr lang="en-US" dirty="0" smtClean="0"/>
              <a:t>Search </a:t>
            </a:r>
          </a:p>
          <a:p>
            <a:pPr lvl="1"/>
            <a:r>
              <a:rPr lang="en-US" dirty="0" smtClean="0"/>
              <a:t>Faceting</a:t>
            </a:r>
          </a:p>
          <a:p>
            <a:pPr lvl="1"/>
            <a:r>
              <a:rPr lang="en-US" dirty="0" smtClean="0"/>
              <a:t>Term highlighting</a:t>
            </a:r>
          </a:p>
          <a:p>
            <a:pPr lvl="1"/>
            <a:r>
              <a:rPr lang="en-US" dirty="0" smtClean="0"/>
              <a:t>Spell checking</a:t>
            </a:r>
          </a:p>
          <a:p>
            <a:pPr lvl="1"/>
            <a:r>
              <a:rPr lang="en-US" dirty="0" smtClean="0"/>
              <a:t>More like this</a:t>
            </a:r>
          </a:p>
          <a:p>
            <a:pPr lvl="1"/>
            <a:r>
              <a:rPr lang="en-US" dirty="0" smtClean="0"/>
              <a:t>Multi-core</a:t>
            </a:r>
          </a:p>
          <a:p>
            <a:pPr lvl="1"/>
            <a:r>
              <a:rPr lang="en-US" dirty="0" smtClean="0"/>
              <a:t>REST interface</a:t>
            </a:r>
          </a:p>
          <a:p>
            <a:pPr marL="448056" lvl="1" indent="0">
              <a:buNone/>
            </a:pPr>
            <a:endParaRPr lang="en-US" dirty="0"/>
          </a:p>
        </p:txBody>
      </p:sp>
      <p:pic>
        <p:nvPicPr>
          <p:cNvPr id="1026" name="Picture 2" descr="Sol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67000"/>
            <a:ext cx="26955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11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little </a:t>
            </a:r>
            <a:r>
              <a:rPr lang="en-US" dirty="0" err="1" smtClean="0"/>
              <a:t>Lucene</a:t>
            </a:r>
            <a:r>
              <a:rPr lang="en-US" dirty="0" smtClean="0"/>
              <a:t> goes a long way…</a:t>
            </a:r>
            <a:endParaRPr lang="en-US" dirty="0"/>
          </a:p>
        </p:txBody>
      </p:sp>
      <p:pic>
        <p:nvPicPr>
          <p:cNvPr id="2050" name="Picture 2" descr="Luce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52600"/>
            <a:ext cx="285750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d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2857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u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11525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7143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t3.gstatic.com/images?q=tbn:ANd9GcQ3hxI9Bw_MA_ruBFcksYXZzx0ixHsiVgF2N2fCjwcn0V-gBcE&amp;t=1&amp;usg=__FPK-0724gL3YZXQc2v3CcBF5eBQ=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124200"/>
            <a:ext cx="31337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ol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26955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2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Reaping the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Scalable, fast</a:t>
            </a:r>
          </a:p>
          <a:p>
            <a:r>
              <a:rPr lang="en-US" dirty="0" smtClean="0"/>
              <a:t>Easy-to-use</a:t>
            </a:r>
          </a:p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Commercial support</a:t>
            </a:r>
          </a:p>
          <a:p>
            <a:r>
              <a:rPr lang="en-US" dirty="0" smtClean="0"/>
              <a:t>Large community</a:t>
            </a:r>
          </a:p>
          <a:p>
            <a:r>
              <a:rPr lang="en-US" dirty="0" smtClean="0"/>
              <a:t>Active development</a:t>
            </a:r>
          </a:p>
          <a:p>
            <a:r>
              <a:rPr lang="en-US" dirty="0" smtClean="0"/>
              <a:t>Variety of APIs</a:t>
            </a:r>
          </a:p>
          <a:p>
            <a:endParaRPr lang="en-US" dirty="0"/>
          </a:p>
        </p:txBody>
      </p:sp>
      <p:pic>
        <p:nvPicPr>
          <p:cNvPr id="3074" name="Picture 2" descr="http://t2.gstatic.com/images?q=tbn:ANd9GcQ0m2EsPL10fqPpG1qB0HYUgnbcevMDstrFLvm4WS_CquHqyV8&amp;t=1&amp;usg=__IzSm2OZ5_5tB4XN9T_MRkT05mRQ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82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</a:t>
            </a:r>
            <a:r>
              <a:rPr lang="en-US" dirty="0" err="1" smtClean="0"/>
              <a:t>Solr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sz="2000" dirty="0">
                <a:hlinkClick r:id="rId2"/>
              </a:rPr>
              <a:t>http://wiki.apache.org/solr/PublicServers</a:t>
            </a:r>
            <a:endParaRPr lang="en-US" sz="2000" dirty="0" smtClean="0"/>
          </a:p>
        </p:txBody>
      </p:sp>
      <p:pic>
        <p:nvPicPr>
          <p:cNvPr id="4100" name="Picture 4" descr="http://t2.gstatic.com/images?q=tbn:ANd9GcRSbQYdCjLeX7ZDydqXl6CxILq2oP54d7Wa07aS626T9pPCSUo&amp;t=1&amp;usg=__Po52jGoxRxdRCK32M-kaR8sUT4w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3600"/>
            <a:ext cx="2209800" cy="7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t1.gstatic.com/images?q=tbn:ANd9GcQ8v0gHHic2nYsAGAehHnoO27bZKikEHi4jHGKuiStTJ0dERk8&amp;t=1&amp;usg=__9OQMdQPYg1AegLWGEHCReInld4w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86000"/>
            <a:ext cx="1104900" cy="82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t3.gstatic.com/images?q=tbn:ANd9GcSApipwK7rJtUulzVRGA5sx4qGjX2JuVAMTl3AHZSQn3oX1VN4&amp;t=1&amp;usg=__X7zR-8uyI40Ty0gayPe_FYvmcbg=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76600"/>
            <a:ext cx="2076450" cy="79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t3.gstatic.com/images?q=tbn:ANd9GcQIEAgqQsgqbFLfmnD6P_l-ixnbuNSSQrxqQRH3oZy-HlqVVMk&amp;t=1&amp;usg=__C2qiNQtiizQuo41TuB7N-ChCXW0=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52800"/>
            <a:ext cx="2133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t2.gstatic.com/images?q=tbn:ANd9GcQ6dIp7QB_12uqCj7Wh_QtT7urP10SsHvORKCYN4vu7JhP28ak&amp;t=1&amp;usg=__Ot8IIE7niHbQL2QIdlFxoIYgm7g=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885825" cy="10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data:image/jpg;base64,/9j/4AAQSkZJRgABAQAAAQABAAD/2wCEAAkGBhQREBUSEBQWFBUWGBgVGBQYFBYXGBsaGBoYHB0WHhgXHSYeFyAjHRYaHy8gJCcpLC0sFSIxNTAsNTItLCkBCQoKDgwOGQ8PGiklHiQ1LDQ1LDU0NS41MjMvNDUqMTEvLzU0KSwuLC00LDU1NCwsLCwsKiwrNC01LCwpNC80LP/AABEIADYAvAMBIgACEQEDEQH/xAAcAAABBAMBAAAAAAAAAAAAAAAABAUGBwEDCAL/xAA7EAACAQMABgYIBQMFAQAAAAABAgMABBEFBhITITEHQVFhcZEUIlKBkqGxwTJCgrLRU2JyFiNUg8JD/8QAGgEAAwADAQAAAAAAAAAAAAAAAAMEAQIFBv/EADERAAEDAgMFBgUFAAAAAAAAAAEAAgMEERIhMQUTQWGRUYGhscHwBhUWcdEUMlKS4f/aAAwDAQACEQMRAD8AvCiiisIWm9vUhjaSVgiKMsx5AU2WGuFpPII4p0Z25LxBPhkVs1qgjeynEwygjdiP8QSCO/IFUPqvc7u9t37JY/IsAfka6tFRMqInuJNwoaipdE9rbCxXRtNOktbLW3fdzToj4yVJJIz24BxSnTelltbeSeTkik47T1L7zge+uc9IX7zyvLIcu7Fie8/bq91Gz6D9VcuNgPNZqqrc2A1XRGidYbe6LC3lWTZxtYzwznHMdx8qcaY9TdBJa2kaooV2RGkPWzEZOT3ZIpwn01AjbLzRK3stIgPkTmoJWN3hEVyFSxxwgvtdLKKwDkZFarq9jiG1K6oO1mCjzJpQBJsFvey3U03utdrDIY5Z0R15qTxGeNLrPSEcwJikSQDmUdWx5HhXPetV9vr24k6jI2PBTsj5CujQUQqXua+4spKqp3LQW53V3/65sf8Akx+Z/indL1DHvQw3ZXb2+rZxna8Mca5kq39a9Lej6DgRThpooox4FAWPlw/VVVTstsbmNYSS42SYa0vDi4aBSP8A17Y/8mPzP8VustcLSaRY4p0d2OAoJyevs7q53xU06JbLb0iH6o43f3nCj91Pn2TDFE5+I5DklRV8j3hthmrtopj0rrrZ2zFZZ1DDmq5YjuIUHHvpDF0n2DHG+I7zG4H0riNppnC4YbfZdIzRg2LgpVTJJrrZKSpuYwQSCM9Y4HqpVPpmP0V7mJ1dFRnDKQQdkE48xjFc4M+Tk8zV1BQCpxYyRZTVVUYbYc7roptarURCYzpu2YoHzwLDiRXm11wtJHWOO4jZmOFUE5J7OVU9rQd1Y2EHI7t528ZW4HyU+dbei6y3mkoz1Rq8nkMD5tVJ2ZEIXSlxyv4adUkVrzIGWGdlelFFFcBdRFFFFCFFek293ejZcc32Yx+ojPyBqmtM6PNrdNF1xlPPZVvqatbpFO9nsLT+pPtsP7VwPozeVQbpVt9nSTnH40Rvlj7V6fZRwNaz+QcfEAeRXGrhiJd2WHqpTrtpP024is0P+1GnpNwR7IXb2fh+bjsqtdC2e/uYYvbkRcdxYZ+WanVlo02mhLi5kzvrlVUE8wjEKo94JPl2VCtAuUeSVeBiidgexmGwD5vVVIAyN7Y9BkOZ4nqfBInu57XP1OfcpzrNrZNf3i2Fi+xGW2GdTgtj8RyOIQAHgOePCmDpC1XisJIUhLHajy20ckkHG13Z7O6lnQ/AGv2Y80iYj3lV+hps6RNNi6v3ZDlIwIlPUQuckeLE1pCwx1Ahjya0XPMntW0jscJkdqTlyUs0BrMdH6ESRjtSSO6woeQ4/tGCffim/VDVR9LM91fSOyZKrg4JPXjIwqjPIDnTFrtmP0W34gQ20fD+6T12PmQP01bfR/AE0bbgdabR8WJJ+tS1Lv08JmZ+5515J8I3sgjdo0ac0y6savPoqC+lkI6zGcj1kjVipOORJbGO6qZJq9elC93ejZB1yFY/M5PyBqlNFWe+niiH53VPiYD71Tsx5ex879SfIJFa0Nc2JvD1SvWOx3MqR9YhhJ8WQMfm1O2vmkjNLBbrxEEMUYA45dlUt7/wj9NHSeuNJygezH+wV66OdGek6QEsnFYczuTyyPw/Pj+mqA8bllQ7gL95HvqlYTvHRN4nyTLrFaCG4MI/+QWMntYKNs/ET5VKNRdH3Jsbt7NcyyNHCpDBSqgFnYEkccMoqGaQuzLNJKebuz/ESfvUlj1tls7GK2tjsPJtTSSD8XrnCqD1eqoJPeK3nZI6JrG2JNtdMszfotYnMDy46Z/hbLHoxujKvpKiGIn15DJGcDw2uJ/mmPWbR8MFy8dtJvY1xh8qeOOIyvA4PWKdtU9WptKyvvJm2Y8FnYl2y2cAAnr2Tx7qjmkYVSaRYyWRXZVY4yQCQDw4cQM++sxOcZS1z7kDQCwz65okDQwFrcjxJUq0FdtFoW9OfVkkjiUd5A2j8OPKohBCXZVXmxCjxJwPrUp0wd1oezi65pJZz4L6o/d8qQai2e90jbqeQcOfBPW+1YjcGMkl5k9MvRDxicxnIeOfqlHSHKPTmjX8MKRwj9Cj7mpR0LWPr3Ex6gkYPiSx/avnVfaYvd9cSy+3I7+4sSPlirh6JbLY0cH65JGf3DCj9tR153NEGcch76KilG8qcX3KmlFFFeTXdRRRWma6Ccwx/wAUdv2g0LIBOQVbXUl9NpaK59CcJGd2gbIGySw3jN1H1ieXdTlrjqc15pO2bZO52MStjhhGJ2c9rbWKlUunkXlFcN4W0v3UUjl1txytLxv+gj6mrjXkOa5gAsCFo3ZkjwQQTc3zsFFOks3dwRaW9rIYUKtvFQkMQOAGOAAz5io3q3qjeHfQNbOgmiK7yQFQpUhxxxxyVAx31YUuu8v5dH3R8Ux9jSKXXy7/ACaNm9+39kpke1TFFumtHjr2pp2DPK/GfNv5UB1c1MvXud2Elt+aySkMoCngwB5NkcgOfhXq36O7u4nkWOExRh2AaT1QFBIGOt+GOIFS+XX3SP5bAr4xzN9hSKbXbSp5W+z4W8n/AKJpjtuSXJDQms+FpCAC5v8AYel0i121AuUSKVS90wXYlYAlsgkg7PElcHZ7tmsaux6WltxZxK0MPLeumwVU8wGPEjieQzx5isz616WPVKvhbAfVM0hm05pM83uR4Kw+gFJ+cO3YY5gJHEj0VjfhN+PFvWi/Yf8AFK+k7RM729tb28UkoTJYqpb8ChVye05J91RrUPVG4TSEUk8EkaIWcs6lRkKcDJ7zTbPc3zfja5PiZaRSW9wfxLMfEOfrS2bXeyEwhut8/uqvpFr5BI6YcMrdnen3pI0RNJpCWSONmQhMMOXBRnjTlq68Vloi5LSILiZWG72128YKKMA5zxZvfULOjpP6T/A38Vj0KT+m/wALfxWrtryOibFhFhbvsqI/hGnDy8zEk34Dj1Tbuj2U56xKhmG5bbTdxKDhhxVFDDDAfmB868G0f2G+Fv4rHo7ey3wn+Ko+fzYg7CMrrH0XSYCBK6/bl78V40fpGaEMIZHjDjZbZJGRx4HHifOke6PYaXmFvZb4T/FYMTeyfhNZ+fyhxIY3NH0XS4QDK6/d5cEp0/pc3IgVU2FhhWIDOckc27snqrToPSb2rtIigsUeME54bYwSMEca1lD2HyoKnsPlSfnMu63WEe/yqB8IUgm3uN32ytpbwSLdHsNWZ0X6ZuJJkty/+xFGx2NlR3DjjPNu2q/IqzOh+x9WeY9ZWMe7LH6r5Uuq2nJWYWuAAGeSS7YFNsqnllBLiRYXtlc8Oaseiiipl5hFFFFCEYoxRRQhFFFFCEUUUUIRRRRQhFFFFCEUUUUIRRisUUIQVrG7HYPKiihCwYV7B5Csejr7K+QoooWblY9FT2V+EV7SMLwUAeAx9KKKEXJXqiiihYX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6" descr="data:image/jpg;base64,/9j/4AAQSkZJRgABAQAAAQABAAD/2wCEAAkGBhQREBUSEBQWFBUWGBgVGBQYFBYXGBsaGBoYHB0WHhgXHSYeFyAjHRYaHy8gJCcpLC0sFSIxNTAsNTItLCkBCQoKDgwOGQ8PGiklHiQ1LDQ1LDU0NS41MjMvNDUqMTEvLzU0KSwuLC00LDU1NCwsLCwsKiwrNC01LCwpNC80LP/AABEIADYAvAMBIgACEQEDEQH/xAAcAAABBAMBAAAAAAAAAAAAAAAABAUGBwEDCAL/xAA7EAACAQMABgYIBQMFAQAAAAABAgMABBEFBhITITEHQVFhcZEUIlKBkqGxwTJCgrLRU2JyFiNUg8JD/8QAGgEAAwADAQAAAAAAAAAAAAAAAAMEAQIFBv/EADERAAEDAgMFBgUFAAAAAAAAAAEAAgMEERIhMQUTQWGRUYGhscHwBhUWcdEUMlKS4f/aAAwDAQACEQMRAD8AvCiiisIWm9vUhjaSVgiKMsx5AU2WGuFpPII4p0Z25LxBPhkVs1qgjeynEwygjdiP8QSCO/IFUPqvc7u9t37JY/IsAfka6tFRMqInuJNwoaipdE9rbCxXRtNOktbLW3fdzToj4yVJJIz24BxSnTelltbeSeTkik47T1L7zge+uc9IX7zyvLIcu7Fie8/bq91Gz6D9VcuNgPNZqqrc2A1XRGidYbe6LC3lWTZxtYzwznHMdx8qcaY9TdBJa2kaooV2RGkPWzEZOT3ZIpwn01AjbLzRK3stIgPkTmoJWN3hEVyFSxxwgvtdLKKwDkZFarq9jiG1K6oO1mCjzJpQBJsFvey3U03utdrDIY5Z0R15qTxGeNLrPSEcwJikSQDmUdWx5HhXPetV9vr24k6jI2PBTsj5CujQUQqXua+4spKqp3LQW53V3/65sf8Akx+Z/indL1DHvQw3ZXb2+rZxna8Mca5kq39a9Lej6DgRThpooox4FAWPlw/VVVTstsbmNYSS42SYa0vDi4aBSP8A17Y/8mPzP8VustcLSaRY4p0d2OAoJyevs7q53xU06JbLb0iH6o43f3nCj91Pn2TDFE5+I5DklRV8j3hthmrtopj0rrrZ2zFZZ1DDmq5YjuIUHHvpDF0n2DHG+I7zG4H0riNppnC4YbfZdIzRg2LgpVTJJrrZKSpuYwQSCM9Y4HqpVPpmP0V7mJ1dFRnDKQQdkE48xjFc4M+Tk8zV1BQCpxYyRZTVVUYbYc7roptarURCYzpu2YoHzwLDiRXm11wtJHWOO4jZmOFUE5J7OVU9rQd1Y2EHI7t528ZW4HyU+dbei6y3mkoz1Rq8nkMD5tVJ2ZEIXSlxyv4adUkVrzIGWGdlelFFFcBdRFFFFCFFek293ejZcc32Yx+ojPyBqmtM6PNrdNF1xlPPZVvqatbpFO9nsLT+pPtsP7VwPozeVQbpVt9nSTnH40Rvlj7V6fZRwNaz+QcfEAeRXGrhiJd2WHqpTrtpP024is0P+1GnpNwR7IXb2fh+bjsqtdC2e/uYYvbkRcdxYZ+WanVlo02mhLi5kzvrlVUE8wjEKo94JPl2VCtAuUeSVeBiidgexmGwD5vVVIAyN7Y9BkOZ4nqfBInu57XP1OfcpzrNrZNf3i2Fi+xGW2GdTgtj8RyOIQAHgOePCmDpC1XisJIUhLHajy20ckkHG13Z7O6lnQ/AGv2Y80iYj3lV+hps6RNNi6v3ZDlIwIlPUQuckeLE1pCwx1Ahjya0XPMntW0jscJkdqTlyUs0BrMdH6ESRjtSSO6woeQ4/tGCffim/VDVR9LM91fSOyZKrg4JPXjIwqjPIDnTFrtmP0W34gQ20fD+6T12PmQP01bfR/AE0bbgdabR8WJJ+tS1Lv08JmZ+5515J8I3sgjdo0ac0y6savPoqC+lkI6zGcj1kjVipOORJbGO6qZJq9elC93ejZB1yFY/M5PyBqlNFWe+niiH53VPiYD71Tsx5ex879SfIJFa0Nc2JvD1SvWOx3MqR9YhhJ8WQMfm1O2vmkjNLBbrxEEMUYA45dlUt7/wj9NHSeuNJygezH+wV66OdGek6QEsnFYczuTyyPw/Pj+mqA8bllQ7gL95HvqlYTvHRN4nyTLrFaCG4MI/+QWMntYKNs/ET5VKNRdH3Jsbt7NcyyNHCpDBSqgFnYEkccMoqGaQuzLNJKebuz/ESfvUlj1tls7GK2tjsPJtTSSD8XrnCqD1eqoJPeK3nZI6JrG2JNtdMszfotYnMDy46Z/hbLHoxujKvpKiGIn15DJGcDw2uJ/mmPWbR8MFy8dtJvY1xh8qeOOIyvA4PWKdtU9WptKyvvJm2Y8FnYl2y2cAAnr2Tx7qjmkYVSaRYyWRXZVY4yQCQDw4cQM++sxOcZS1z7kDQCwz65okDQwFrcjxJUq0FdtFoW9OfVkkjiUd5A2j8OPKohBCXZVXmxCjxJwPrUp0wd1oezi65pJZz4L6o/d8qQai2e90jbqeQcOfBPW+1YjcGMkl5k9MvRDxicxnIeOfqlHSHKPTmjX8MKRwj9Cj7mpR0LWPr3Ex6gkYPiSx/avnVfaYvd9cSy+3I7+4sSPlirh6JbLY0cH65JGf3DCj9tR153NEGcch76KilG8qcX3KmlFFFeTXdRRRWma6Ccwx/wAUdv2g0LIBOQVbXUl9NpaK59CcJGd2gbIGySw3jN1H1ieXdTlrjqc15pO2bZO52MStjhhGJ2c9rbWKlUunkXlFcN4W0v3UUjl1txytLxv+gj6mrjXkOa5gAsCFo3ZkjwQQTc3zsFFOks3dwRaW9rIYUKtvFQkMQOAGOAAz5io3q3qjeHfQNbOgmiK7yQFQpUhxxxxyVAx31YUuu8v5dH3R8Ux9jSKXXy7/ACaNm9+39kpke1TFFumtHjr2pp2DPK/GfNv5UB1c1MvXud2Elt+aySkMoCngwB5NkcgOfhXq36O7u4nkWOExRh2AaT1QFBIGOt+GOIFS+XX3SP5bAr4xzN9hSKbXbSp5W+z4W8n/AKJpjtuSXJDQms+FpCAC5v8AYel0i121AuUSKVS90wXYlYAlsgkg7PElcHZ7tmsaux6WltxZxK0MPLeumwVU8wGPEjieQzx5isz616WPVKvhbAfVM0hm05pM83uR4Kw+gFJ+cO3YY5gJHEj0VjfhN+PFvWi/Yf8AFK+k7RM729tb28UkoTJYqpb8ChVye05J91RrUPVG4TSEUk8EkaIWcs6lRkKcDJ7zTbPc3zfja5PiZaRSW9wfxLMfEOfrS2bXeyEwhut8/uqvpFr5BI6YcMrdnen3pI0RNJpCWSONmQhMMOXBRnjTlq68Vloi5LSILiZWG72128YKKMA5zxZvfULOjpP6T/A38Vj0KT+m/wALfxWrtryOibFhFhbvsqI/hGnDy8zEk34Dj1Tbuj2U56xKhmG5bbTdxKDhhxVFDDDAfmB868G0f2G+Fv4rHo7ey3wn+Ko+fzYg7CMrrH0XSYCBK6/bl78V40fpGaEMIZHjDjZbZJGRx4HHifOke6PYaXmFvZb4T/FYMTeyfhNZ+fyhxIY3NH0XS4QDK6/d5cEp0/pc3IgVU2FhhWIDOckc27snqrToPSb2rtIigsUeME54bYwSMEca1lD2HyoKnsPlSfnMu63WEe/yqB8IUgm3uN32ytpbwSLdHsNWZ0X6ZuJJkty/+xFGx2NlR3DjjPNu2q/IqzOh+x9WeY9ZWMe7LH6r5Uuq2nJWYWuAAGeSS7YFNsqnllBLiRYXtlc8Oaseiiipl5hFFFFCEYoxRRQhFFFFCEUUUUIRRRRQhFFFFCEUUUUIRRisUUIQVrG7HYPKiihCwYV7B5Csejr7K+QoooWblY9FT2V+EV7SMLwUAeAx9KKKEXJXqiiihYX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8" descr="data:image/jpg;base64,/9j/4AAQSkZJRgABAQAAAQABAAD/2wCEAAkGBhQGERUUEBIWFRUUFBoZExcSFhoTFBUUFxwdFBUdGxkZGzIqHSUlHBQWIzEgJScvLC0sISo9NjAtNSYwLCkBCQoKDQwOGQ8PGTUkHiQ1LzQ1NTU1LjUsNTU1NTUzKzE1LzE0NSwpNTEqNS01MzEuMzUsNDUvLzYqNTMvLCwsLv/AABEIAGAAYAMBIgACEQEDEQH/xAAcAAEBAAMBAAMAAAAAAAAAAAAABwQFBgIBAwj/xAA8EAABAwIDBAYFCgcAAAAAAAABAAIDBBEFEiEGEyJBBzFRYYGRFFNxsdIWMkJUcqGiwcLRFRckQ0Rzkv/EABkBAQEBAQEBAAAAAAAAAAAAAAAEAwIFAf/EAC0RAAECBAUBBwUBAAAAAAAAAAEAAgMEETEFEiFBUaFhcZHB0eHwFSIycvEU/9oADAMBAAIRAxEAPwC4oiIiIiIiIiIiIiIiIiIiIiIiIiIiIiIiIiIiIiIiIiIiIiIi+CVz0W2sMlaaPLIJQSLuaAw2GbQ35juXQqM19f6HjEdXI60b53gHkI4iac+4lWycu2PnB2Bp37KaYimHlpz0VE2l23g2Wcxkwe5zxcNjaHEC9rm55nq9i3lHU+lMa8sczMAcrwA5t+RAPWolik5xPE4pag5Q8smc0/24G3kY09+7aCe9y3+N7X1lTR+mxzbiN0+SCJrWlzmC93Oc4HXhOg00VcTDvtY1p1NybVNgOqwbN6uJsFVLrV7RbQx7NQ72bMW5g2zBcku6tL9y5OPaaqx6aGjge2OQQNfVzZQ4tJaHFrWnQHib4nuWi6SZJqKlpoKmXeyGWV7naC7GnLHew7HrGBIl0VrHm+29Ndei0iTNGFzRZdpgPSHT7RzCGFsgcWk8bQG2aLnUOWDU9LlHTPc3LKcri27WjKcptccXVopxhdR8lppHXs8UfB/smY23lnv4LXnByJ4YPpv3Qd2gy2NvBrgvUbhkvnJNctNPPyURnIuUUv8AKL9D0dUK2NjwCA9ocA7rAcARfzXjFMRbhUL5ZL5Y2lzramw7FK9osTqN9JvcRjgjYHbqKmkL38OkbS1nM6XJOnYtTDtNUVeHVTZ5XPaXQsZnOZwc4ue4B3ZljUDMMc6js2lRzuebFVOnAKimuqoUfSnSyRPlDZcrHMabsFy6TMW24uxjiVvtnsfZtJDvog4NLi0ZxY3boeahNR/T0MTecs8kh+zG1sTPvdIrZsLQ/wAPw+nbaxMYcfa/j/Uvs9JwYEPMy5NPC/VfJaPEiPo7hbbEKh1LG5zI3SOaLtYy2Zx5DUqe/IqTFo8OE0TmiLemqBsSbuEltDrndfwKo0sRk6nFvst+YWDNhDpv8mYfZLB+hedBmHwR9l/YjzVxgMi/m6iluKbM1uO1VRMaSRolY4R5iwZbABoPFzDSNOZXifZTEcUpqWAwZWRl9mkhttfnSG+hOYgAch3qky7KGbrrKvwlDfc1YcvR7HP86qqz7ZyfyVn1WMAAGDS1+Kco3DZU1zRjr2fxcxh9BXbM4hUSNpRLv2mzg/JE0uIeOJ2tgQRY62WD0i0E2OVUdshY2JjC8SMDMxJMhAc69gT9y6mTonppOuWc+17T72r6z0Q0vrJvNnwLEYjFEQRAwVApuqxh2HFuR0d1P191xmO0MNfitzJGKbNGC8PaW7tjWgjQ3+jZaesrfTK2acOy3dK6N3fYtiAtztaypR6Iab103mz4F8Hogp/Xzfg+FdNxSZaAA0aCm/qtvpuDG8V962Hopbh+IGgimjEbCZmhudw42NBJcG9l76o+ptStha05t86R55EZRHGB7OPzVQ/lBB6+b8Hwryeh+H6xL5M/ZdnF5itcgvXfinKNwvBaUMZ/gOe5S+vqPS2wsa0gRRZNebi5z3HxL1edlcROK0kUm7EYc3haDmsxpyt1sOQXKnofi+syf8s/ZdvhdA3DIY4m6iNgaCes2FrqWPORZgARABStu1cx5bDoDD/lcXOJF9gK6DQfAstERTqJERERERERERERERERERERERERERERERERERERERERERER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0" descr="data:image/jpg;base64,/9j/4AAQSkZJRgABAQAAAQABAAD/2wCEAAkGBhQGERUUEBIWFRUUFBoZExcSFhoTFBUUFxwdFBUdGxkZGzIqHSUlHBQWIzEgJScvLC0sISo9NjAtNSYwLCkBCQoKDQwOGQ8PGTUkHiQ1LzQ1NTU1LjUsNTU1NTUzKzE1LzE0NSwpNTEqNS01MzEuMzUsNDUvLzYqNTMvLCwsLv/AABEIAGAAYAMBIgACEQEDEQH/xAAcAAEBAAMBAAMAAAAAAAAAAAAABwQFBgIBAwj/xAA8EAABAwIDBAYFCgcAAAAAAAABAAIDBBEFEiEGEyJBBzFRYYGRFFNxsdIWMkJUcqGiwcLRFRckQ0Rzkv/EABkBAQEBAQEBAAAAAAAAAAAAAAAEAwIFAf/EAC0RAAECBAUBBwUBAAAAAAAAAAEAAgMEETEFEiFBUaFhcZHB0eHwFSIycvEU/9oADAMBAAIRAxEAPwC4oiIiIiIiIiIiIiIiIiIiIiIiIiIiIiIiIiIiIiIiIiIiIiIi+CVz0W2sMlaaPLIJQSLuaAw2GbQ35juXQqM19f6HjEdXI60b53gHkI4iac+4lWycu2PnB2Bp37KaYimHlpz0VE2l23g2Wcxkwe5zxcNjaHEC9rm55nq9i3lHU+lMa8sczMAcrwA5t+RAPWolik5xPE4pag5Q8smc0/24G3kY09+7aCe9y3+N7X1lTR+mxzbiN0+SCJrWlzmC93Oc4HXhOg00VcTDvtY1p1NybVNgOqwbN6uJsFVLrV7RbQx7NQ72bMW5g2zBcku6tL9y5OPaaqx6aGjge2OQQNfVzZQ4tJaHFrWnQHib4nuWi6SZJqKlpoKmXeyGWV7naC7GnLHew7HrGBIl0VrHm+29Ndei0iTNGFzRZdpgPSHT7RzCGFsgcWk8bQG2aLnUOWDU9LlHTPc3LKcri27WjKcptccXVopxhdR8lppHXs8UfB/smY23lnv4LXnByJ4YPpv3Qd2gy2NvBrgvUbhkvnJNctNPPyURnIuUUv8AKL9D0dUK2NjwCA9ocA7rAcARfzXjFMRbhUL5ZL5Y2lzramw7FK9osTqN9JvcRjgjYHbqKmkL38OkbS1nM6XJOnYtTDtNUVeHVTZ5XPaXQsZnOZwc4ue4B3ZljUDMMc6js2lRzuebFVOnAKimuqoUfSnSyRPlDZcrHMabsFy6TMW24uxjiVvtnsfZtJDvog4NLi0ZxY3boeahNR/T0MTecs8kh+zG1sTPvdIrZsLQ/wAPw+nbaxMYcfa/j/Uvs9JwYEPMy5NPC/VfJaPEiPo7hbbEKh1LG5zI3SOaLtYy2Zx5DUqe/IqTFo8OE0TmiLemqBsSbuEltDrndfwKo0sRk6nFvst+YWDNhDpv8mYfZLB+hedBmHwR9l/YjzVxgMi/m6iluKbM1uO1VRMaSRolY4R5iwZbABoPFzDSNOZXifZTEcUpqWAwZWRl9mkhttfnSG+hOYgAch3qky7KGbrrKvwlDfc1YcvR7HP86qqz7ZyfyVn1WMAAGDS1+Kco3DZU1zRjr2fxcxh9BXbM4hUSNpRLv2mzg/JE0uIeOJ2tgQRY62WD0i0E2OVUdshY2JjC8SMDMxJMhAc69gT9y6mTonppOuWc+17T72r6z0Q0vrJvNnwLEYjFEQRAwVApuqxh2HFuR0d1P191xmO0MNfitzJGKbNGC8PaW7tjWgjQ3+jZaesrfTK2acOy3dK6N3fYtiAtztaypR6Iab103mz4F8Hogp/Xzfg+FdNxSZaAA0aCm/qtvpuDG8V962Hopbh+IGgimjEbCZmhudw42NBJcG9l76o+ptStha05t86R55EZRHGB7OPzVQ/lBB6+b8Hwryeh+H6xL5M/ZdnF5itcgvXfinKNwvBaUMZ/gOe5S+vqPS2wsa0gRRZNebi5z3HxL1edlcROK0kUm7EYc3haDmsxpyt1sOQXKnofi+syf8s/ZdvhdA3DIY4m6iNgaCes2FrqWPORZgARABStu1cx5bDoDD/lcXOJF9gK6DQfAstERTqJERERERERERERERERERERERERERERERERERERERERERER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20" name="Picture 24" descr="http://t1.gstatic.com/images?q=tbn:ANd9GcQU5BUfJ51C5ikKXr6fMcWhwSsLAes3ny0bl9YvXQb52D5HCew&amp;t=1&amp;usg=__S4NTDWdOv4jBaT1oPNr_zAzAmtA=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95800"/>
            <a:ext cx="12192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6" descr="data:image/jpg;base64,/9j/4AAQSkZJRgABAQAAAQABAAD/2wCEAAkGBhAQDxAPEBEQFRERFBAQERAUFBISERASFRcVFBUVFxUXGyYfGBojGhcVIC8gIycpLCwsFR4yNTAsNSgrLCkBCQoKDgwOGg8PGikkHSQqKSw0KTQsNSw1KikpKSkuKiosLDUsKSwpLiw1LCouKiosLCkuKiksNTQpKSwpLCksNf/AABEIAOEA4QMBIgACEQEDEQH/xAAcAAEAAgMBAQEAAAAAAAAAAAAABgcBBQgEAwL/xABIEAACAQMBBAUHBwkGBwEAAAAAAQIDBBEhBQYSMQcTQVFhIjJUcZGS0QgYQoGTwdIVFyM1UnKCobMUFjNTVbE0c3SUorLCJP/EABsBAQACAwEBAAAAAAAAAAAAAAACBAMFBgcB/8QAKhEBAAICAQMCBQQDAAAAAAAAAAECAxEEITFBBRIUIlGRsRNSgdEGMmH/2gAMAwEAAhEDEQA/ALxAAAAAAAAAAAAAAAAAAAAAAAAAAAAAAAAAAAAAAAAAAAAAAAAAAAAAAAAAAAAAAAAAAAAAAAAAAAAAAAAAAAAAAAAAAAAAAAABgyAAAAAAAAAAAAAAAAAAAAAAAAAAAAAAAAAAAAw2YkUfvnvte16tW3m3RpwlKDowbXFh48uXOSfdovAzYsM5Z1CVazaeizqu/tirqFqqqlObcXKOHThLsi55xlvTCzqSNM5hjJrDTenJrRr1dxfO4W8qvbSMpNdbT/R1V3yS0l9a1M3I436URMJ3x+2OiTGvvttUqM4wm2nLXPNRXZnuz9x67mvGnCU5PCim2yvL67lVqSqS5yecdy7F7Dn/AFDm/DVj2/7SwWtpYlKrGSUotNPVNPKPoV1YbTq0HmEsLti9Yv1omuxNqK5oxqpYzleGmmV4GThc6vJiYiNTBW22wABsEgAAAAAAAAAAAAAAAAAAAAAAAAAxkDJVfS1uxhxvqa0eIVkl28oy+72FqZPNtCxhXpTo1EnCcXGSfczLiyTjtFkq29s7c0Ej3E3kdldxlJ/oqmKdVdiT5S+p/wAmzW7wbGnaXNS3n9B+S/2oPzX7P55NcbyYrkprxK30mF6b17V4uGjB6aTm17Yr7/YRw0+7O1OupcEnmdPEX3uP0X931G2qVFFOTeEllvwPKvUoyfE2rk79v48NbeJi0wRtpV6sLaHOo/Ka+hTXnP6+S9ZZVnaxpU404JKMEopdyRHtytkuFOVzUWKlbDSfOFNebH7/AKyT5Ol4PG+HxRE956ynWNQyDGTJfSAAAAAAAAAAAAAAAAAAAAAAAACJ9Je1q9rYqrb1HTm6tOPElFvhfFlaprsJYQfpe/Vy/wCfS/2kZcMbyRE/VKveFb/nA2n6ZV92l+Az+cDafplX3aX4CPA3n6VP2x9lv2x9Ht2ptu4upKdxUdSUVhSagml3eSkeIAnEREahJ7Nk7QdCtGp2ebJd8XzX3/UWD5M4p6OLxJdz7UytaFGU5RhFZlJqKXiyxrG1VKlCmnngilnv7WcT/k9MdbUyRPzz+PCnyYjpPlt47euVoqssLRLEdP5Gf7wXP+dL2R+Brwcp8Tm/fP3n+1XcpDu/tytO4jSqTcoyUueNGsdyJaiB7tf8ZS/dqf7RJ4jrPTL2vx4m07nr+WWvZkAGxSAAAAAAAAAAAAAAAAAAAAAA8G2di0rui6NaOYNp+prk0e8CJ0IZ+ajZ/wCzP3mYfRTs/wDZn7zJoRLpF3n/ALHaOMJYr1806ffFfTn9S5eLRlpN72isTKUbmdKk3rpW1O7qUrRPqqT6tybzxzXnNPuT0+rPaacH0treVScYRWZSail4s3lYilNTPZcj5YSTdDZfO4ku+NP/AOn93tJNVpKS4W5Jaaxbi/qaPr+R52kKVGeuIRw0sJn5PLvVORky8u17+J6R/wA8NbktNrbSGz3JtasI1I1bjEkn/iy59vafb831v/mXH2svifDdPafDN0ZPyZ6w8Jd31kuOj4tsWfHF4rH28pR1hpNk7pUbap1sJVZSw0uObklnuybwAuRWKxqISAAfQAAAAAAAAAAAAAAAAAAAAAAABhs5+3323Uu72rOalFQbpU6ctHCEXpld7eZP1nQWCMby7hWt6nJx4KvZUjo8+PeWOPlrjtuYZMdorO5UMWJ0Ubs9ZUd5UXkw0p55OXazT33RteUq8KXDxwnJJVY8ku99xc2xtlwtqFOjBaQSXrfayzyuRFqxWk908l4mNQ+G8OzeuovHnwzKPj3r2EFLOZCN59lzpVeKlSnNVH5MY9knzy+xeJyfqnCnLrJjjr2/hVtG2pjNppp4a1z3Y1yT/Yu01cUIVVjXR45ZXPBFtl7jTq4ney05q3h5n8b+k/5EztrWFOKhCKjFaJLRIzencPJx4n3z38Pta6fUAG1SAAAAAAAAAAAAAAAAAAAAAAAAAAAMGQBjBkAAYwZAAAAAAAAAAAAAAAAAAAARvpC3nns3Z1a8pwhOVN0koTyovjnGD5a9pUHzkL30O196r8SxunL9RXX71v8A1YFDdHu9NrYVa0rqhOtCpCMYqPV5i0858sCZ/ORvfQ7X3qvxPRYfKJu6lWlTdpapTnCDfFVylKSTfPxPz+dzY3+nV/Zb/Ake4u9Gy9q3E6FGznTlTputxVFRaaUoxwuFZzmWfqAlnSHt66tLRVbaMcSlwTqvV0U/Nko8nl6ZfLK0NB0Z78Sm5Wd1Ubl5U6VWby5LWUoSb5tateGV2I8V50swq05UKlipQknBp1ua5fsFedZiXFDMcPMdcyjh5Wva1pr4Gyx8eZxTW0anxKxWm66mFz3u8lR1+OlJqEdIx+jJd7XifLpC6QKuzNn0LynSpznVrQoyhNyUY5hUm8NeMP5kf3e2tGvTjUksyi8TjyXF4eDWpMbbaVK74bapRioatZxPDS7nH1nJcTNOLNbHntPvmde1VidTqVTfORvfQ7X3qvxM/OQvfQ7X3qvxLiW5Vp/lU/ch8Dl/e63jDbF5Tikoxu6kUklhJVMYwbtJPfnI3vodr71X4ki2J02XFxs7aV5K3oKpZq2cIJ1OGfWz4JcWudOzBP6O5tpKKbpU8vXzIfAjfSjsGjb7D2hKlGMW4UU8KKz+mpdwEC+cje+h2vvVfiPnI3vodr71X4kU6LduWNpdVZ37apSpcMcU3V8rii+SWmiZZ/5xd2u+f/bS/CBqNm/KSqcaVzZQcHzdKo1JLwU00/VlFy7B27QvbaldW8uKlVWYvk002nGS7JJpprwOaelDeLZl3Oj+T6Uk4dZ1tV040usTxwrC1eMS1feW10BWtWnsr9ImlOrUq008+Y1GKeO5uLYFk160YRlOTUYxTlKT0UUllt+CRRW0vlG11WqK3taEqKlJUpTdRTlBPClJJ4TfPHibzp9346i3jsyjL9LcrirtPWFDOkfXNr2RfeQrcLord9s25ryWKtWP/wCVv6PBlp/xyXD6lntAvHcXe2ntSxpXcMKTzCtTTz1dWPnR9Wqa8Gjd3VRxhOa+jGUsepNnNnQ1vjLZu0Xa1240bmSo1VLTqa6bjCT7tcxfr8DpC/f6Gr+5U/8AVgUL85G99Dtfeq/EfORvfQ7X3qvxIN0bUIz2vZQkk4yqNNNJp+RLsZ01LcizksOlTf8ABTf3AVnsj5SEXJRu7Jxi+dSjU4mv4JpZ94tvYW37e+oQuLWoqlOemVo4vtjKL1jJdzK46RuiKzdlcXNvThSrUKc6ycEoRmoLilGUVpqk9eecEI+T/t+dLabtcvqrqnPMOzrKa4oS9eFJfWBuNp/KGvKVetSVpbNU6lSmm5VctRk4pvXwPL85G99Dtfeq/Erq/uY0tqVas48Uad3UnKKx5UY1W2te9IstdLuxv9Or+y3+AHx+cje+h2vvVfiW10cb3T2pYQu6kIQm51YOEHJxXC8Ln3lXUuljY8pRitnV/KaWWrfTLx3F27L2ZToQ4aSSi9cJJL+QHtAAEB6cv1FdfvW/9WBR/RjZbNq1q8dpToQgoRdN1ZyguLOuMNZeDo7fvdn8pWFaz43DrHTfGo8TXBJTxjK54wVD83mfpU/so/jA2v8Ad3dX0mw+2n+I227T3csKzrW95ZQnKLptxqttxeHjVvtSIp83qfpU/so/jP1H5Pc00/7VP7KP4wJVtvo5s7alVuJzmqUE5efq8vSK01bbSXrK4oWzq1FCnHWT8lZzhc9X4Lm/AuvfTdWpe2lOCnKNSk+NR+hOWMeUufqedMs0XR9uPKk5VbiOKmscc+GK7E/Hn7DYY+R7cczNvm8M9b6r36vNsXZkKUYUU8Lk5vTMnzkyX7M3bnSqxqNrQ1u1NgyhVxBZjJ5j4eBLNm05RpQjPzkku85bhYL++1s9Ymd7931lWiNzuXrRyHvt+vL3/rKv9RnXhTG8PQbKvf17tXMsVq0q/D1SfDxS4uHPHr6zcpLhtP8ADj6iIdMv6hv/AN2j/WpEwtotQinzSNRvpu7+ULC4s+Nw65RXGlxOPDOM+WVnzcc+0Dm3ot3Oo7Uuq1Ctx4hS6yPDLheeKMe59jZN97egVU7WdWy6yVaHldXKSn1ke2MdFiXau/kSfo16LJ7Kup13VlUU6fV4cFDHlKWfOfcWe45WAOQtxruypXsFtCkpUW1FzkpPqJZ0k4cpLPNNPHPsw+orvaNts+xqXTlHqaVPrOKLWJrC4FHGj4sxSx3oge/nQlSvbl3VCboynrVjGClGc/28ZWG+3v588nnr9FF7U2dDZ1S/quhTqdZCHUrPLChxdZ5ibbUexv1YCm76vebXvq1dU5VK1VyqOEdVCCwkln6MVwxX1EjtP7z0YRp0pX8IRSjGEZJRiksJJZ00RbfRv0Xw2a6spy6ydRrM5RUfJXKKWXplt+zuJ8rCn+xH2Achbw7F2hTlK6vaVZSqz8qrPHl1Hrq12vB0D0Xb7flHZM41JZubWnKlWzzmuF9XU/iS18YyJNvTulQvrOtazikqkfJmkswmtYyXinr7SA7k9EtfZl060LqbhOFSjVh1aSqQktNePRp8LT8PECnOju+p0Nq2dWtOMKcKmZzk8RiuCSy2dLvpN2Oll7QtdO6om/YtSq6nyd5JvF1NrsfUx1/8z8/N6n6VP7KP4wNx0k9NVlOzr2lhKVapXhKlKrwyhSpwlpPHEk5SxlLCxrnPY4t0C7vVJ3/9tcWqdJOEZdkpywnj1Rzn1ok2x/k/UISTrTq1MfRbVOD9ajq/ai1dibBpWlONOlGMVFJJRWIpdyQHJt3Gm9q1FVx1TvJqpxPC4OufFl92MluLd3dX0mw+2n+I821+gCVS4rVVdTxUqVKn+EtOKTljz/E8nzep+lT+yj+MDbQ3f3VTTVzYZTz/AI0/xFr7C2vb3NFTtq1OtTi3Tc6cuKPEkm1nvw17Skvm9T9Kn9lH8ZZnRnudPZdtO3lUc1KpKqpOPDrJQi1jL/ZQEyAAAAAAAAwAAGBgAAAAAAAAAAAAAAAAAAAAAAAAAAAAAAAAAAAAAAAAAAAAAAAAAAAAAAAAAAAAAAAAAAAAAAAAAAAAAAAAAAAAAAAAAAAAAAAAAAAAAAAAAAAAAAAAAAAAAAAAAAAAAAAAAAAAAAAAAAAAAAAAAAAAAAA/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8" descr="data:image/jpg;base64,/9j/4AAQSkZJRgABAQAAAQABAAD/2wCEAAkGBhAQDxAPEBEQFRERFBAQERAUFBISERASFRcVFBUVFxUXGyYfGBojGhcVIC8gIycpLCwsFR4yNTAsNSgrLCkBCQoKDgwOGg8PGikkHSQqKSw0KTQsNSw1KikpKSkuKiosLDUsKSwpLiw1LCouKiosLCkuKiksNTQpKSwpLCksNf/AABEIAOEA4QMBIgACEQEDEQH/xAAcAAEAAgMBAQEAAAAAAAAAAAAABgcBBQgEAwL/xABIEAACAQMBBAUHBwkGBwEAAAAAAQIDBBEhBQYSMQcTQVFhIjJUcZGS0QgYQoGTwdIVFyM1UnKCobMUFjNTVbE0c3SUorLCJP/EABsBAQACAwEBAAAAAAAAAAAAAAACBAMFBgcB/8QAKhEBAAICAQMCBQQDAAAAAAAAAAECAxEEITFBBRIUIlGRsRNSgdEGMmH/2gAMAwEAAhEDEQA/ALxAAAAAAAAAAAAAAAAAAAAAAAAAAAAAAAAAAAAAAAAAAAAAAAAAAAAAAAAAAAAAAAAAAAAAAAAAAAAAAAAAAAAAAAAAAAAAAAABgyAAAAAAAAAAAAAAAAAAAAAAAAAAAAAAAAAAAAw2YkUfvnvte16tW3m3RpwlKDowbXFh48uXOSfdovAzYsM5Z1CVazaeizqu/tirqFqqqlObcXKOHThLsi55xlvTCzqSNM5hjJrDTenJrRr1dxfO4W8qvbSMpNdbT/R1V3yS0l9a1M3I436URMJ3x+2OiTGvvttUqM4wm2nLXPNRXZnuz9x67mvGnCU5PCim2yvL67lVqSqS5yecdy7F7Dn/AFDm/DVj2/7SwWtpYlKrGSUotNPVNPKPoV1YbTq0HmEsLti9Yv1omuxNqK5oxqpYzleGmmV4GThc6vJiYiNTBW22wABsEgAAAAAAAAAAAAAAAAAAAAAAAAAxkDJVfS1uxhxvqa0eIVkl28oy+72FqZPNtCxhXpTo1EnCcXGSfczLiyTjtFkq29s7c0Ej3E3kdldxlJ/oqmKdVdiT5S+p/wAmzW7wbGnaXNS3n9B+S/2oPzX7P55NcbyYrkprxK30mF6b17V4uGjB6aTm17Yr7/YRw0+7O1OupcEnmdPEX3uP0X931G2qVFFOTeEllvwPKvUoyfE2rk79v48NbeJi0wRtpV6sLaHOo/Ka+hTXnP6+S9ZZVnaxpU404JKMEopdyRHtytkuFOVzUWKlbDSfOFNebH7/AKyT5Ol4PG+HxRE956ynWNQyDGTJfSAAAAAAAAAAAAAAAAAAAAAAAACJ9Je1q9rYqrb1HTm6tOPElFvhfFlaprsJYQfpe/Vy/wCfS/2kZcMbyRE/VKveFb/nA2n6ZV92l+Az+cDafplX3aX4CPA3n6VP2x9lv2x9Ht2ptu4upKdxUdSUVhSagml3eSkeIAnEREahJ7Nk7QdCtGp2ebJd8XzX3/UWD5M4p6OLxJdz7UytaFGU5RhFZlJqKXiyxrG1VKlCmnngilnv7WcT/k9MdbUyRPzz+PCnyYjpPlt47euVoqssLRLEdP5Gf7wXP+dL2R+Brwcp8Tm/fP3n+1XcpDu/tytO4jSqTcoyUueNGsdyJaiB7tf8ZS/dqf7RJ4jrPTL2vx4m07nr+WWvZkAGxSAAAAAAAAAAAAAAAAAAAAAA8G2di0rui6NaOYNp+prk0e8CJ0IZ+ajZ/wCzP3mYfRTs/wDZn7zJoRLpF3n/ALHaOMJYr1806ffFfTn9S5eLRlpN72isTKUbmdKk3rpW1O7qUrRPqqT6tybzxzXnNPuT0+rPaacH0treVScYRWZSail4s3lYilNTPZcj5YSTdDZfO4ku+NP/AOn93tJNVpKS4W5Jaaxbi/qaPr+R52kKVGeuIRw0sJn5PLvVORky8u17+J6R/wA8NbktNrbSGz3JtasI1I1bjEkn/iy59vafb831v/mXH2svifDdPafDN0ZPyZ6w8Jd31kuOj4tsWfHF4rH28pR1hpNk7pUbap1sJVZSw0uObklnuybwAuRWKxqISAAfQAAAAAAAAAAAAAAAAAAAAAAABhs5+3323Uu72rOalFQbpU6ctHCEXpld7eZP1nQWCMby7hWt6nJx4KvZUjo8+PeWOPlrjtuYZMdorO5UMWJ0Ubs9ZUd5UXkw0p55OXazT33RteUq8KXDxwnJJVY8ku99xc2xtlwtqFOjBaQSXrfayzyuRFqxWk908l4mNQ+G8OzeuovHnwzKPj3r2EFLOZCN59lzpVeKlSnNVH5MY9knzy+xeJyfqnCnLrJjjr2/hVtG2pjNppp4a1z3Y1yT/Yu01cUIVVjXR45ZXPBFtl7jTq4ney05q3h5n8b+k/5EztrWFOKhCKjFaJLRIzencPJx4n3z38Pta6fUAG1SAAAAAAAAAAAAAAAAAAAAAAAAAAAMGQBjBkAAYwZAAAAAAAAAAAAAAAAAAAARvpC3nns3Z1a8pwhOVN0koTyovjnGD5a9pUHzkL30O196r8SxunL9RXX71v8A1YFDdHu9NrYVa0rqhOtCpCMYqPV5i0858sCZ/ORvfQ7X3qvxPRYfKJu6lWlTdpapTnCDfFVylKSTfPxPz+dzY3+nV/Zb/Ake4u9Gy9q3E6FGznTlTputxVFRaaUoxwuFZzmWfqAlnSHt66tLRVbaMcSlwTqvV0U/Nko8nl6ZfLK0NB0Z78Sm5Wd1Ubl5U6VWby5LWUoSb5tateGV2I8V50swq05UKlipQknBp1ua5fsFedZiXFDMcPMdcyjh5Wva1pr4Gyx8eZxTW0anxKxWm66mFz3u8lR1+OlJqEdIx+jJd7XifLpC6QKuzNn0LynSpznVrQoyhNyUY5hUm8NeMP5kf3e2tGvTjUksyi8TjyXF4eDWpMbbaVK74bapRioatZxPDS7nH1nJcTNOLNbHntPvmde1VidTqVTfORvfQ7X3qvxM/OQvfQ7X3qvxLiW5Vp/lU/ch8Dl/e63jDbF5Tikoxu6kUklhJVMYwbtJPfnI3vodr71X4ki2J02XFxs7aV5K3oKpZq2cIJ1OGfWz4JcWudOzBP6O5tpKKbpU8vXzIfAjfSjsGjb7D2hKlGMW4UU8KKz+mpdwEC+cje+h2vvVfiPnI3vodr71X4kU6LduWNpdVZ37apSpcMcU3V8rii+SWmiZZ/5xd2u+f/bS/CBqNm/KSqcaVzZQcHzdKo1JLwU00/VlFy7B27QvbaldW8uKlVWYvk002nGS7JJpprwOaelDeLZl3Oj+T6Uk4dZ1tV040usTxwrC1eMS1feW10BWtWnsr9ImlOrUq008+Y1GKeO5uLYFk160YRlOTUYxTlKT0UUllt+CRRW0vlG11WqK3taEqKlJUpTdRTlBPClJJ4TfPHibzp9346i3jsyjL9LcrirtPWFDOkfXNr2RfeQrcLord9s25ryWKtWP/wCVv6PBlp/xyXD6lntAvHcXe2ntSxpXcMKTzCtTTz1dWPnR9Wqa8Gjd3VRxhOa+jGUsepNnNnQ1vjLZu0Xa1240bmSo1VLTqa6bjCT7tcxfr8DpC/f6Gr+5U/8AVgUL85G99Dtfeq/EfORvfQ7X3qvxIN0bUIz2vZQkk4yqNNNJp+RLsZ01LcizksOlTf8ABTf3AVnsj5SEXJRu7Jxi+dSjU4mv4JpZ94tvYW37e+oQuLWoqlOemVo4vtjKL1jJdzK46RuiKzdlcXNvThSrUKc6ycEoRmoLilGUVpqk9eecEI+T/t+dLabtcvqrqnPMOzrKa4oS9eFJfWBuNp/KGvKVetSVpbNU6lSmm5VctRk4pvXwPL85G99Dtfeq/Erq/uY0tqVas48Uad3UnKKx5UY1W2te9IstdLuxv9Or+y3+AHx+cje+h2vvVfiW10cb3T2pYQu6kIQm51YOEHJxXC8Ln3lXUuljY8pRitnV/KaWWrfTLx3F27L2ZToQ4aSSi9cJJL+QHtAAEB6cv1FdfvW/9WBR/RjZbNq1q8dpToQgoRdN1ZyguLOuMNZeDo7fvdn8pWFaz43DrHTfGo8TXBJTxjK54wVD83mfpU/so/jA2v8Ad3dX0mw+2n+I227T3csKzrW95ZQnKLptxqttxeHjVvtSIp83qfpU/so/jP1H5Pc00/7VP7KP4wJVtvo5s7alVuJzmqUE5efq8vSK01bbSXrK4oWzq1FCnHWT8lZzhc9X4Lm/AuvfTdWpe2lOCnKNSk+NR+hOWMeUufqedMs0XR9uPKk5VbiOKmscc+GK7E/Hn7DYY+R7cczNvm8M9b6r36vNsXZkKUYUU8Lk5vTMnzkyX7M3bnSqxqNrQ1u1NgyhVxBZjJ5j4eBLNm05RpQjPzkku85bhYL++1s9Ymd7931lWiNzuXrRyHvt+vL3/rKv9RnXhTG8PQbKvf17tXMsVq0q/D1SfDxS4uHPHr6zcpLhtP8ADj6iIdMv6hv/AN2j/WpEwtotQinzSNRvpu7+ULC4s+Nw65RXGlxOPDOM+WVnzcc+0Dm3ot3Oo7Uuq1Ctx4hS6yPDLheeKMe59jZN97egVU7WdWy6yVaHldXKSn1ke2MdFiXau/kSfo16LJ7Kup13VlUU6fV4cFDHlKWfOfcWe45WAOQtxruypXsFtCkpUW1FzkpPqJZ0k4cpLPNNPHPsw+orvaNts+xqXTlHqaVPrOKLWJrC4FHGj4sxSx3oge/nQlSvbl3VCboynrVjGClGc/28ZWG+3v588nnr9FF7U2dDZ1S/quhTqdZCHUrPLChxdZ5ibbUexv1YCm76vebXvq1dU5VK1VyqOEdVCCwkln6MVwxX1EjtP7z0YRp0pX8IRSjGEZJRiksJJZ00RbfRv0Xw2a6spy6ydRrM5RUfJXKKWXplt+zuJ8rCn+xH2Achbw7F2hTlK6vaVZSqz8qrPHl1Hrq12vB0D0Xb7flHZM41JZubWnKlWzzmuF9XU/iS18YyJNvTulQvrOtazikqkfJmkswmtYyXinr7SA7k9EtfZl060LqbhOFSjVh1aSqQktNePRp8LT8PECnOju+p0Nq2dWtOMKcKmZzk8RiuCSy2dLvpN2Oll7QtdO6om/YtSq6nyd5JvF1NrsfUx1/8z8/N6n6VP7KP4wNx0k9NVlOzr2lhKVapXhKlKrwyhSpwlpPHEk5SxlLCxrnPY4t0C7vVJ3/9tcWqdJOEZdkpywnj1Rzn1ok2x/k/UISTrTq1MfRbVOD9ajq/ai1dibBpWlONOlGMVFJJRWIpdyQHJt3Gm9q1FVx1TvJqpxPC4OufFl92MluLd3dX0mw+2n+I821+gCVS4rVVdTxUqVKn+EtOKTljz/E8nzep+lT+yj+MDbQ3f3VTTVzYZTz/AI0/xFr7C2vb3NFTtq1OtTi3Tc6cuKPEkm1nvw17Skvm9T9Kn9lH8ZZnRnudPZdtO3lUc1KpKqpOPDrJQi1jL/ZQEyAAAAAAAAwAAGBgAAAAAAAAAAAAAAAAAAAAAAAAAAAAAAAAAAAAAAAAAAAAAAAAAAAAAAAAAAAAAAAAAAAAAAAAAAAAAAAAAAAAAAAAAAAAAAAAAAAAAAAAAAAAAAAAAAAAAAAAAAAAAAAAAAAAAAAAAAAAAAAAAAAAAAA/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26" name="Picture 30" descr="http://t2.gstatic.com/images?q=tbn:ANd9GcRBv5i0yNoZsgb6Yu7kaI3Ua-fCEtzu5zPvvwWtRZe6QOe0o40&amp;t=1&amp;usg=__xJyG2GuV_e1XzTYKJmmc3tygJJY=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93" y="3048000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http://t3.gstatic.com/images?q=tbn:ANd9GcSGdXxJVPDua4_DBKLlPKX-eZ7XOSrw2UvgqQVYZkttGyqlFaY&amp;t=1&amp;usg=__lEoFV7Ug0b_kA5nQO9xDOHdOEJk=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0200"/>
            <a:ext cx="1479550" cy="67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http://t1.gstatic.com/images?q=tbn:ANd9GcQFuCEqQvrIxExdSW74GnBQCKbIkmtQMZmSbiunkhCDgWDwiMc&amp;t=1&amp;usg=__iUgwo7EUBpbcNs9zMIQiUUL5TRo=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14800"/>
            <a:ext cx="736600" cy="81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http://t1.gstatic.com/images?q=tbn:ANd9GcTtW2V0BxXjxu8RvZ-b7cZfGYc22co-7wHXObEPYjJ2s1MiBP0&amp;t=1&amp;usg=__sxxuqLYXQLw3WK66rMBaSo4tDIo=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267200"/>
            <a:ext cx="1022350" cy="87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38" descr="data:image/jpg;base64,/9j/4AAQSkZJRgABAQAAAQABAAD/2wCEAAkGBhQGEBISBxESFRURDRYWExcSFBoQGhUVGBgWFxgUFBgXJzIeGRkjGhYXIS8gJSc1LCwsGR4xNTwqNSYuLCkBCQoKDgwOGg8PGjUlHyQuKiw1KSwsLCksLDApKiwsKiwpLCwsKSkpLCkqLywsLC8sLDQsLCwsKSksLCwsKSwpKf/AABEIAOEA4QMBIgACEQEDEQH/xAAbAAEAAQUBAAAAAAAAAAAAAAAABAEDBQYHAv/EAEUQAAIBAgMDBBAFAQcFAQAAAAABAgMRBAUSBiExMlFxsQcTFBUiNEFSU2FygZKTstFzdJGhwsEjQmJjgoPhM0NUovAk/8QAGQEBAAMBAQAAAAAAAAAAAAAAAAECBQME/8QAHxEAAwACAwEBAQEAAAAAAAAAAAECAxESITETQVEE/9oADAMBAAIRAxEAPwDuIAAAAAAAAAAAAAAAAAAAAAAAAAAAAAAAAAAAAAAAAAAAAAAAOS1cyqqUrVqvKf8A3Jc/SeO+dX01X5kvuWavKl7T6zwbSSMrbJPfOr6ar8yX3HfOr6ar8yX3J+G2ZqVKbrYuUaNNK+qpe7T4Wit+/wDcvZds1DNm1g8VBtK9nTlF250nxRR3CLqbZiu+dX01X5kvuO+dX01X5kvuXM3yx5RVdKclJxSd0rcVchllxa2ir2npkjvnV9NV+ZL7jvnV9NV+ZL7kcLeTpEbZI751fTVfmS+4751fTVfmS+5mMZsTWwVOdSpOk1CDk7OV7LfuujXysuK8LUqn0kd86vpqvzJfcd86vpqvzJfcjGxYjYmthqcqk50rQpuTs5Xslfdu4inE+hKq8MN3zq+mq/Ml9x3zq+mq/Ml9yOC2kV2yR3zq+mq/Ml9x3zq+mq/Ml9yOBpDbJHfOr6ar8yX3HfOr6ar8yX3I4GkNskd86vpqvzJfcd86vpqvzJfcjgaQ2yR3zq+mq/Ml9x3zq+mq/Ml9yOBpDbJHfOr6ar8yX3KxzKrdf21Xj6SX3IxWPFdI0htnZAAYpqgAAAAAHHKvKl7T6zPbGZOsyrOddXhSSdnwcnyU/Vub9yMDV5UvafWb52P6aWHm1xdd/tGP3NXPTnH0Z2Kd32Q+yFin/Y0093hTfTuS/kang8XLAVI1KL3wkmv6roa3e82Hb/fiKa/yF9UizgtjZZjHVhMRRkr2utW58z3biuNzONci2RVWR6Iu1mIWKxMp0ndSpU2vfFE/A7NwwmGlis1TlaGqFNPTe+6OprfvbW5cP2MfVyF4DF0qGJcZa5wvpva0pWa39DNz2y3YKpbnh9cStXrjEv0tM75VRreUZVS2mhUVKCo1admnCUpRkne11Jt+TyGv4jDSwdSUK6tKErNev7Gzdj3/AKtb8KPWy1t7h1SxMJR/v0lfpi2r/pb9C021lcfhVynjVG37QeKV/wACfUznGTZTLOayp0t3llLjpiuL/p7zo+0Hilf8CfUzAdj2glGtPyucY+5K/wDI8+K+GOmjtknlkSMfneBwuTzhQdOcnKKc6nbGpRu2k1Hkvhe1jcc4WnC1lzYaf0s0LbWV8ZU9UIfQn/U3rMnqwdVv/wASX0MZF1DYh90jQNmMuhmuIVPFJuLpye56d6tbejMZ9kmGyFwnOM5KW5U1NrVJb25SfCKVty4tkHYfxxfhT/oZTsicMP01P4Ham/sp30cpS+beiRidkqGaUI1Mtj2uUoRlG7bVnZ2knfycxC2ewWDzWU6KozbhG6nKbvNXSbtHdHit3rNlyTxOj+Wj9JqGwHjMvy0vqgcpqnNd+HRpKp69IG0uS95K2mm24Sjqhfja9mn0f1Rlsh2RWKo9vxacnKLdOmpaNXG2qXHez32Q+XQ9ifXEs7P5zi6tNUcupxkoqynJchczd7bubrOvK6xJpnPjKyNNF3Z3LqG0KqxrYdU5U2t9Oc/Lfzm96sYHO8qeTVpU5O6snF8LxfC/r3Ne42/Y3BxwUq8VVVSp4PbNK8GLvPcpPlO97mG2+8ah+Xj9UxFv6uV4Tcr5p/plMv2PoYvDU5tS1zoRlfW7anG97c1yFs7gsJmc50e1Sk4wuqkpta0mk2ox5PFNI2jJfE6P5WH0o0/YDxmX5eX1QOSqnN7fhdpJz16QtpsjWSVUqTbhON434q25xfPbd+piY8V0m4dkTjh+ip/A0+PFdJ6sNOoTZ58iU20jsgAMk0gAAAAADjlXlS9p9Zu/Y9xKlSq0/LGqpe6SS64mkVeVL2n1kzJc2lktVVKSurWlHhqi/J0+VGtljnGkZuOuNbM12QY2r03z0OqUvuTOx291fph/MpncI7XwhPKZXnST1Ql4D0u3le66a57b2ZDYzKXllObrOLlOauoyU9KSsk2t197PNVJYeL9PRMt5eS8MLtZie48wp1H/AHI0pPoUpN/sbBte+24Go6e9PQ01za47zV9u/G/9iHXIt5dtL2uhLDZlGU6UouKcWtUF5LX3NJ8OYt825il+FeaVVL/Sf2PI/wBpWf8Alx639iNtzi1XxSjD/t00n7Tepr9NJbwOf08ipzjlSnKdS151UoqKV7Wim78X5TBVKrqycqrbbldt8W3vbZ1mG8jtnOrShSdT2g8Ur/gT6ma92PcQrVqb46ozXQ1Z9S/UtZltxDHUalONKac6coptrddWua3leZyymqqmH4rc0+EovjFnGMNfNyzreWeaaJ+2kf8A9lT1wh9CRveZx0YOqn5MLNf+jNOzTPsNmc41p0avbIRXg3ioSs7rW+LSfMlcl4vbmOKozpypT1TouLd1a7ja9ua4qLpSteCalOnv0x+w/ji/Cn/QynZE4YfpqfwNdyDNFk9ZVakXJKElZWXG3OS9ptoo592vtUJR7W5X1NO99PN0HWof2VfhzVL5uf03fJPE6P5aP0mobAeMy/LS+qBKwG28MHQhSlSm3Cko3TW+ytcwuzmcLI6rqVIuV6TjaLS4uLvv6DnOOkr69L1c7nvwzPZE3To/hz64mzOgsrwclhd3a8NJq3Oot36W95ou02fRz6VN04SjojJPU073a5ugy2WbawVHtWaQm7Q0XhZ6o2tvTas7EVjv5yteEzknnT/p67HS31+in/Mh7f8AjMPy8fqmVynaijkrlHCUana3vvKSc5S55eRJLckvWY7aPOVndVVKcXFKko2k0+Dk77ukvM19eWuijqfnx2b/AJL4nR/Kw+lGn7AeMy/Ly+qBLwO28MJRp0pUptwpRi2mt9la5hNnM4WR1XOpFyTpONotLi4u+/oKzjpTa16Wq53PfhneyJxw/RU/gafHiukzW020Mc+7X2qEo9r1X1NO+rTzdBhY8V0nfDLmEmccrTttHZAAZJpAAAAAAHHKvKl7T6yXkuX99K9Ok3ZSl4T/AMKTbt67IiVeVL2n1kvJMw714inVkrqMvCt5rTTt67M2a3xevTLWuXZtW21HuDDUqeCjppdstJR3Lh4KfPffx4tGo5bmMsqqRqYZ2ae9eSS8sX6mdTjKnm1LdpqU5rpT/wCeo1XONg7XllT/ANub+mX9H+p48OWUuFnpy46b5SYvbSssRiIzp8JYanJdD1NGGw2EnjHbDQlN80U5frbgea8ZU5aa+pSj4NpXvG393fwOgYKnQjl1ozjGEqHhyTs9bXhX/wAV/J7jvVfKUl2clP0ps0qtkdfDrVVoVEkt703t024EA3rseSbo1U+Cqq3qbir2Nd2lwSpY2pTwy5U46Uueai7L3smcm7cP8IrHqVSMZh8NLFy04eMpPminJ/sX8VlFbArViaU4rna3e9rcjdcwwS2ay+osJum4xUprc5Sk1Fu/Q3bmL+QU6OGwMdUouEqblVcnu1NeEnzW4W9Rzf8Ao65Jdb0XWHvTfZgth8spZiq3dlOM9LhbUr2vqvb9CLtHkreKdPKqLsqUW1TjuV7735EZTsd8MRbzofzLG1ubVMNi4Rw85RUVCVou2pt8ZW47klvI5V9mkW1PyTZrOLwFTANLF05Qb4ala/Q+DLCWrdHy8LHTNrcMsThKutb4R1xfM1ze6695gOx/go1Z1ak0nKGlR9V73a9e636l5z7h014UrDq1KMFDZ3E1FeNCp71b9nvI2MwNTL2o4uDg2rpPm4X/AGMhtFh62AxU513JOVRypzTe9X8HS/JZWVvJY8Z/myzh0p/3o4dRnut4acm7eredJqnp/jKUkt/0xYAOpzAAAAAABWPFdJQrHiukgHZAAYhrAAAAAAHHKvKl7T6yTlWX99Kqpxdm4ya3X3xi5Je+1iNV5UvafWZjY3x2n0T+iRsW9S2v4ZcrdJEDLc2q5VLVhJuN+K4p+0v/AJm/7ObTRzxONRaakVdpb01w1R9/k9Zqu1Gzk8BVlPDwcqc5OS0q+lve4tLgr8GX9isvnSrOvXThThTleUvBTbtu3+Ty36DhlUXHI743cVxL/ZBwkac6VSK3zUoy9emzT/d/sMDshDBUXXzm7003PtcfBskr2k+LfR+5A2pz2OaV4do306L3PzndOTXq3JL/AJNyz5d2YOr3N4Wqg3HTvuuO7n3HN1URM/0slNVTIGxeYPHwq3jGMY1EoQglFRVr29b9bMPmSvm8dXpqX0xt+5lthcHLCUZuunFzqaknuem1lJrik2pfoa5tXWeGx850+MHTkulRi0TCTy0l/BT1jlv+m07b+Jyt6SH1I5wdIzKstpMDN4Hwm4p6fKpRak4Nc+6xz7DYKeMnow8G5c1rW9cm+C9bL/5nqWn+Mpn7pNG39juDUa78jnBe9KTfWjF7Z+O/6KfWzY9kKkKUalHCtSVLTqmuE6ktWpx/wqySfqNc2z8d/wBFPrZWHvM2WpaxI3HaXxSv+DI59kmcVMkm50FeLspp8GvJv8j42fSdB2l8Ur/gyNQ2by3vrhsXThyn2txv5y1tfra3vK4Wlje/NlsqbtaNsy/NqG0kHGye7wqc0rr128q9aNP2s2eWTSjLC30VG0k9+mS32v5VbqZByrC1qWJpqhCaqRqrdZq2/fq9Vr39RnNvc0jiHCjRabhJynbfZ2so9PG/uLzDx5EpfTKVXOG6XZqQAPYeYAAAAAAFY8V0lCseK6SAdkABiGsAAAAAAccq8qXtPrPVDESwslLDycZLg4uzV9x5q8qXtPrPJt/hkk7v9iP/ACKvxssYnMKmM8aqTn6pScl+jLAIUpfhPJgmYXOq+Bjpw1acY8yd0ui/D3EMEtJ+hNrwlwzetSlKUK1ROdtT1O7twuR6+IlipOWIk5SfFyd27bjwCNJDbLuGxk8E9WFnKD54tq/TzkjFZ1XxsdOJrTlF8VeyfSlx95CA4re9Db8L+FzCpgb9y1Jw1Wvpbje3C9jziMVPFS1YicpS3b5O73cN5aBOl6NvwmVc5r14uNatUcZKzTk2muZlrC5hUwN+5ak4arX0txvbhe3SWARxXmhtkypnVeqrTr1WnxWtkMAlJLwNt+gAEkAAAAAAArHiukoVjxXSQDsgAMQ1gAAAAADjlXlS9p9Z5PVXlS9p9Z5NtGSAASAAAAAAAAAAAAAAAAAAAAAAAAAAAAVjxXSUKx4rpIB2QAGIawAAAAABxyrype0+s8nqrype0+s8m2jJAAJAAAAAAAAAAAAAAAAAAAAAAAAAAAAKx4rpKFY8V0kA7IADENYAAAAAA45V5UvafWeT1V5UvafWeTbRkgAEgAAAAAAAAAAAAAAAAAAAAAAAAAAAFY8V0lCseK6SAdkABiGsAAAAAAccq8qXtPrPJ6q8qXtPrPJtoyQACQAAAAAAAAAAAAAAAAAAAAAAAAAAACseK6ShWPFdJAOyAAxDWAAAAAAOOVeVL2n1nk9VeVL2n1nk20ZIABIAAAAAAAAAAAAAAAAAAAAAAAAAAABWPFdJQrHiukgHZAAYhrAAAAAAHHKvKl7T6zyVrS8KW9cp9Z51LnRtoySoKalzoalzokFQU1LnQ1LnQBUFNS50NS50AVBTUudDUudAFQU1LnQ1LnQBUFNS50NS50AVBTUudDUudAFQU1LnQ1LnQBUFNS50NS50AVBTUudDUudAFSseK6TzqXOisZK63riAdlABhmsAAAAAAWu5YeZH4UO5YeZH4UXQTtjRa7lh5kfhQ7lh5kfhRdA2xotdyw8yPwodyw8yPwougbY0Wu5YeZH4UO5YeZH4UXQNsaLXcsPMj8KHcsPMj8KLoG2NFruWHmR+FDuWHmR+FF0DbGi13LDzI/Ch3LDzI/Ci6BtjRa7lh5kfhQ7lh5kfhRdA2xotdyw8yPwodyw8yPwougbY0Wu5YeZH4UO5YeZH4UXQNsaLXcsPMj8KHcsPMj8KLoG2NFruWHmR+FDuWHmR+FF0DbGgACAAAAAAAAAAAAAAAAAAAAAAAAAAAAAAAAAAAAAAAAAAAAAAAAAf/9k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36" name="Picture 40" descr="http://t3.gstatic.com/images?q=tbn:ANd9GcSHbPxuC_947y-MkGhcP2_2u0f__4LkXPXdjgDLGg9iV4LGv0A&amp;t=1&amp;usg=__i6EeBoC-YJKf1r8fmiS9dhwfLcQ=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1905000" cy="78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8" name="Picture 42" descr="http://t3.gstatic.com/images?q=tbn:ANd9GcRqBoyFsN1DfI_1wz9JvM3MBosNihsDDc4B6kepdP2Xmm1oFqI&amp;t=1&amp;usg=__V_zFe2_Qe4tG63xOnVnCWm-ef_I=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400"/>
            <a:ext cx="1095375" cy="87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76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r>
              <a:rPr lang="en-US" dirty="0" smtClean="0"/>
              <a:t> Install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chema.xml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olrconfig.xml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olr.war</a:t>
            </a:r>
            <a:endParaRPr lang="en-US" dirty="0"/>
          </a:p>
          <a:p>
            <a:r>
              <a:rPr lang="en-US" dirty="0" smtClean="0"/>
              <a:t>Everything Else</a:t>
            </a:r>
          </a:p>
          <a:p>
            <a:pPr lvl="1"/>
            <a:r>
              <a:rPr lang="en-US" dirty="0" smtClean="0"/>
              <a:t>Java-capable HTTP server</a:t>
            </a:r>
          </a:p>
          <a:p>
            <a:pPr lvl="1"/>
            <a:r>
              <a:rPr lang="en-US" dirty="0" smtClean="0"/>
              <a:t>ETL process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frontend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http://t3.gstatic.com/images?q=tbn:ANd9GcTLKGdTGrJ45_lY8ht7nkKNPWbAP9jq6mDulxGSPealWVyu7pk&amp;t=1&amp;usg=__AB4HAo_iYp7-v6jbh1t2l19u92E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3124200" cy="211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88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r>
              <a:rPr lang="en-US" dirty="0" smtClean="0"/>
              <a:t> Schema</a:t>
            </a:r>
          </a:p>
          <a:p>
            <a:r>
              <a:rPr lang="en-US" dirty="0" smtClean="0"/>
              <a:t>ETL Process</a:t>
            </a:r>
          </a:p>
          <a:p>
            <a:r>
              <a:rPr lang="en-US" dirty="0" smtClean="0"/>
              <a:t>Exploring data with </a:t>
            </a:r>
            <a:r>
              <a:rPr lang="en-US" dirty="0" err="1" smtClean="0"/>
              <a:t>Solr</a:t>
            </a:r>
            <a:r>
              <a:rPr lang="en-US" dirty="0" smtClean="0"/>
              <a:t>, ASP.NET MVC, and </a:t>
            </a:r>
            <a:r>
              <a:rPr lang="en-US" dirty="0" err="1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6352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42E10DA4DF6648996F5A562EBAB951" ma:contentTypeVersion="0" ma:contentTypeDescription="Create a new document." ma:contentTypeScope="" ma:versionID="cd8c273d20b30b5787a5421d5b614aa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9B05E1F-C0BD-492A-A97A-1E44BB2710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8359233-FF27-4B63-A01A-8E41F4EAA1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21BEA8-A016-4C14-BA95-A292589DF1E9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165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Enterprise Search with ASP.NET MVC and Apache Solr</vt:lpstr>
      <vt:lpstr>Platinum and Gold Partners</vt:lpstr>
      <vt:lpstr>About Me</vt:lpstr>
      <vt:lpstr>Introducing Apache Solr</vt:lpstr>
      <vt:lpstr>A little Lucene goes a long way…</vt:lpstr>
      <vt:lpstr>Reaping the Benefits</vt:lpstr>
      <vt:lpstr>Who uses Solr?</vt:lpstr>
      <vt:lpstr>The Guts</vt:lpstr>
      <vt:lpstr>Today’s Agenda</vt:lpstr>
      <vt:lpstr>Questions?</vt:lpstr>
      <vt:lpstr>More Information</vt:lpstr>
    </vt:vector>
  </TitlesOfParts>
  <Company>Agility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Philly.net code camp  2010.1</dc:title>
  <dc:creator>Bill Wolff</dc:creator>
  <cp:lastModifiedBy>Matt</cp:lastModifiedBy>
  <cp:revision>87</cp:revision>
  <dcterms:created xsi:type="dcterms:W3CDTF">2010-04-06T21:33:10Z</dcterms:created>
  <dcterms:modified xsi:type="dcterms:W3CDTF">2010-10-09T13:33:55Z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0x010100AE42E10DA4DF6648996F5A562EBAB951</vt:lpwstr>
  </property>
</Properties>
</file>