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Stories:</a:t>
            </a:r>
            <a:r>
              <a:rPr/>
              <a:t> </a:t>
            </a:r>
            <a:r>
              <a:rPr/>
              <a:t>Introduction</a:t>
            </a:r>
            <a:r>
              <a:rPr/>
              <a:t> </a:t>
            </a:r>
            <a:r>
              <a:rPr/>
              <a:t>-</a:t>
            </a:r>
            <a:r>
              <a:rPr/>
              <a:t> </a:t>
            </a:r>
            <a:r>
              <a:rPr/>
              <a:t>R</a:t>
            </a:r>
            <a:r>
              <a:rPr/>
              <a:t> </a:t>
            </a:r>
            <a:r>
              <a:rPr/>
              <a:t>examples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_files/figure-pptx/no%20city-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What about a correlation?</a:t>
            </a:r>
          </a:p>
          <a:p>
            <a:pPr lvl="0" indent="0">
              <a:buNone/>
            </a:pPr>
            <a:r>
              <a:rPr b="1">
                <a:solidFill>
                  <a:srgbClr val="007020"/>
                </a:solidFill>
                <a:latin typeface="Courier"/>
              </a:rPr>
              <a:t>library</a:t>
            </a:r>
            <a:r>
              <a:rPr>
                <a:latin typeface="Courier"/>
              </a:rPr>
              <a:t>(dplyr)</a:t>
            </a:r>
          </a:p>
          <a:p>
            <a:pPr lvl="0" indent="0">
              <a:buNone/>
            </a:pPr>
            <a:r>
              <a:rPr>
                <a:latin typeface="Courier"/>
              </a:rPr>
              <a:t>## 
## Attaching package: 'dplyr'</a:t>
            </a:r>
          </a:p>
          <a:p>
            <a:pPr lvl="0" indent="0">
              <a:buNone/>
            </a:pPr>
            <a:r>
              <a:rPr>
                <a:latin typeface="Courier"/>
              </a:rPr>
              <a:t>## The following objects are masked from 'package:stats':
## 
##     filter, lag</a:t>
            </a:r>
          </a:p>
          <a:p>
            <a:pPr lvl="0" indent="0">
              <a:buNone/>
            </a:pPr>
            <a:r>
              <a:rPr>
                <a:latin typeface="Courier"/>
              </a:rPr>
              <a:t>## The following objects are masked from 'package:base':
## 
##     intersect, setdiff, setequal, union</a:t>
            </a:r>
          </a:p>
          <a:p>
            <a:pPr lvl="0" indent="0">
              <a:buNone/>
            </a:pPr>
            <a:r>
              <a:rPr i="1">
                <a:solidFill>
                  <a:srgbClr val="60A0B0"/>
                </a:solidFill>
                <a:latin typeface="Courier"/>
              </a:rPr>
              <a:t>#summary(ralf$crimes11)</a:t>
            </a:r>
            <a:br/>
            <a:br/>
            <a:r>
              <a:rPr b="1">
                <a:solidFill>
                  <a:srgbClr val="007020"/>
                </a:solidFill>
                <a:latin typeface="Courier"/>
              </a:rPr>
              <a:t>cor</a:t>
            </a:r>
            <a:r>
              <a:rPr>
                <a:latin typeface="Courier"/>
              </a:rPr>
              <a:t>(df[,</a:t>
            </a:r>
            <a:r>
              <a:rPr b="1">
                <a:solidFill>
                  <a:srgbClr val="007020"/>
                </a:solidFill>
                <a:latin typeface="Courier"/>
              </a:rPr>
              <a:t>c</a:t>
            </a:r>
            <a:r>
              <a:rPr>
                <a:latin typeface="Courier"/>
              </a:rPr>
              <a:t>(</a:t>
            </a:r>
            <a:r>
              <a:rPr>
                <a:solidFill>
                  <a:srgbClr val="4070A0"/>
                </a:solidFill>
                <a:latin typeface="Courier"/>
              </a:rPr>
              <a:t>"crimes11"</a:t>
            </a:r>
            <a:r>
              <a:rPr>
                <a:latin typeface="Courier"/>
              </a:rPr>
              <a:t>,</a:t>
            </a:r>
            <a:r>
              <a:rPr>
                <a:solidFill>
                  <a:srgbClr val="4070A0"/>
                </a:solidFill>
                <a:latin typeface="Courier"/>
              </a:rPr>
              <a:t>"crimesPc"</a:t>
            </a:r>
            <a:r>
              <a:rPr>
                <a:latin typeface="Courier"/>
              </a:rPr>
              <a:t>,</a:t>
            </a:r>
            <a:r>
              <a:rPr>
                <a:solidFill>
                  <a:srgbClr val="4070A0"/>
                </a:solidFill>
                <a:latin typeface="Courier"/>
              </a:rPr>
              <a:t>"b_migr11"</a:t>
            </a:r>
            <a:r>
              <a:rPr>
                <a:latin typeface="Courier"/>
              </a:rPr>
              <a:t>)],</a:t>
            </a:r>
            <a:r>
              <a:rPr>
                <a:solidFill>
                  <a:srgbClr val="902000"/>
                </a:solidFill>
                <a:latin typeface="Courier"/>
              </a:rPr>
              <a:t>use=</a:t>
            </a:r>
            <a:r>
              <a:rPr>
                <a:solidFill>
                  <a:srgbClr val="4070A0"/>
                </a:solidFill>
                <a:latin typeface="Courier"/>
              </a:rPr>
              <a:t>"complete.obs"</a:t>
            </a:r>
            <a:r>
              <a:rPr>
                <a:latin typeface="Courier"/>
              </a:rPr>
              <a:t>)</a:t>
            </a:r>
          </a:p>
          <a:p>
            <a:pPr lvl="0" indent="0">
              <a:buNone/>
            </a:pPr>
            <a:r>
              <a:rPr>
                <a:latin typeface="Courier"/>
              </a:rPr>
              <a:t>##           crimes11  crimesPc  b_migr11
## crimes11 1.0000000 0.3101539 0.4874797
## crimesPc 0.3101539 1.0000000 0.3810661
## b_migr11 0.4874797 0.3810661 1.0000000</a:t>
            </a:r>
          </a:p>
          <a:p>
            <a:pPr lvl="0" indent="0">
              <a:buNone/>
            </a:pPr>
            <a:r>
              <a:rPr b="1">
                <a:solidFill>
                  <a:srgbClr val="007020"/>
                </a:solidFill>
                <a:latin typeface="Courier"/>
              </a:rPr>
              <a:t>cor</a:t>
            </a:r>
            <a:r>
              <a:rPr>
                <a:latin typeface="Courier"/>
              </a:rPr>
              <a:t>(dfx[,</a:t>
            </a:r>
            <a:r>
              <a:rPr b="1">
                <a:solidFill>
                  <a:srgbClr val="007020"/>
                </a:solidFill>
                <a:latin typeface="Courier"/>
              </a:rPr>
              <a:t>c</a:t>
            </a:r>
            <a:r>
              <a:rPr>
                <a:latin typeface="Courier"/>
              </a:rPr>
              <a:t>(</a:t>
            </a:r>
            <a:r>
              <a:rPr>
                <a:solidFill>
                  <a:srgbClr val="4070A0"/>
                </a:solidFill>
                <a:latin typeface="Courier"/>
              </a:rPr>
              <a:t>"crimesPc"</a:t>
            </a:r>
            <a:r>
              <a:rPr>
                <a:latin typeface="Courier"/>
              </a:rPr>
              <a:t>,</a:t>
            </a:r>
            <a:r>
              <a:rPr>
                <a:solidFill>
                  <a:srgbClr val="4070A0"/>
                </a:solidFill>
                <a:latin typeface="Courier"/>
              </a:rPr>
              <a:t>"b_migr11"</a:t>
            </a:r>
            <a:r>
              <a:rPr>
                <a:latin typeface="Courier"/>
              </a:rPr>
              <a:t>)],</a:t>
            </a:r>
            <a:r>
              <a:rPr>
                <a:solidFill>
                  <a:srgbClr val="902000"/>
                </a:solidFill>
                <a:latin typeface="Courier"/>
              </a:rPr>
              <a:t>use=</a:t>
            </a:r>
            <a:r>
              <a:rPr>
                <a:solidFill>
                  <a:srgbClr val="4070A0"/>
                </a:solidFill>
                <a:latin typeface="Courier"/>
              </a:rPr>
              <a:t>"complete.obs"</a:t>
            </a:r>
            <a:r>
              <a:rPr>
                <a:latin typeface="Courier"/>
              </a:rPr>
              <a:t>)</a:t>
            </a:r>
          </a:p>
          <a:p>
            <a:pPr lvl="0" indent="0">
              <a:buNone/>
            </a:pPr>
            <a:r>
              <a:rPr>
                <a:latin typeface="Courier"/>
              </a:rPr>
              <a:t>##           crimesPc  b_migr11
## crimesPc 1.0000000 0.4331594
## b_migr11 0.4331594 1.0000000</a:t>
            </a:r>
          </a:p>
          <a:p>
            <a:pPr lvl="0" indent="0">
              <a:buNone/>
            </a:pPr>
            <a:r>
              <a:rPr>
                <a:latin typeface="Courier"/>
              </a:rPr>
              <a:t>df </a:t>
            </a:r>
            <a:r>
              <a:rPr>
                <a:solidFill>
                  <a:srgbClr val="666666"/>
                </a:solidFill>
                <a:latin typeface="Courier"/>
              </a:rPr>
              <a:t>%&gt;%</a:t>
            </a:r>
            <a:r>
              <a:rPr>
                <a:solidFill>
                  <a:srgbClr val="4070A0"/>
                </a:solidFill>
                <a:latin typeface="Courier"/>
              </a:rPr>
              <a:t> </a:t>
            </a:r>
            <a:r>
              <a:rPr b="1">
                <a:solidFill>
                  <a:srgbClr val="007020"/>
                </a:solidFill>
                <a:latin typeface="Courier"/>
              </a:rPr>
              <a:t>select</a:t>
            </a:r>
            <a:r>
              <a:rPr>
                <a:latin typeface="Courier"/>
              </a:rPr>
              <a:t>(crimesPc,b_migr11) </a:t>
            </a:r>
            <a:r>
              <a:rPr>
                <a:solidFill>
                  <a:srgbClr val="666666"/>
                </a:solidFill>
                <a:latin typeface="Courier"/>
              </a:rPr>
              <a:t>%&gt;%</a:t>
            </a:r>
            <a:r>
              <a:rPr>
                <a:solidFill>
                  <a:srgbClr val="4070A0"/>
                </a:solidFill>
                <a:latin typeface="Courier"/>
              </a:rPr>
              <a:t> </a:t>
            </a:r>
            <a:r>
              <a:rPr b="1">
                <a:solidFill>
                  <a:srgbClr val="007020"/>
                </a:solidFill>
                <a:latin typeface="Courier"/>
              </a:rPr>
              <a:t>cor</a:t>
            </a:r>
            <a:r>
              <a:rPr>
                <a:latin typeface="Courier"/>
              </a:rPr>
              <a:t>(</a:t>
            </a:r>
            <a:r>
              <a:rPr>
                <a:solidFill>
                  <a:srgbClr val="902000"/>
                </a:solidFill>
                <a:latin typeface="Courier"/>
              </a:rPr>
              <a:t>use=</a:t>
            </a:r>
            <a:r>
              <a:rPr>
                <a:solidFill>
                  <a:srgbClr val="4070A0"/>
                </a:solidFill>
                <a:latin typeface="Courier"/>
              </a:rPr>
              <a:t>"complete.obs"</a:t>
            </a:r>
            <a:r>
              <a:rPr>
                <a:latin typeface="Courier"/>
              </a:rPr>
              <a:t>)</a:t>
            </a:r>
          </a:p>
          <a:p>
            <a:pPr lvl="0" indent="0">
              <a:buNone/>
            </a:pPr>
            <a:r>
              <a:rPr>
                <a:latin typeface="Courier"/>
              </a:rPr>
              <a:t>##           crimesPc  b_migr11
## crimesPc 1.0000000 0.3810661
## b_migr11 0.3810661 1.0000000</a:t>
            </a:r>
          </a:p>
          <a:p>
            <a:pPr lvl="0" indent="0">
              <a:buNone/>
            </a:pPr>
            <a:r>
              <a:rPr b="1">
                <a:solidFill>
                  <a:srgbClr val="007020"/>
                </a:solidFill>
                <a:latin typeface="Courier"/>
              </a:rPr>
              <a:t>library</a:t>
            </a:r>
            <a:r>
              <a:rPr>
                <a:latin typeface="Courier"/>
              </a:rPr>
              <a:t>(corrr)</a:t>
            </a:r>
            <a:br/>
            <a:r>
              <a:rPr>
                <a:latin typeface="Courier"/>
              </a:rPr>
              <a:t>test=df </a:t>
            </a:r>
            <a:r>
              <a:rPr>
                <a:solidFill>
                  <a:srgbClr val="666666"/>
                </a:solidFill>
                <a:latin typeface="Courier"/>
              </a:rPr>
              <a:t>%&gt;%</a:t>
            </a:r>
            <a:r>
              <a:rPr>
                <a:solidFill>
                  <a:srgbClr val="4070A0"/>
                </a:solidFill>
                <a:latin typeface="Courier"/>
              </a:rPr>
              <a:t> </a:t>
            </a:r>
            <a:r>
              <a:rPr b="1">
                <a:solidFill>
                  <a:srgbClr val="007020"/>
                </a:solidFill>
                <a:latin typeface="Courier"/>
              </a:rPr>
              <a:t>select</a:t>
            </a:r>
            <a:r>
              <a:rPr>
                <a:latin typeface="Courier"/>
              </a:rPr>
              <a:t>(crimesPc,b_migr11) </a:t>
            </a:r>
            <a:br/>
            <a:r>
              <a:rPr>
                <a:latin typeface="Courier"/>
              </a:rPr>
              <a:t>df </a:t>
            </a:r>
            <a:r>
              <a:rPr>
                <a:solidFill>
                  <a:srgbClr val="666666"/>
                </a:solidFill>
                <a:latin typeface="Courier"/>
              </a:rPr>
              <a:t>%&gt;%</a:t>
            </a:r>
            <a:r>
              <a:rPr>
                <a:solidFill>
                  <a:srgbClr val="4070A0"/>
                </a:solidFill>
                <a:latin typeface="Courier"/>
              </a:rPr>
              <a:t> </a:t>
            </a:r>
            <a:r>
              <a:rPr b="1">
                <a:solidFill>
                  <a:srgbClr val="007020"/>
                </a:solidFill>
                <a:latin typeface="Courier"/>
              </a:rPr>
              <a:t>select</a:t>
            </a:r>
            <a:r>
              <a:rPr>
                <a:latin typeface="Courier"/>
              </a:rPr>
              <a:t>(crimesPc,b_migr11) </a:t>
            </a:r>
            <a:r>
              <a:rPr>
                <a:solidFill>
                  <a:srgbClr val="666666"/>
                </a:solidFill>
                <a:latin typeface="Courier"/>
              </a:rPr>
              <a:t>%&gt;%</a:t>
            </a:r>
            <a:r>
              <a:rPr>
                <a:solidFill>
                  <a:srgbClr val="4070A0"/>
                </a:solidFill>
                <a:latin typeface="Courier"/>
              </a:rPr>
              <a:t>  </a:t>
            </a:r>
            <a:r>
              <a:rPr b="1">
                <a:solidFill>
                  <a:srgbClr val="007020"/>
                </a:solidFill>
                <a:latin typeface="Courier"/>
              </a:rPr>
              <a:t>correlate</a:t>
            </a:r>
            <a:r>
              <a:rPr>
                <a:latin typeface="Courier"/>
              </a:rPr>
              <a:t>() </a:t>
            </a:r>
          </a:p>
          <a:p>
            <a:pPr lvl="0" indent="0">
              <a:buNone/>
            </a:pPr>
            <a:r>
              <a:rPr>
                <a:latin typeface="Courier"/>
              </a:rPr>
              <a:t>## 
## Correlation method: 'pearson'
## Missing treated using: 'pairwise.complete.obs'</a:t>
            </a:r>
          </a:p>
          <a:p>
            <a:pPr lvl="0" indent="0">
              <a:buNone/>
            </a:pPr>
            <a:r>
              <a:rPr>
                <a:latin typeface="Courier"/>
              </a:rPr>
              <a:t>## # A tibble: 2 x 3
##   rowname  crimesPc b_migr11
##   &lt;chr&gt;       &lt;dbl&gt;    &lt;dbl&gt;
## 1 crimesPc   NA        0.381
## 2 b_migr11    0.381   NA</a:t>
            </a:r>
          </a:p>
          <a:p>
            <a:pPr lvl="0" marL="0" indent="0">
              <a:buNone/>
            </a:pPr>
            <a:r>
              <a:rPr/>
              <a:t>Or trend line?</a:t>
            </a:r>
          </a:p>
          <a:p>
            <a:pPr lvl="0" indent="0">
              <a:buNone/>
            </a:pPr>
            <a:r>
              <a:rPr b="1">
                <a:solidFill>
                  <a:srgbClr val="007020"/>
                </a:solidFill>
                <a:latin typeface="Courier"/>
              </a:rPr>
              <a:t>library</a:t>
            </a:r>
            <a:r>
              <a:rPr>
                <a:latin typeface="Courier"/>
              </a:rPr>
              <a:t>(ggplot2)</a:t>
            </a:r>
            <a:br/>
            <a:r>
              <a:rPr b="1">
                <a:solidFill>
                  <a:srgbClr val="007020"/>
                </a:solidFill>
                <a:latin typeface="Courier"/>
              </a:rPr>
              <a:t>ggplot</a:t>
            </a:r>
            <a:r>
              <a:rPr>
                <a:latin typeface="Courier"/>
              </a:rPr>
              <a:t>(df, </a:t>
            </a:r>
            <a:r>
              <a:rPr b="1">
                <a:solidFill>
                  <a:srgbClr val="007020"/>
                </a:solidFill>
                <a:latin typeface="Courier"/>
              </a:rPr>
              <a:t>aes</a:t>
            </a:r>
            <a:r>
              <a:rPr>
                <a:latin typeface="Courier"/>
              </a:rPr>
              <a:t>(</a:t>
            </a:r>
            <a:r>
              <a:rPr>
                <a:solidFill>
                  <a:srgbClr val="902000"/>
                </a:solidFill>
                <a:latin typeface="Courier"/>
              </a:rPr>
              <a:t>x =</a:t>
            </a:r>
            <a:r>
              <a:rPr>
                <a:latin typeface="Courier"/>
              </a:rPr>
              <a:t> b_migr11, </a:t>
            </a:r>
            <a:r>
              <a:rPr>
                <a:solidFill>
                  <a:srgbClr val="902000"/>
                </a:solidFill>
                <a:latin typeface="Courier"/>
              </a:rPr>
              <a:t>y =</a:t>
            </a:r>
            <a:r>
              <a:rPr>
                <a:latin typeface="Courier"/>
              </a:rPr>
              <a:t> crimesPc)) </a:t>
            </a:r>
            <a:r>
              <a:rPr>
                <a:solidFill>
                  <a:srgbClr val="666666"/>
                </a:solidFill>
                <a:latin typeface="Courier"/>
              </a:rPr>
              <a:t>+</a:t>
            </a:r>
            <a:br/>
            <a:r>
              <a:rPr>
                <a:solidFill>
                  <a:srgbClr val="4070A0"/>
                </a:solidFill>
                <a:latin typeface="Courier"/>
              </a:rPr>
              <a:t>    </a:t>
            </a:r>
            <a:r>
              <a:rPr b="1">
                <a:solidFill>
                  <a:srgbClr val="007020"/>
                </a:solidFill>
                <a:latin typeface="Courier"/>
              </a:rPr>
              <a:t>geom_smooth</a:t>
            </a:r>
            <a:r>
              <a:rPr>
                <a:latin typeface="Courier"/>
              </a:rPr>
              <a:t>(</a:t>
            </a:r>
            <a:r>
              <a:rPr>
                <a:solidFill>
                  <a:srgbClr val="902000"/>
                </a:solidFill>
                <a:latin typeface="Courier"/>
              </a:rPr>
              <a:t>method =</a:t>
            </a:r>
            <a:r>
              <a:rPr>
                <a:latin typeface="Courier"/>
              </a:rPr>
              <a:t> </a:t>
            </a:r>
            <a:r>
              <a:rPr>
                <a:solidFill>
                  <a:srgbClr val="4070A0"/>
                </a:solidFill>
                <a:latin typeface="Courier"/>
              </a:rPr>
              <a:t>"lm"</a:t>
            </a:r>
            <a:r>
              <a:rPr>
                <a:latin typeface="Courier"/>
              </a:rPr>
              <a:t>, </a:t>
            </a:r>
            <a:r>
              <a:rPr>
                <a:solidFill>
                  <a:srgbClr val="902000"/>
                </a:solidFill>
                <a:latin typeface="Courier"/>
              </a:rPr>
              <a:t>se =</a:t>
            </a:r>
            <a:r>
              <a:rPr>
                <a:latin typeface="Courier"/>
              </a:rPr>
              <a:t> </a:t>
            </a:r>
            <a:r>
              <a:rPr>
                <a:solidFill>
                  <a:srgbClr val="007020"/>
                </a:solidFill>
                <a:latin typeface="Courier"/>
              </a:rPr>
              <a:t>FALSE</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666666"/>
                </a:solidFill>
                <a:latin typeface="Courier"/>
              </a:rPr>
              <a:t>+</a:t>
            </a:r>
            <a:r>
              <a:rPr b="1">
                <a:solidFill>
                  <a:srgbClr val="007020"/>
                </a:solidFill>
                <a:latin typeface="Courier"/>
              </a:rPr>
              <a:t>theme_minimal</a:t>
            </a:r>
            <a:r>
              <a:rPr>
                <a:latin typeface="Courier"/>
              </a:rPr>
              <a:t>()</a:t>
            </a:r>
            <a:r>
              <a:rPr>
                <a:solidFill>
                  <a:srgbClr val="666666"/>
                </a:solidFill>
                <a:latin typeface="Courier"/>
              </a:rPr>
              <a:t>+</a:t>
            </a:r>
            <a:br/>
            <a:r>
              <a:rPr>
                <a:solidFill>
                  <a:srgbClr val="4070A0"/>
                </a:solidFill>
                <a:latin typeface="Courier"/>
              </a:rPr>
              <a:t>    </a:t>
            </a:r>
            <a:r>
              <a:rPr b="1">
                <a:solidFill>
                  <a:srgbClr val="007020"/>
                </a:solidFill>
                <a:latin typeface="Courier"/>
              </a:rPr>
              <a:t>xlab</a:t>
            </a:r>
            <a:r>
              <a:rPr>
                <a:latin typeface="Courier"/>
              </a:rPr>
              <a:t>(</a:t>
            </a:r>
            <a:r>
              <a:rPr>
                <a:solidFill>
                  <a:srgbClr val="4070A0"/>
                </a:solidFill>
                <a:latin typeface="Courier"/>
              </a:rPr>
              <a:t>"% foreign born"</a:t>
            </a:r>
            <a:r>
              <a:rPr>
                <a:latin typeface="Courier"/>
              </a:rPr>
              <a:t>)</a:t>
            </a:r>
            <a:r>
              <a:rPr>
                <a:solidFill>
                  <a:srgbClr val="666666"/>
                </a:solidFill>
                <a:latin typeface="Courier"/>
              </a:rPr>
              <a:t>+</a:t>
            </a:r>
            <a:r>
              <a:rPr b="1">
                <a:solidFill>
                  <a:srgbClr val="007020"/>
                </a:solidFill>
                <a:latin typeface="Courier"/>
              </a:rPr>
              <a:t>ylab</a:t>
            </a:r>
            <a:r>
              <a:rPr>
                <a:latin typeface="Courier"/>
              </a:rPr>
              <a:t>(</a:t>
            </a:r>
            <a:r>
              <a:rPr>
                <a:solidFill>
                  <a:srgbClr val="4070A0"/>
                </a:solidFill>
                <a:latin typeface="Courier"/>
              </a:rPr>
              <a:t>"# of Crimes per capita"</a:t>
            </a:r>
            <a:r>
              <a:rPr>
                <a:latin typeface="Courier"/>
              </a:rPr>
              <a:t>)</a:t>
            </a:r>
          </a:p>
          <a:p>
            <a:pPr lvl="0" indent="0">
              <a:buNone/>
            </a:pPr>
            <a:r>
              <a:rPr>
                <a:latin typeface="Courier"/>
              </a:rPr>
              <a:t>## `geom_smooth()` using formula 'y ~ x'</a:t>
            </a:r>
          </a:p>
          <a:p>
            <a:pPr lvl="0" indent="0">
              <a:buNone/>
            </a:pPr>
            <a:r>
              <a:rPr>
                <a:latin typeface="Courier"/>
              </a:rPr>
              <a:t>## Warning: Removed 24 rows containing non-finite values (stat_smooth).</a:t>
            </a:r>
          </a:p>
          <a:p>
            <a:pPr lvl="0" indent="0">
              <a:buNone/>
            </a:pPr>
            <a:r>
              <a:rPr>
                <a:latin typeface="Courier"/>
              </a:rPr>
              <a:t>## Warning: Removed 24 rows containing missing values (geom_point).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_files/figure-pptx/scatter%20plot%20with%20line%2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reg1=</a:t>
            </a:r>
            <a:r>
              <a:rPr b="1">
                <a:solidFill>
                  <a:srgbClr val="007020"/>
                </a:solidFill>
                <a:latin typeface="Courier"/>
              </a:rPr>
              <a:t>lm</a:t>
            </a:r>
            <a:r>
              <a:rPr>
                <a:latin typeface="Courier"/>
              </a:rPr>
              <a:t>(crimesPc</a:t>
            </a:r>
            <a:r>
              <a:rPr>
                <a:solidFill>
                  <a:srgbClr val="666666"/>
                </a:solidFill>
                <a:latin typeface="Courier"/>
              </a:rPr>
              <a:t>~</a:t>
            </a:r>
            <a:r>
              <a:rPr>
                <a:latin typeface="Courier"/>
              </a:rPr>
              <a:t>b_migr11,df)</a:t>
            </a:r>
            <a:br/>
            <a:br/>
            <a:r>
              <a:rPr>
                <a:latin typeface="Courier"/>
              </a:rPr>
              <a:t>  reg1_df=df[</a:t>
            </a:r>
            <a:r>
              <a:rPr>
                <a:solidFill>
                  <a:srgbClr val="666666"/>
                </a:solidFill>
                <a:latin typeface="Courier"/>
              </a:rPr>
              <a:t>-</a:t>
            </a:r>
            <a:r>
              <a:rPr>
                <a:latin typeface="Courier"/>
              </a:rPr>
              <a:t>reg1</a:t>
            </a:r>
            <a:r>
              <a:rPr>
                <a:solidFill>
                  <a:srgbClr val="666666"/>
                </a:solidFill>
                <a:latin typeface="Courier"/>
              </a:rPr>
              <a:t>$</a:t>
            </a:r>
            <a:r>
              <a:rPr>
                <a:latin typeface="Courier"/>
              </a:rPr>
              <a:t>na.action,]  </a:t>
            </a:r>
            <a:r>
              <a:rPr i="1">
                <a:solidFill>
                  <a:srgbClr val="60A0B0"/>
                </a:solidFill>
                <a:latin typeface="Courier"/>
              </a:rPr>
              <a:t># get rid of missing values</a:t>
            </a:r>
            <a:br/>
            <a:r>
              <a:rPr>
                <a:latin typeface="Courier"/>
              </a:rPr>
              <a:t>  </a:t>
            </a:r>
            <a:br/>
            <a:r>
              <a:rPr>
                <a:latin typeface="Courier"/>
              </a:rPr>
              <a:t>  </a:t>
            </a:r>
            <a:br/>
            <a:r>
              <a:rPr>
                <a:latin typeface="Courier"/>
              </a:rPr>
              <a:t>  </a:t>
            </a:r>
            <a:r>
              <a:rPr b="1">
                <a:solidFill>
                  <a:srgbClr val="007020"/>
                </a:solidFill>
                <a:latin typeface="Courier"/>
              </a:rPr>
              <a:t>summary</a:t>
            </a:r>
            <a:r>
              <a:rPr>
                <a:latin typeface="Courier"/>
              </a:rPr>
              <a:t>(reg1)</a:t>
            </a:r>
          </a:p>
          <a:p>
            <a:pPr lvl="0" indent="0">
              <a:buNone/>
            </a:pPr>
            <a:r>
              <a:rPr>
                <a:latin typeface="Courier"/>
              </a:rPr>
              <a:t>## 
## Call:
## lm(formula = crimesPc ~ b_migr11, data = df)
## 
## Residuals:
##     Min      1Q  Median      3Q     Max 
## -1.5886 -0.3789 -0.1038  0.2046 14.0988 
## 
## Coefficients:
##             Estimate Std. Error t value Pr(&gt;|t|)    
## (Intercept) 0.992957   0.079387  12.508  &lt; 2e-16 ***
## b_migr11    0.037630   0.005088   7.396 1.23e-12 ***
## ---
## Signif. codes:  0 '***' 0.001 '**' 0.01 '*' 0.05 '.' 0.1 ' ' 1
## 
## Residual standard error: 0.9674 on 322 degrees of freedom
##   (24 observations deleted due to missingness)
## Multiple R-squared:  0.1452, Adjusted R-squared:  0.1426 
## F-statistic:  54.7 on 1 and 322 DF,  p-value: 1.226e-12</a:t>
            </a:r>
          </a:p>
          <a:p>
            <a:pPr lvl="0" indent="0">
              <a:buNone/>
            </a:pPr>
            <a:r>
              <a:rPr>
                <a:latin typeface="Courier"/>
              </a:rPr>
              <a:t>  </a:t>
            </a:r>
            <a:r>
              <a:rPr b="1">
                <a:solidFill>
                  <a:srgbClr val="007020"/>
                </a:solidFill>
                <a:latin typeface="Courier"/>
              </a:rPr>
              <a:t>summary</a:t>
            </a:r>
            <a:r>
              <a:rPr>
                <a:latin typeface="Courier"/>
              </a:rPr>
              <a:t>(df</a:t>
            </a:r>
            <a:r>
              <a:rPr>
                <a:solidFill>
                  <a:srgbClr val="666666"/>
                </a:solidFill>
                <a:latin typeface="Courier"/>
              </a:rPr>
              <a:t>$</a:t>
            </a:r>
            <a:r>
              <a:rPr>
                <a:latin typeface="Courier"/>
              </a:rPr>
              <a:t>b_migr11)</a:t>
            </a:r>
          </a:p>
          <a:p>
            <a:pPr lvl="0" indent="0">
              <a:buNone/>
            </a:pPr>
            <a:r>
              <a:rPr>
                <a:latin typeface="Courier"/>
              </a:rPr>
              <a:t>##    Min. 1st Qu.  Median    Mean 3rd Qu.    Max.    NA's 
##   2.241   4.899   7.603  11.226  12.382  55.161       9</a:t>
            </a:r>
          </a:p>
          <a:p>
            <a:pPr lvl="0" indent="0">
              <a:buNone/>
            </a:pPr>
            <a:r>
              <a:rPr>
                <a:latin typeface="Courier"/>
              </a:rPr>
              <a:t>  </a:t>
            </a:r>
            <a:r>
              <a:rPr i="1">
                <a:solidFill>
                  <a:srgbClr val="60A0B0"/>
                </a:solidFill>
                <a:latin typeface="Courier"/>
              </a:rPr>
              <a:t>#summary(lm(crimesPc~b_migr11,dfx))</a:t>
            </a:r>
          </a:p>
          <a:p>
            <a:pPr lvl="0" marL="0" indent="0">
              <a:buNone/>
            </a:pPr>
            <a:r>
              <a:rPr/>
              <a:t>Notice that the residulas from a regression are not correlated</a:t>
            </a:r>
          </a:p>
          <a:p>
            <a:pPr lvl="0" indent="0">
              <a:buNone/>
            </a:pPr>
            <a:r>
              <a:rPr>
                <a:latin typeface="Courier"/>
              </a:rPr>
              <a:t>  reg1_df[</a:t>
            </a:r>
            <a:r>
              <a:rPr>
                <a:solidFill>
                  <a:srgbClr val="4070A0"/>
                </a:solidFill>
                <a:latin typeface="Courier"/>
              </a:rPr>
              <a:t>'residuals'</a:t>
            </a:r>
            <a:r>
              <a:rPr>
                <a:latin typeface="Courier"/>
              </a:rPr>
              <a:t>]=</a:t>
            </a:r>
            <a:r>
              <a:rPr>
                <a:solidFill>
                  <a:srgbClr val="4070A0"/>
                </a:solidFill>
                <a:latin typeface="Courier"/>
              </a:rPr>
              <a:t> </a:t>
            </a:r>
            <a:r>
              <a:rPr>
                <a:latin typeface="Courier"/>
              </a:rPr>
              <a:t>reg1</a:t>
            </a:r>
            <a:r>
              <a:rPr>
                <a:solidFill>
                  <a:srgbClr val="666666"/>
                </a:solidFill>
                <a:latin typeface="Courier"/>
              </a:rPr>
              <a:t>$</a:t>
            </a:r>
            <a:r>
              <a:rPr>
                <a:latin typeface="Courier"/>
              </a:rPr>
              <a:t>residuals</a:t>
            </a:r>
            <a:br/>
            <a:r>
              <a:rPr>
                <a:latin typeface="Courier"/>
              </a:rPr>
              <a:t>  </a:t>
            </a:r>
            <a:br/>
            <a:br/>
            <a:r>
              <a:rPr>
                <a:latin typeface="Courier"/>
              </a:rPr>
              <a:t>  </a:t>
            </a:r>
            <a:r>
              <a:rPr b="1">
                <a:solidFill>
                  <a:srgbClr val="007020"/>
                </a:solidFill>
                <a:latin typeface="Courier"/>
              </a:rPr>
              <a:t>cor</a:t>
            </a:r>
            <a:r>
              <a:rPr>
                <a:latin typeface="Courier"/>
              </a:rPr>
              <a:t>(reg1_df[,</a:t>
            </a:r>
            <a:r>
              <a:rPr b="1">
                <a:solidFill>
                  <a:srgbClr val="007020"/>
                </a:solidFill>
                <a:latin typeface="Courier"/>
              </a:rPr>
              <a:t>c</a:t>
            </a:r>
            <a:r>
              <a:rPr>
                <a:latin typeface="Courier"/>
              </a:rPr>
              <a:t>(</a:t>
            </a:r>
            <a:r>
              <a:rPr>
                <a:solidFill>
                  <a:srgbClr val="4070A0"/>
                </a:solidFill>
                <a:latin typeface="Courier"/>
              </a:rPr>
              <a:t>"residuals"</a:t>
            </a:r>
            <a:r>
              <a:rPr>
                <a:latin typeface="Courier"/>
              </a:rPr>
              <a:t>,</a:t>
            </a:r>
            <a:r>
              <a:rPr>
                <a:solidFill>
                  <a:srgbClr val="4070A0"/>
                </a:solidFill>
                <a:latin typeface="Courier"/>
              </a:rPr>
              <a:t>"b_migr11"</a:t>
            </a:r>
            <a:r>
              <a:rPr>
                <a:latin typeface="Courier"/>
              </a:rPr>
              <a:t>)],</a:t>
            </a:r>
            <a:r>
              <a:rPr>
                <a:solidFill>
                  <a:srgbClr val="902000"/>
                </a:solidFill>
                <a:latin typeface="Courier"/>
              </a:rPr>
              <a:t>use=</a:t>
            </a:r>
            <a:r>
              <a:rPr>
                <a:solidFill>
                  <a:srgbClr val="4070A0"/>
                </a:solidFill>
                <a:latin typeface="Courier"/>
              </a:rPr>
              <a:t>"complete.obs"</a:t>
            </a:r>
            <a:r>
              <a:rPr>
                <a:latin typeface="Courier"/>
              </a:rPr>
              <a:t>)</a:t>
            </a:r>
          </a:p>
          <a:p>
            <a:pPr lvl="0" indent="0">
              <a:buNone/>
            </a:pPr>
            <a:r>
              <a:rPr>
                <a:latin typeface="Courier"/>
              </a:rPr>
              <a:t>##               residuals      b_migr11
## residuals  1.000000e+00 -2.474525e-17
## b_migr11  -2.474525e-17  1.000000e+00</a:t>
            </a:r>
          </a:p>
          <a:p>
            <a:pPr lvl="0" indent="0">
              <a:buNone/>
            </a:pPr>
            <a:r>
              <a:rPr>
                <a:latin typeface="Courier"/>
              </a:rPr>
              <a:t>  </a:t>
            </a:r>
            <a:r>
              <a:rPr b="1">
                <a:solidFill>
                  <a:srgbClr val="007020"/>
                </a:solidFill>
                <a:latin typeface="Courier"/>
              </a:rPr>
              <a:t>ggplot</a:t>
            </a:r>
            <a:r>
              <a:rPr>
                <a:latin typeface="Courier"/>
              </a:rPr>
              <a:t>(reg1_df, </a:t>
            </a:r>
            <a:r>
              <a:rPr b="1">
                <a:solidFill>
                  <a:srgbClr val="007020"/>
                </a:solidFill>
                <a:latin typeface="Courier"/>
              </a:rPr>
              <a:t>aes</a:t>
            </a:r>
            <a:r>
              <a:rPr>
                <a:latin typeface="Courier"/>
              </a:rPr>
              <a:t>(</a:t>
            </a:r>
            <a:r>
              <a:rPr>
                <a:solidFill>
                  <a:srgbClr val="902000"/>
                </a:solidFill>
                <a:latin typeface="Courier"/>
              </a:rPr>
              <a:t>x =</a:t>
            </a:r>
            <a:r>
              <a:rPr>
                <a:latin typeface="Courier"/>
              </a:rPr>
              <a:t> b_migr11, </a:t>
            </a:r>
            <a:r>
              <a:rPr>
                <a:solidFill>
                  <a:srgbClr val="902000"/>
                </a:solidFill>
                <a:latin typeface="Courier"/>
              </a:rPr>
              <a:t>y =</a:t>
            </a:r>
            <a:r>
              <a:rPr>
                <a:latin typeface="Courier"/>
              </a:rPr>
              <a:t> residuals)) </a:t>
            </a:r>
            <a:r>
              <a:rPr>
                <a:solidFill>
                  <a:srgbClr val="666666"/>
                </a:solidFill>
                <a:latin typeface="Courier"/>
              </a:rPr>
              <a:t>+</a:t>
            </a:r>
            <a:br/>
            <a:r>
              <a:rPr>
                <a:solidFill>
                  <a:srgbClr val="4070A0"/>
                </a:solidFill>
                <a:latin typeface="Courier"/>
              </a:rPr>
              <a:t>    </a:t>
            </a:r>
            <a:r>
              <a:rPr b="1">
                <a:solidFill>
                  <a:srgbClr val="007020"/>
                </a:solidFill>
                <a:latin typeface="Courier"/>
              </a:rPr>
              <a:t>geom_smooth</a:t>
            </a:r>
            <a:r>
              <a:rPr>
                <a:latin typeface="Courier"/>
              </a:rPr>
              <a:t>(</a:t>
            </a:r>
            <a:r>
              <a:rPr>
                <a:solidFill>
                  <a:srgbClr val="902000"/>
                </a:solidFill>
                <a:latin typeface="Courier"/>
              </a:rPr>
              <a:t>method =</a:t>
            </a:r>
            <a:r>
              <a:rPr>
                <a:latin typeface="Courier"/>
              </a:rPr>
              <a:t> </a:t>
            </a:r>
            <a:r>
              <a:rPr>
                <a:solidFill>
                  <a:srgbClr val="4070A0"/>
                </a:solidFill>
                <a:latin typeface="Courier"/>
              </a:rPr>
              <a:t>"lm"</a:t>
            </a:r>
            <a:r>
              <a:rPr>
                <a:latin typeface="Courier"/>
              </a:rPr>
              <a:t>, </a:t>
            </a:r>
            <a:r>
              <a:rPr>
                <a:solidFill>
                  <a:srgbClr val="902000"/>
                </a:solidFill>
                <a:latin typeface="Courier"/>
              </a:rPr>
              <a:t>se =</a:t>
            </a:r>
            <a:r>
              <a:rPr>
                <a:latin typeface="Courier"/>
              </a:rPr>
              <a:t> </a:t>
            </a:r>
            <a:r>
              <a:rPr>
                <a:solidFill>
                  <a:srgbClr val="007020"/>
                </a:solidFill>
                <a:latin typeface="Courier"/>
              </a:rPr>
              <a:t>FALSE</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666666"/>
                </a:solidFill>
                <a:latin typeface="Courier"/>
              </a:rPr>
              <a:t>+</a:t>
            </a:r>
            <a:r>
              <a:rPr b="1">
                <a:solidFill>
                  <a:srgbClr val="007020"/>
                </a:solidFill>
                <a:latin typeface="Courier"/>
              </a:rPr>
              <a:t>theme_minimal</a:t>
            </a:r>
            <a:r>
              <a:rPr>
                <a:latin typeface="Courier"/>
              </a:rPr>
              <a:t>()</a:t>
            </a:r>
            <a:r>
              <a:rPr>
                <a:solidFill>
                  <a:srgbClr val="666666"/>
                </a:solidFill>
                <a:latin typeface="Courier"/>
              </a:rPr>
              <a:t>+</a:t>
            </a:r>
            <a:br/>
            <a:r>
              <a:rPr>
                <a:solidFill>
                  <a:srgbClr val="4070A0"/>
                </a:solidFill>
                <a:latin typeface="Courier"/>
              </a:rPr>
              <a:t>    </a:t>
            </a:r>
            <a:r>
              <a:rPr b="1">
                <a:solidFill>
                  <a:srgbClr val="007020"/>
                </a:solidFill>
                <a:latin typeface="Courier"/>
              </a:rPr>
              <a:t>xlab</a:t>
            </a:r>
            <a:r>
              <a:rPr>
                <a:latin typeface="Courier"/>
              </a:rPr>
              <a:t>(</a:t>
            </a:r>
            <a:r>
              <a:rPr>
                <a:solidFill>
                  <a:srgbClr val="4070A0"/>
                </a:solidFill>
                <a:latin typeface="Courier"/>
              </a:rPr>
              <a:t>"% foreign born"</a:t>
            </a:r>
            <a:r>
              <a:rPr>
                <a:latin typeface="Courier"/>
              </a:rPr>
              <a:t>)</a:t>
            </a:r>
            <a:r>
              <a:rPr>
                <a:solidFill>
                  <a:srgbClr val="666666"/>
                </a:solidFill>
                <a:latin typeface="Courier"/>
              </a:rPr>
              <a:t>+</a:t>
            </a:r>
            <a:r>
              <a:rPr b="1">
                <a:solidFill>
                  <a:srgbClr val="007020"/>
                </a:solidFill>
                <a:latin typeface="Courier"/>
              </a:rPr>
              <a:t>ylab</a:t>
            </a:r>
            <a:r>
              <a:rPr>
                <a:latin typeface="Courier"/>
              </a:rPr>
              <a:t>(</a:t>
            </a:r>
            <a:r>
              <a:rPr>
                <a:solidFill>
                  <a:srgbClr val="4070A0"/>
                </a:solidFill>
                <a:latin typeface="Courier"/>
              </a:rPr>
              <a:t>"Regression residuals"</a:t>
            </a:r>
            <a:r>
              <a:rPr>
                <a:latin typeface="Courier"/>
              </a:rPr>
              <a:t>)</a:t>
            </a:r>
          </a:p>
          <a:p>
            <a:pPr lvl="0" indent="0">
              <a:buNone/>
            </a:pPr>
            <a:r>
              <a:rPr>
                <a:latin typeface="Courier"/>
              </a:rPr>
              <a:t>## `geom_smooth()` using formula 'y ~ x'</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further</a:t>
            </a:r>
            <a:r>
              <a:rPr/>
              <a:t> </a:t>
            </a:r>
            <a:r>
              <a:rPr/>
              <a:t>perspectives</a:t>
            </a:r>
            <a:r>
              <a:rPr/>
              <a:t> </a:t>
            </a:r>
            <a:r>
              <a:rPr/>
              <a:t>on</a:t>
            </a:r>
            <a:r>
              <a:rPr/>
              <a:t> </a:t>
            </a:r>
            <a:r>
              <a:rPr/>
              <a:t>the</a:t>
            </a:r>
            <a:r>
              <a:rPr/>
              <a:t> </a:t>
            </a:r>
            <a:r>
              <a:rPr/>
              <a:t>data</a:t>
            </a:r>
          </a:p>
        </p:txBody>
      </p:sp>
      <p:sp>
        <p:nvSpPr>
          <p:cNvPr id="3" name="Content Placeholder 2"/>
          <p:cNvSpPr>
            <a:spLocks noGrp="1"/>
          </p:cNvSpPr>
          <p:nvPr>
            <p:ph idx="1"/>
          </p:nvPr>
        </p:nvSpPr>
        <p:spPr/>
        <p:txBody>
          <a:bodyPr/>
          <a:lstStyle/>
          <a:p>
            <a:pPr lvl="0" marL="0" indent="0">
              <a:buNone/>
            </a:pPr>
            <a:r>
              <a:rPr/>
              <a:t>Just some basic numbers</a:t>
            </a:r>
          </a:p>
          <a:p>
            <a:pPr lvl="0" indent="0">
              <a:buNone/>
            </a:pPr>
            <a:r>
              <a:rPr i="1">
                <a:solidFill>
                  <a:srgbClr val="60A0B0"/>
                </a:solidFill>
                <a:latin typeface="Courier"/>
              </a:rPr>
              <a:t>#library(psych)</a:t>
            </a:r>
            <a:br/>
            <a:r>
              <a:rPr i="1">
                <a:solidFill>
                  <a:srgbClr val="60A0B0"/>
                </a:solidFill>
                <a:latin typeface="Courier"/>
              </a:rPr>
              <a:t>#describe(df$crimesPc)</a:t>
            </a:r>
            <a:br/>
            <a:r>
              <a:rPr i="1">
                <a:solidFill>
                  <a:srgbClr val="60A0B0"/>
                </a:solidFill>
                <a:latin typeface="Courier"/>
              </a:rPr>
              <a:t>#describe(df$b_migr11)</a:t>
            </a:r>
            <a:br/>
            <a:br/>
            <a:r>
              <a:rPr b="1">
                <a:solidFill>
                  <a:srgbClr val="007020"/>
                </a:solidFill>
                <a:latin typeface="Courier"/>
              </a:rPr>
              <a:t>library</a:t>
            </a:r>
            <a:r>
              <a:rPr>
                <a:latin typeface="Courier"/>
              </a:rPr>
              <a:t>(Hmisc)</a:t>
            </a:r>
          </a:p>
          <a:p>
            <a:pPr lvl="0" indent="0">
              <a:buNone/>
            </a:pPr>
            <a:r>
              <a:rPr>
                <a:latin typeface="Courier"/>
              </a:rPr>
              <a:t>## Loading required package: lattice</a:t>
            </a:r>
          </a:p>
          <a:p>
            <a:pPr lvl="0" indent="0">
              <a:buNone/>
            </a:pPr>
            <a:r>
              <a:rPr>
                <a:latin typeface="Courier"/>
              </a:rPr>
              <a:t>## Loading required package: survival</a:t>
            </a:r>
          </a:p>
          <a:p>
            <a:pPr lvl="0" indent="0">
              <a:buNone/>
            </a:pPr>
            <a:r>
              <a:rPr>
                <a:latin typeface="Courier"/>
              </a:rPr>
              <a:t>## Loading required package: Formula</a:t>
            </a:r>
          </a:p>
          <a:p>
            <a:pPr lvl="0" indent="0">
              <a:buNone/>
            </a:pPr>
            <a:r>
              <a:rPr>
                <a:latin typeface="Courier"/>
              </a:rPr>
              <a:t>## 
## Attaching package: 'Hmisc'</a:t>
            </a:r>
          </a:p>
          <a:p>
            <a:pPr lvl="0" indent="0">
              <a:buNone/>
            </a:pPr>
            <a:r>
              <a:rPr>
                <a:latin typeface="Courier"/>
              </a:rPr>
              <a:t>## The following objects are masked from 'package:dplyr':
## 
##     src, summarize</a:t>
            </a:r>
          </a:p>
          <a:p>
            <a:pPr lvl="0" indent="0">
              <a:buNone/>
            </a:pPr>
            <a:r>
              <a:rPr>
                <a:latin typeface="Courier"/>
              </a:rPr>
              <a:t>## The following objects are masked from 'package:base':
## 
##     format.pval, units</a:t>
            </a:r>
          </a:p>
          <a:p>
            <a:pPr lvl="0" indent="0">
              <a:buNone/>
            </a:pPr>
            <a:r>
              <a:rPr>
                <a:latin typeface="Courier"/>
              </a:rPr>
              <a:t>Hmisc</a:t>
            </a:r>
            <a:r>
              <a:rPr>
                <a:solidFill>
                  <a:srgbClr val="666666"/>
                </a:solidFill>
                <a:latin typeface="Courier"/>
              </a:rPr>
              <a:t>::</a:t>
            </a:r>
            <a:r>
              <a:rPr b="1">
                <a:solidFill>
                  <a:srgbClr val="007020"/>
                </a:solidFill>
                <a:latin typeface="Courier"/>
              </a:rPr>
              <a:t>describe</a:t>
            </a:r>
            <a:r>
              <a:rPr>
                <a:latin typeface="Courier"/>
              </a:rPr>
              <a:t>(df[,</a:t>
            </a:r>
            <a:r>
              <a:rPr b="1">
                <a:solidFill>
                  <a:srgbClr val="007020"/>
                </a:solidFill>
                <a:latin typeface="Courier"/>
              </a:rPr>
              <a:t>c</a:t>
            </a:r>
            <a:r>
              <a:rPr>
                <a:latin typeface="Courier"/>
              </a:rPr>
              <a:t>(</a:t>
            </a:r>
            <a:r>
              <a:rPr>
                <a:solidFill>
                  <a:srgbClr val="4070A0"/>
                </a:solidFill>
                <a:latin typeface="Courier"/>
              </a:rPr>
              <a:t>"b_migr11"</a:t>
            </a:r>
            <a:r>
              <a:rPr>
                <a:latin typeface="Courier"/>
              </a:rPr>
              <a:t>,</a:t>
            </a:r>
            <a:r>
              <a:rPr>
                <a:solidFill>
                  <a:srgbClr val="4070A0"/>
                </a:solidFill>
                <a:latin typeface="Courier"/>
              </a:rPr>
              <a:t>"crimesPc"</a:t>
            </a:r>
            <a:r>
              <a:rPr>
                <a:latin typeface="Courier"/>
              </a:rPr>
              <a:t>)])</a:t>
            </a:r>
          </a:p>
          <a:p>
            <a:pPr lvl="0" indent="0">
              <a:buNone/>
            </a:pPr>
            <a:r>
              <a:rPr>
                <a:latin typeface="Courier"/>
              </a:rPr>
              <a:t>## df[, c("b_migr11", "crimesPc")] 
## 
##  2  Variables      348  Observations
## --------------------------------------------------------------------------------
## b_migr11 
##        n  missing distinct     Info     Mean      Gmd      .05      .10 
##      339        9      339        1    11.23    9.593    3.013    3.687 
##      .25      .50      .75      .90      .95 
##    4.899    7.603   12.382   25.201   38.024 
## 
## lowest :  2.240523  2.279650  2.342227  2.361519  2.373362
## highest: 47.886591 51.521316 53.043116 53.820812 55.161434
## --------------------------------------------------------------------------------
## crimesPc 
##        n  missing distinct     Info     Mean      Gmd      .05      .10 
##      324       24      324        1    1.425   0.7209   0.6406   0.7759 
##      .25      .50      .75      .90      .95 
##   0.9905   1.2901   1.6582   2.1164   2.4465 
## 
## lowest :  0.2544352  0.2669489  0.2685578  0.3042361  0.3114384
## highest:  3.1323595  4.1454223  4.3277037  5.0303810 16.6909820
##                                                                             
## Value        0.2   0.4   0.6   0.8   1.0   1.2   1.4   1.6   1.8   2.0   2.2
## Frequency      3     7    12    32    64    46    49    38    22    17    10
## Proportion 0.009 0.022 0.037 0.099 0.198 0.142 0.151 0.117 0.068 0.052 0.031
##                                                                 
## Value        2.4   2.6   2.8   3.0   3.2   4.2   4.4   5.0  16.6
## Frequency      9     5     3     2     1     1     1     1     1
## Proportion 0.028 0.015 0.009 0.006 0.003 0.003 0.003 0.003 0.003
## 
## For the frequency table, variable is rounded to the nearest 0.2
## --------------------------------------------------------------------------------</a:t>
            </a:r>
          </a:p>
          <a:p>
            <a:pPr lvl="0" indent="0">
              <a:buNone/>
            </a:pPr>
            <a:r>
              <a:rPr b="1">
                <a:solidFill>
                  <a:srgbClr val="007020"/>
                </a:solidFill>
                <a:latin typeface="Courier"/>
              </a:rPr>
              <a:t>summary</a:t>
            </a:r>
            <a:r>
              <a:rPr>
                <a:latin typeface="Courier"/>
              </a:rPr>
              <a:t>(df</a:t>
            </a:r>
            <a:r>
              <a:rPr>
                <a:solidFill>
                  <a:srgbClr val="666666"/>
                </a:solidFill>
                <a:latin typeface="Courier"/>
              </a:rPr>
              <a:t>$</a:t>
            </a:r>
            <a:r>
              <a:rPr>
                <a:latin typeface="Courier"/>
              </a:rPr>
              <a:t>b_migr11)</a:t>
            </a:r>
          </a:p>
          <a:p>
            <a:pPr lvl="0" indent="0">
              <a:buNone/>
            </a:pPr>
            <a:r>
              <a:rPr>
                <a:latin typeface="Courier"/>
              </a:rPr>
              <a:t>##    Min. 1st Qu.  Median    Mean 3rd Qu.    Max.    NA's 
##   2.241   4.899   7.603  11.226  12.382  55.161       9</a:t>
            </a:r>
          </a:p>
          <a:p>
            <a:pPr lvl="0" indent="0">
              <a:buNone/>
            </a:pPr>
            <a:r>
              <a:rPr b="1">
                <a:solidFill>
                  <a:srgbClr val="007020"/>
                </a:solidFill>
                <a:latin typeface="Courier"/>
              </a:rPr>
              <a:t>summary</a:t>
            </a:r>
            <a:r>
              <a:rPr>
                <a:latin typeface="Courier"/>
              </a:rPr>
              <a:t>(df</a:t>
            </a:r>
            <a:r>
              <a:rPr>
                <a:solidFill>
                  <a:srgbClr val="666666"/>
                </a:solidFill>
                <a:latin typeface="Courier"/>
              </a:rPr>
              <a:t>$</a:t>
            </a:r>
            <a:r>
              <a:rPr>
                <a:latin typeface="Courier"/>
              </a:rPr>
              <a:t>crimesPc)</a:t>
            </a:r>
          </a:p>
          <a:p>
            <a:pPr lvl="0" indent="0">
              <a:buNone/>
            </a:pPr>
            <a:r>
              <a:rPr>
                <a:latin typeface="Courier"/>
              </a:rPr>
              <a:t>##    Min. 1st Qu.  Median    Mean 3rd Qu.    Max.    NA's 
##  0.2544  0.9905  1.2901  1.4251  1.6582 16.6910      24</a:t>
            </a:r>
          </a:p>
          <a:p>
            <a:pPr lvl="0" indent="0">
              <a:buNone/>
            </a:pPr>
            <a:r>
              <a:rPr b="1">
                <a:solidFill>
                  <a:srgbClr val="007020"/>
                </a:solidFill>
                <a:latin typeface="Courier"/>
              </a:rPr>
              <a:t>library</a:t>
            </a:r>
            <a:r>
              <a:rPr>
                <a:latin typeface="Courier"/>
              </a:rPr>
              <a:t>(scales)</a:t>
            </a:r>
            <a:br/>
            <a:r>
              <a:rPr b="1">
                <a:solidFill>
                  <a:srgbClr val="007020"/>
                </a:solidFill>
                <a:latin typeface="Courier"/>
              </a:rPr>
              <a:t>library</a:t>
            </a:r>
            <a:r>
              <a:rPr>
                <a:latin typeface="Courier"/>
              </a:rPr>
              <a:t>(magrittr)</a:t>
            </a:r>
            <a:br/>
            <a:br/>
            <a:br/>
            <a:br/>
            <a:r>
              <a:rPr b="1">
                <a:solidFill>
                  <a:srgbClr val="007020"/>
                </a:solidFill>
                <a:latin typeface="Courier"/>
              </a:rPr>
              <a:t>ggplot</a:t>
            </a:r>
            <a:r>
              <a:rPr>
                <a:latin typeface="Courier"/>
              </a:rPr>
              <a:t>(</a:t>
            </a:r>
            <a:r>
              <a:rPr>
                <a:solidFill>
                  <a:srgbClr val="902000"/>
                </a:solidFill>
                <a:latin typeface="Courier"/>
              </a:rPr>
              <a:t>data =</a:t>
            </a:r>
            <a:r>
              <a:rPr>
                <a:latin typeface="Courier"/>
              </a:rPr>
              <a:t> df, </a:t>
            </a:r>
            <a:r>
              <a:rPr b="1">
                <a:solidFill>
                  <a:srgbClr val="007020"/>
                </a:solidFill>
                <a:latin typeface="Courier"/>
              </a:rPr>
              <a:t>aes</a:t>
            </a:r>
            <a:r>
              <a:rPr>
                <a:latin typeface="Courier"/>
              </a:rPr>
              <a:t>(b_migr11)) </a:t>
            </a:r>
            <a:r>
              <a:rPr>
                <a:solidFill>
                  <a:srgbClr val="666666"/>
                </a:solidFill>
                <a:latin typeface="Courier"/>
              </a:rPr>
              <a:t>+</a:t>
            </a:r>
            <a:r>
              <a:rPr>
                <a:solidFill>
                  <a:srgbClr val="4070A0"/>
                </a:solidFill>
                <a:latin typeface="Courier"/>
              </a:rPr>
              <a:t> </a:t>
            </a:r>
            <a:br/>
            <a:r>
              <a:rPr>
                <a:solidFill>
                  <a:srgbClr val="4070A0"/>
                </a:solidFill>
                <a:latin typeface="Courier"/>
              </a:rPr>
              <a:t>  </a:t>
            </a:r>
            <a:r>
              <a:rPr b="1">
                <a:solidFill>
                  <a:srgbClr val="007020"/>
                </a:solidFill>
                <a:latin typeface="Courier"/>
              </a:rPr>
              <a:t>geom_histogram</a:t>
            </a:r>
            <a:r>
              <a:rPr>
                <a:latin typeface="Courier"/>
              </a:rPr>
              <a:t>( </a:t>
            </a:r>
            <a:r>
              <a:rPr>
                <a:solidFill>
                  <a:srgbClr val="902000"/>
                </a:solidFill>
                <a:latin typeface="Courier"/>
              </a:rPr>
              <a:t>bins=</a:t>
            </a:r>
            <a:r>
              <a:rPr>
                <a:solidFill>
                  <a:srgbClr val="40A070"/>
                </a:solidFill>
                <a:latin typeface="Courier"/>
              </a:rPr>
              <a:t>30</a:t>
            </a:r>
            <a:r>
              <a:rPr>
                <a:latin typeface="Courier"/>
              </a:rPr>
              <a:t>,              </a:t>
            </a:r>
            <a:r>
              <a:rPr b="1">
                <a:solidFill>
                  <a:srgbClr val="007020"/>
                </a:solidFill>
                <a:latin typeface="Courier"/>
              </a:rPr>
              <a:t>aes</a:t>
            </a:r>
            <a:r>
              <a:rPr>
                <a:latin typeface="Courier"/>
              </a:rPr>
              <a:t>(</a:t>
            </a:r>
            <a:r>
              <a:rPr>
                <a:solidFill>
                  <a:srgbClr val="902000"/>
                </a:solidFill>
                <a:latin typeface="Courier"/>
              </a:rPr>
              <a:t>y =</a:t>
            </a:r>
            <a:r>
              <a:rPr>
                <a:latin typeface="Courier"/>
              </a:rPr>
              <a:t> ..density.., </a:t>
            </a:r>
            <a:r>
              <a:rPr>
                <a:solidFill>
                  <a:srgbClr val="902000"/>
                </a:solidFill>
                <a:latin typeface="Courier"/>
              </a:rPr>
              <a:t>fill=</a:t>
            </a:r>
            <a:r>
              <a:rPr>
                <a:latin typeface="Courier"/>
              </a:rPr>
              <a:t>..count..)) </a:t>
            </a:r>
            <a:r>
              <a:rPr>
                <a:solidFill>
                  <a:srgbClr val="666666"/>
                </a:solidFill>
                <a:latin typeface="Courier"/>
              </a:rPr>
              <a:t>+</a:t>
            </a:r>
            <a:br/>
            <a:r>
              <a:rPr>
                <a:solidFill>
                  <a:srgbClr val="4070A0"/>
                </a:solidFill>
                <a:latin typeface="Courier"/>
              </a:rPr>
              <a:t>  </a:t>
            </a:r>
            <a:r>
              <a:rPr b="1">
                <a:solidFill>
                  <a:srgbClr val="007020"/>
                </a:solidFill>
                <a:latin typeface="Courier"/>
              </a:rPr>
              <a:t>geom_density</a:t>
            </a:r>
            <a:r>
              <a:rPr>
                <a:latin typeface="Courier"/>
              </a:rPr>
              <a:t>()</a:t>
            </a:r>
            <a:r>
              <a:rPr>
                <a:solidFill>
                  <a:srgbClr val="666666"/>
                </a:solidFill>
                <a:latin typeface="Courier"/>
              </a:rPr>
              <a:t>+</a:t>
            </a:r>
            <a:r>
              <a:rPr b="1">
                <a:solidFill>
                  <a:srgbClr val="007020"/>
                </a:solidFill>
                <a:latin typeface="Courier"/>
              </a:rPr>
              <a:t>theme_minimal</a:t>
            </a:r>
            <a:r>
              <a:rPr>
                <a:latin typeface="Courier"/>
              </a:rPr>
              <a:t>()</a:t>
            </a:r>
          </a:p>
          <a:p>
            <a:pPr lvl="0" indent="0">
              <a:buNone/>
            </a:pPr>
            <a:r>
              <a:rPr>
                <a:latin typeface="Courier"/>
              </a:rPr>
              <a:t>## Warning: Removed 9 rows containing non-finite values (stat_bin).</a:t>
            </a:r>
          </a:p>
          <a:p>
            <a:pPr lvl="0" indent="0">
              <a:buNone/>
            </a:pPr>
            <a:r>
              <a:rPr>
                <a:latin typeface="Courier"/>
              </a:rPr>
              <a:t>## Warning: Removed 9 rows containing non-finite values (stat_density).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b="1">
                <a:solidFill>
                  <a:srgbClr val="007020"/>
                </a:solidFill>
                <a:latin typeface="Courier"/>
              </a:rPr>
              <a:t>ggplot</a:t>
            </a:r>
            <a:r>
              <a:rPr>
                <a:latin typeface="Courier"/>
              </a:rPr>
              <a:t>(</a:t>
            </a:r>
            <a:r>
              <a:rPr>
                <a:solidFill>
                  <a:srgbClr val="902000"/>
                </a:solidFill>
                <a:latin typeface="Courier"/>
              </a:rPr>
              <a:t>data =</a:t>
            </a:r>
            <a:r>
              <a:rPr>
                <a:latin typeface="Courier"/>
              </a:rPr>
              <a:t> df, </a:t>
            </a:r>
            <a:r>
              <a:rPr b="1">
                <a:solidFill>
                  <a:srgbClr val="007020"/>
                </a:solidFill>
                <a:latin typeface="Courier"/>
              </a:rPr>
              <a:t>aes</a:t>
            </a:r>
            <a:r>
              <a:rPr>
                <a:latin typeface="Courier"/>
              </a:rPr>
              <a:t>(crimesPc)) </a:t>
            </a:r>
            <a:r>
              <a:rPr>
                <a:solidFill>
                  <a:srgbClr val="666666"/>
                </a:solidFill>
                <a:latin typeface="Courier"/>
              </a:rPr>
              <a:t>+</a:t>
            </a:r>
            <a:r>
              <a:rPr>
                <a:solidFill>
                  <a:srgbClr val="4070A0"/>
                </a:solidFill>
                <a:latin typeface="Courier"/>
              </a:rPr>
              <a:t> </a:t>
            </a:r>
            <a:br/>
            <a:r>
              <a:rPr>
                <a:solidFill>
                  <a:srgbClr val="4070A0"/>
                </a:solidFill>
                <a:latin typeface="Courier"/>
              </a:rPr>
              <a:t>  </a:t>
            </a:r>
            <a:r>
              <a:rPr b="1">
                <a:solidFill>
                  <a:srgbClr val="007020"/>
                </a:solidFill>
                <a:latin typeface="Courier"/>
              </a:rPr>
              <a:t>geom_histogram</a:t>
            </a:r>
            <a:r>
              <a:rPr>
                <a:latin typeface="Courier"/>
              </a:rPr>
              <a:t>( </a:t>
            </a:r>
            <a:r>
              <a:rPr>
                <a:solidFill>
                  <a:srgbClr val="902000"/>
                </a:solidFill>
                <a:latin typeface="Courier"/>
              </a:rPr>
              <a:t>bins=</a:t>
            </a:r>
            <a:r>
              <a:rPr>
                <a:solidFill>
                  <a:srgbClr val="40A070"/>
                </a:solidFill>
                <a:latin typeface="Courier"/>
              </a:rPr>
              <a:t>30</a:t>
            </a:r>
            <a:r>
              <a:rPr>
                <a:latin typeface="Courier"/>
              </a:rPr>
              <a:t>,              </a:t>
            </a:r>
            <a:r>
              <a:rPr b="1">
                <a:solidFill>
                  <a:srgbClr val="007020"/>
                </a:solidFill>
                <a:latin typeface="Courier"/>
              </a:rPr>
              <a:t>aes</a:t>
            </a:r>
            <a:r>
              <a:rPr>
                <a:latin typeface="Courier"/>
              </a:rPr>
              <a:t>(</a:t>
            </a:r>
            <a:r>
              <a:rPr>
                <a:solidFill>
                  <a:srgbClr val="902000"/>
                </a:solidFill>
                <a:latin typeface="Courier"/>
              </a:rPr>
              <a:t>y =</a:t>
            </a:r>
            <a:r>
              <a:rPr>
                <a:latin typeface="Courier"/>
              </a:rPr>
              <a:t> ..density.., </a:t>
            </a:r>
            <a:r>
              <a:rPr>
                <a:solidFill>
                  <a:srgbClr val="902000"/>
                </a:solidFill>
                <a:latin typeface="Courier"/>
              </a:rPr>
              <a:t>fill=</a:t>
            </a:r>
            <a:r>
              <a:rPr>
                <a:latin typeface="Courier"/>
              </a:rPr>
              <a:t>..count..)) </a:t>
            </a:r>
            <a:r>
              <a:rPr>
                <a:solidFill>
                  <a:srgbClr val="666666"/>
                </a:solidFill>
                <a:latin typeface="Courier"/>
              </a:rPr>
              <a:t>+</a:t>
            </a:r>
            <a:br/>
            <a:r>
              <a:rPr>
                <a:solidFill>
                  <a:srgbClr val="4070A0"/>
                </a:solidFill>
                <a:latin typeface="Courier"/>
              </a:rPr>
              <a:t>  </a:t>
            </a:r>
            <a:r>
              <a:rPr b="1">
                <a:solidFill>
                  <a:srgbClr val="007020"/>
                </a:solidFill>
                <a:latin typeface="Courier"/>
              </a:rPr>
              <a:t>geom_density</a:t>
            </a:r>
            <a:r>
              <a:rPr>
                <a:latin typeface="Courier"/>
              </a:rPr>
              <a:t>()</a:t>
            </a:r>
            <a:r>
              <a:rPr>
                <a:solidFill>
                  <a:srgbClr val="666666"/>
                </a:solidFill>
                <a:latin typeface="Courier"/>
              </a:rPr>
              <a:t>+</a:t>
            </a:r>
            <a:r>
              <a:rPr b="1">
                <a:solidFill>
                  <a:srgbClr val="007020"/>
                </a:solidFill>
                <a:latin typeface="Courier"/>
              </a:rPr>
              <a:t>theme_minimal</a:t>
            </a:r>
            <a:r>
              <a:rPr>
                <a:latin typeface="Courier"/>
              </a:rPr>
              <a:t>()</a:t>
            </a:r>
          </a:p>
          <a:p>
            <a:pPr lvl="0" indent="0">
              <a:buNone/>
            </a:pPr>
            <a:r>
              <a:rPr>
                <a:latin typeface="Courier"/>
              </a:rPr>
              <a:t>## Warning: Removed 24 rows containing non-finite values (stat_bin).</a:t>
            </a:r>
          </a:p>
          <a:p>
            <a:pPr lvl="0" indent="0">
              <a:buNone/>
            </a:pPr>
            <a:r>
              <a:rPr>
                <a:latin typeface="Courier"/>
              </a:rPr>
              <a:t>## Warning: Removed 24 rows containing non-finite values (stat_density).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_files/figure-pptx/unnamed-chunk-7-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Setup</a:t>
            </a:r>
            <a:r>
              <a:rPr/>
              <a:t> </a:t>
            </a:r>
            <a:r>
              <a:rPr/>
              <a:t>your</a:t>
            </a:r>
            <a:r>
              <a:rPr/>
              <a:t> </a:t>
            </a:r>
            <a:r>
              <a:rPr/>
              <a:t>environment</a:t>
            </a:r>
          </a:p>
        </p:txBody>
      </p:sp>
      <p:sp>
        <p:nvSpPr>
          <p:cNvPr id="3" name="Content Placeholder 2"/>
          <p:cNvSpPr>
            <a:spLocks noGrp="1"/>
          </p:cNvSpPr>
          <p:nvPr>
            <p:ph idx="1"/>
          </p:nvPr>
        </p:nvSpPr>
        <p:spPr/>
        <p:txBody>
          <a:bodyPr/>
          <a:lstStyle/>
          <a:p>
            <a:pPr lvl="0" marL="0" indent="0">
              <a:buNone/>
            </a:pPr>
            <a:r>
              <a:rPr/>
              <a:t>As I said in class, you have to worry a bit about your working environment. The following chunck shows you how you could change that. However, I have simplified things a bit (from what you saw in class) to make it easier for to begin with.</a:t>
            </a:r>
          </a:p>
          <a:p>
            <a:pPr lvl="0" marL="0" indent="0">
              <a:buNone/>
            </a:pPr>
            <a:r>
              <a:rPr/>
              <a:t>For that to work you have to keep all your data files in a directory called that and all the code files (such as this one) in a directory that sits in the same sub directory. e.g. if you have a directory “data stories course” you want to have in there a directory called “data”" with the data files and a directory “code” with the code files.</a:t>
            </a:r>
          </a:p>
          <a:p>
            <a:pPr lvl="0" marL="0" indent="0">
              <a:buNone/>
            </a:pPr>
            <a:r>
              <a:rPr/>
              <a:t>Note that by default in a markdown document (i.e. an Rmd document…things are a bit different in a R document) the default active working directory is always the directory where the document is stored. So below when I load data, this is what I assume; e.g. I will load “../data/foreigners.dta”. Note that this tells the computer that to find the file you need to go one level up (that’s what “..” means) and then you go down again in the “data” directory</a:t>
            </a:r>
          </a:p>
          <a:p>
            <a:pPr lvl="0" indent="0">
              <a:buNone/>
            </a:pPr>
            <a:r>
              <a:rPr b="1">
                <a:solidFill>
                  <a:srgbClr val="007020"/>
                </a:solidFill>
                <a:latin typeface="Courier"/>
              </a:rPr>
              <a:t>print</a:t>
            </a:r>
            <a:r>
              <a:rPr>
                <a:latin typeface="Courier"/>
              </a:rPr>
              <a:t>(</a:t>
            </a:r>
            <a:r>
              <a:rPr>
                <a:solidFill>
                  <a:srgbClr val="4070A0"/>
                </a:solidFill>
                <a:latin typeface="Courier"/>
              </a:rPr>
              <a:t>"hello world"</a:t>
            </a:r>
            <a:r>
              <a:rPr>
                <a:latin typeface="Courier"/>
              </a:rPr>
              <a:t>)</a:t>
            </a:r>
          </a:p>
          <a:p>
            <a:pPr lvl="0" indent="0">
              <a:buNone/>
            </a:pPr>
            <a:r>
              <a:rPr>
                <a:latin typeface="Courier"/>
              </a:rPr>
              <a:t>## [1] "hello world"</a:t>
            </a:r>
          </a:p>
          <a:p>
            <a:pPr lvl="0" indent="0">
              <a:buNone/>
            </a:pPr>
            <a:r>
              <a:rPr>
                <a:solidFill>
                  <a:srgbClr val="40A070"/>
                </a:solidFill>
                <a:latin typeface="Courier"/>
              </a:rPr>
              <a:t>7</a:t>
            </a:r>
            <a:r>
              <a:rPr>
                <a:solidFill>
                  <a:srgbClr val="666666"/>
                </a:solidFill>
                <a:latin typeface="Courier"/>
              </a:rPr>
              <a:t>/</a:t>
            </a:r>
            <a:r>
              <a:rPr>
                <a:solidFill>
                  <a:srgbClr val="40A070"/>
                </a:solidFill>
                <a:latin typeface="Courier"/>
              </a:rPr>
              <a:t>6</a:t>
            </a:r>
          </a:p>
          <a:p>
            <a:pPr lvl="0" indent="0">
              <a:buNone/>
            </a:pPr>
            <a:r>
              <a:rPr>
                <a:latin typeface="Courier"/>
              </a:rPr>
              <a:t>## [1] 1.166667</a:t>
            </a:r>
          </a:p>
          <a:p>
            <a:pPr lvl="0" marL="0" indent="0">
              <a:buNone/>
            </a:pPr>
            <a:r>
              <a:rPr/>
              <a:t>when we print something shows up</a:t>
            </a:r>
          </a:p>
          <a:p>
            <a:pPr lvl="0" indent="0">
              <a:buNone/>
            </a:pPr>
            <a:r>
              <a:rPr i="1">
                <a:solidFill>
                  <a:srgbClr val="60A0B0"/>
                </a:solidFill>
                <a:latin typeface="Courier"/>
              </a:rPr>
              <a:t>#mydir=paste0(dropbox_path,'/teaching/data stories')  # set this according to what applies on your computer</a:t>
            </a:r>
            <a:br/>
            <a:r>
              <a:rPr>
                <a:latin typeface="Courier"/>
              </a:rPr>
              <a:t>mydir=</a:t>
            </a:r>
            <a:r>
              <a:rPr b="1">
                <a:solidFill>
                  <a:srgbClr val="007020"/>
                </a:solidFill>
                <a:latin typeface="Courier"/>
              </a:rPr>
              <a:t>getwd</a:t>
            </a:r>
            <a:r>
              <a:rPr>
                <a:latin typeface="Courier"/>
              </a:rPr>
              <a:t>()</a:t>
            </a:r>
            <a:br/>
            <a:r>
              <a:rPr b="1">
                <a:solidFill>
                  <a:srgbClr val="007020"/>
                </a:solidFill>
                <a:latin typeface="Courier"/>
              </a:rPr>
              <a:t>print</a:t>
            </a:r>
            <a:r>
              <a:rPr>
                <a:latin typeface="Courier"/>
              </a:rPr>
              <a:t>(mydir)</a:t>
            </a:r>
          </a:p>
          <a:p>
            <a:pPr lvl="0" indent="0">
              <a:buNone/>
            </a:pPr>
            <a:r>
              <a:rPr>
                <a:latin typeface="Courier"/>
              </a:rPr>
              <a:t>## [1] "C:/Users/Ralf Martin/Dropbox/datastories/datastorieshub/code"</a:t>
            </a:r>
          </a:p>
          <a:p>
            <a:pPr lvl="0" indent="0">
              <a:buNone/>
            </a:pPr>
            <a:r>
              <a:rPr i="1">
                <a:solidFill>
                  <a:srgbClr val="60A0B0"/>
                </a:solidFill>
                <a:latin typeface="Courier"/>
              </a:rPr>
              <a:t># e.g. mydir="c:/user/Rproject1/"</a:t>
            </a:r>
            <a:br/>
            <a:r>
              <a:rPr b="1">
                <a:solidFill>
                  <a:srgbClr val="007020"/>
                </a:solidFill>
                <a:latin typeface="Courier"/>
              </a:rPr>
              <a:t>setwd</a:t>
            </a:r>
            <a:r>
              <a:rPr>
                <a:latin typeface="Courier"/>
              </a:rPr>
              <a:t>(mydir)  </a:t>
            </a:r>
            <a:r>
              <a:rPr i="1">
                <a:solidFill>
                  <a:srgbClr val="60A0B0"/>
                </a:solidFill>
                <a:latin typeface="Courier"/>
              </a:rPr>
              <a:t># This is how you set a working directory in normal R code</a:t>
            </a:r>
            <a:br/>
            <a:r>
              <a:rPr b="1">
                <a:solidFill>
                  <a:srgbClr val="007020"/>
                </a:solidFill>
                <a:latin typeface="Courier"/>
              </a:rPr>
              <a:t>getwd</a:t>
            </a:r>
            <a:r>
              <a:rPr>
                <a:latin typeface="Courier"/>
              </a:rPr>
              <a:t>()</a:t>
            </a:r>
          </a:p>
          <a:p>
            <a:pPr lvl="0" indent="0">
              <a:buNone/>
            </a:pPr>
            <a:r>
              <a:rPr>
                <a:latin typeface="Courier"/>
              </a:rPr>
              <a:t>## [1] "C:/Users/Ralf Martin/Dropbox/datastories/datastorieshub/code"</a:t>
            </a:r>
          </a:p>
          <a:p>
            <a:pPr lvl="0" indent="0">
              <a:buNone/>
            </a:pPr>
            <a:r>
              <a:rPr>
                <a:latin typeface="Courier"/>
              </a:rPr>
              <a:t>knitr</a:t>
            </a:r>
            <a:r>
              <a:rPr>
                <a:solidFill>
                  <a:srgbClr val="666666"/>
                </a:solidFill>
                <a:latin typeface="Courier"/>
              </a:rPr>
              <a:t>::</a:t>
            </a:r>
            <a:r>
              <a:rPr>
                <a:latin typeface="Courier"/>
              </a:rPr>
              <a:t>opts_knit</a:t>
            </a:r>
            <a:r>
              <a:rPr>
                <a:solidFill>
                  <a:srgbClr val="666666"/>
                </a:solidFill>
                <a:latin typeface="Courier"/>
              </a:rPr>
              <a:t>$</a:t>
            </a:r>
            <a:r>
              <a:rPr b="1">
                <a:solidFill>
                  <a:srgbClr val="007020"/>
                </a:solidFill>
                <a:latin typeface="Courier"/>
              </a:rPr>
              <a:t>set</a:t>
            </a:r>
            <a:r>
              <a:rPr>
                <a:latin typeface="Courier"/>
              </a:rPr>
              <a:t>(</a:t>
            </a:r>
            <a:r>
              <a:rPr>
                <a:solidFill>
                  <a:srgbClr val="902000"/>
                </a:solidFill>
                <a:latin typeface="Courier"/>
              </a:rPr>
              <a:t>root.dir =</a:t>
            </a:r>
            <a:r>
              <a:rPr>
                <a:latin typeface="Courier"/>
              </a:rPr>
              <a:t> </a:t>
            </a:r>
            <a:r>
              <a:rPr b="1">
                <a:solidFill>
                  <a:srgbClr val="007020"/>
                </a:solidFill>
                <a:latin typeface="Courier"/>
              </a:rPr>
              <a:t>getwd</a:t>
            </a:r>
            <a:r>
              <a:rPr>
                <a:latin typeface="Courier"/>
              </a:rPr>
              <a:t>(), </a:t>
            </a:r>
            <a:r>
              <a:rPr>
                <a:solidFill>
                  <a:srgbClr val="902000"/>
                </a:solidFill>
                <a:latin typeface="Courier"/>
              </a:rPr>
              <a:t>verbose =</a:t>
            </a:r>
            <a:r>
              <a:rPr>
                <a:latin typeface="Courier"/>
              </a:rPr>
              <a:t> </a:t>
            </a:r>
            <a:r>
              <a:rPr>
                <a:solidFill>
                  <a:srgbClr val="007020"/>
                </a:solidFill>
                <a:latin typeface="Courier"/>
              </a:rPr>
              <a:t>TRUE</a:t>
            </a:r>
            <a:r>
              <a:rPr>
                <a:latin typeface="Courier"/>
              </a:rPr>
              <a:t>)  </a:t>
            </a:r>
            <a:r>
              <a:rPr i="1">
                <a:solidFill>
                  <a:srgbClr val="60A0B0"/>
                </a:solidFill>
                <a:latin typeface="Courier"/>
              </a:rPr>
              <a:t># This makes sure you keep the same directory in subsequent chuncks of code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playing</a:t>
            </a:r>
          </a:p>
        </p:txBody>
      </p:sp>
      <p:sp>
        <p:nvSpPr>
          <p:cNvPr id="3" name="Content Placeholder 2"/>
          <p:cNvSpPr>
            <a:spLocks noGrp="1"/>
          </p:cNvSpPr>
          <p:nvPr>
            <p:ph idx="1"/>
          </p:nvPr>
        </p:nvSpPr>
        <p:spPr/>
        <p:txBody>
          <a:bodyPr/>
          <a:lstStyle/>
          <a:p>
            <a:pPr lvl="0" indent="0">
              <a:buNone/>
            </a:pPr>
            <a:r>
              <a:rPr>
                <a:latin typeface="Courier"/>
              </a:rPr>
              <a:t>  v1=</a:t>
            </a:r>
            <a:r>
              <a:rPr b="1">
                <a:solidFill>
                  <a:srgbClr val="007020"/>
                </a:solidFill>
                <a:latin typeface="Courier"/>
              </a:rPr>
              <a:t>runif</a:t>
            </a:r>
            <a:r>
              <a:rPr>
                <a:latin typeface="Courier"/>
              </a:rPr>
              <a:t>(</a:t>
            </a:r>
            <a:r>
              <a:rPr>
                <a:solidFill>
                  <a:srgbClr val="40A070"/>
                </a:solidFill>
                <a:latin typeface="Courier"/>
              </a:rPr>
              <a:t>100</a:t>
            </a:r>
            <a:r>
              <a:rPr>
                <a:latin typeface="Courier"/>
              </a:rPr>
              <a:t>)</a:t>
            </a:r>
            <a:br/>
            <a:r>
              <a:rPr>
                <a:latin typeface="Courier"/>
              </a:rPr>
              <a:t>  v2=</a:t>
            </a:r>
            <a:r>
              <a:rPr b="1">
                <a:solidFill>
                  <a:srgbClr val="007020"/>
                </a:solidFill>
                <a:latin typeface="Courier"/>
              </a:rPr>
              <a:t>runif</a:t>
            </a:r>
            <a:r>
              <a:rPr>
                <a:latin typeface="Courier"/>
              </a:rPr>
              <a:t>(</a:t>
            </a:r>
            <a:r>
              <a:rPr>
                <a:solidFill>
                  <a:srgbClr val="40A070"/>
                </a:solidFill>
                <a:latin typeface="Courier"/>
              </a:rPr>
              <a:t>100</a:t>
            </a:r>
            <a:r>
              <a:rPr>
                <a:latin typeface="Courier"/>
              </a:rPr>
              <a:t>)</a:t>
            </a:r>
            <a:r>
              <a:rPr>
                <a:solidFill>
                  <a:srgbClr val="666666"/>
                </a:solidFill>
                <a:latin typeface="Courier"/>
              </a:rPr>
              <a:t>+</a:t>
            </a:r>
            <a:r>
              <a:rPr>
                <a:latin typeface="Courier"/>
              </a:rPr>
              <a:t>v1</a:t>
            </a:r>
            <a:br/>
            <a:r>
              <a:rPr>
                <a:latin typeface="Courier"/>
              </a:rPr>
              <a:t>  </a:t>
            </a:r>
            <a:br/>
            <a:r>
              <a:rPr>
                <a:latin typeface="Courier"/>
              </a:rPr>
              <a:t>  </a:t>
            </a:r>
            <a:br/>
            <a:r>
              <a:rPr>
                <a:latin typeface="Courier"/>
              </a:rPr>
              <a:t>  </a:t>
            </a:r>
            <a:r>
              <a:rPr b="1">
                <a:solidFill>
                  <a:srgbClr val="007020"/>
                </a:solidFill>
                <a:latin typeface="Courier"/>
              </a:rPr>
              <a:t>plot</a:t>
            </a:r>
            <a:r>
              <a:rPr>
                <a:latin typeface="Courier"/>
              </a:rPr>
              <a:t>(v1,v2)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Migrants</a:t>
            </a:r>
          </a:p>
        </p:txBody>
      </p:sp>
      <p:sp>
        <p:nvSpPr>
          <p:cNvPr id="3" name="Content Placeholder 2"/>
          <p:cNvSpPr>
            <a:spLocks noGrp="1"/>
          </p:cNvSpPr>
          <p:nvPr>
            <p:ph idx="1"/>
          </p:nvPr>
        </p:nvSpPr>
        <p:spPr/>
        <p:txBody>
          <a:bodyPr/>
          <a:lstStyle/>
          <a:p>
            <a:pPr lvl="0" marL="0" indent="0">
              <a:buNone/>
            </a:pPr>
            <a:r>
              <a:rPr/>
              <a:t>Since they gained power in 2010 the UK Tory Junta have led a relentless campaign of scapegoating immigrants for their policy failures. Part of this is the suggestion that increased levels of immigration lead to more crime. Here we explore to what extent there is actually any evidence in the data for this.</a:t>
            </a:r>
          </a:p>
          <a:p>
            <a:pPr lvl="0" marL="0" indent="0">
              <a:spcBef>
                <a:spcPts val="3000"/>
              </a:spcBef>
              <a:buNone/>
            </a:pPr>
            <a:r>
              <a:rPr b="1"/>
              <a:t>Load the Data</a:t>
            </a:r>
          </a:p>
          <a:p>
            <a:pPr lvl="0" indent="0">
              <a:buNone/>
            </a:pPr>
            <a:r>
              <a:rPr>
                <a:latin typeface="Courier"/>
              </a:rPr>
              <a:t> </a:t>
            </a:r>
            <a:r>
              <a:rPr b="1">
                <a:solidFill>
                  <a:srgbClr val="007020"/>
                </a:solidFill>
                <a:latin typeface="Courier"/>
              </a:rPr>
              <a:t>getwd</a:t>
            </a:r>
            <a:r>
              <a:rPr>
                <a:latin typeface="Courier"/>
              </a:rPr>
              <a:t>()</a:t>
            </a:r>
          </a:p>
          <a:p>
            <a:pPr lvl="0" indent="0">
              <a:buNone/>
            </a:pPr>
            <a:r>
              <a:rPr>
                <a:latin typeface="Courier"/>
              </a:rPr>
              <a:t>## [1] "C:/Users/Ralf Martin/Dropbox/datastories/datastorieshub/code"</a:t>
            </a:r>
          </a:p>
          <a:p>
            <a:pPr lvl="0" indent="0">
              <a:buNone/>
            </a:pPr>
            <a:r>
              <a:rPr>
                <a:latin typeface="Courier"/>
              </a:rPr>
              <a:t> </a:t>
            </a:r>
            <a:r>
              <a:rPr b="1">
                <a:solidFill>
                  <a:srgbClr val="007020"/>
                </a:solidFill>
                <a:latin typeface="Courier"/>
              </a:rPr>
              <a:t>library</a:t>
            </a:r>
            <a:r>
              <a:rPr>
                <a:latin typeface="Courier"/>
              </a:rPr>
              <a:t>(haven)   </a:t>
            </a:r>
            <a:r>
              <a:rPr i="1">
                <a:solidFill>
                  <a:srgbClr val="60A0B0"/>
                </a:solidFill>
                <a:latin typeface="Courier"/>
              </a:rPr>
              <a:t># make sure libraries such as this are installed. If not go to Tools -&gt; Install Packages</a:t>
            </a:r>
            <a:br/>
            <a:br/>
            <a:r>
              <a:rPr>
                <a:latin typeface="Courier"/>
              </a:rPr>
              <a:t> </a:t>
            </a:r>
            <a:r>
              <a:rPr i="1">
                <a:solidFill>
                  <a:srgbClr val="60A0B0"/>
                </a:solidFill>
                <a:latin typeface="Courier"/>
              </a:rPr>
              <a:t>#df=read_dta("../data/foreigners.dta")</a:t>
            </a:r>
            <a:br/>
            <a:r>
              <a:rPr>
                <a:latin typeface="Courier"/>
              </a:rPr>
              <a:t> </a:t>
            </a:r>
            <a:br/>
            <a:r>
              <a:rPr i="1">
                <a:solidFill>
                  <a:srgbClr val="60A0B0"/>
                </a:solidFill>
                <a:latin typeface="Courier"/>
              </a:rPr>
              <a:t>#ralf&lt;-read_dta("../data/foreigners.dta")</a:t>
            </a:r>
            <a:br/>
            <a:r>
              <a:rPr>
                <a:latin typeface="Courier"/>
              </a:rPr>
              <a:t>  </a:t>
            </a:r>
            <a:br/>
            <a:r>
              <a:rPr>
                <a:latin typeface="Courier"/>
              </a:rPr>
              <a:t>df=</a:t>
            </a:r>
            <a:r>
              <a:rPr b="1">
                <a:solidFill>
                  <a:srgbClr val="007020"/>
                </a:solidFill>
                <a:latin typeface="Courier"/>
              </a:rPr>
              <a:t>read.csv</a:t>
            </a:r>
            <a:r>
              <a:rPr>
                <a:latin typeface="Courier"/>
              </a:rPr>
              <a:t>(</a:t>
            </a:r>
            <a:r>
              <a:rPr>
                <a:solidFill>
                  <a:srgbClr val="4070A0"/>
                </a:solidFill>
                <a:latin typeface="Courier"/>
              </a:rPr>
              <a:t>"https://www.dropbox.com/s/g1w75gkw7g91zef/foreigners.csv?dl=1"</a:t>
            </a:r>
            <a:r>
              <a:rPr>
                <a:latin typeface="Courier"/>
              </a:rPr>
              <a:t>)  </a:t>
            </a:r>
          </a:p>
          <a:p>
            <a:pPr lvl="0" marL="0" indent="0">
              <a:buNone/>
            </a:pPr>
            <a:r>
              <a:rPr/>
              <a:t>some stuff I wrote…</a:t>
            </a:r>
          </a:p>
          <a:p>
            <a:pPr lvl="0" indent="0">
              <a:buNone/>
            </a:pPr>
            <a:r>
              <a:rPr b="1">
                <a:solidFill>
                  <a:srgbClr val="007020"/>
                </a:solidFill>
                <a:latin typeface="Courier"/>
              </a:rPr>
              <a:t>print</a:t>
            </a:r>
            <a:r>
              <a:rPr>
                <a:latin typeface="Courier"/>
              </a:rPr>
              <a:t>(</a:t>
            </a:r>
            <a:r>
              <a:rPr>
                <a:solidFill>
                  <a:srgbClr val="40A070"/>
                </a:solidFill>
                <a:latin typeface="Courier"/>
              </a:rPr>
              <a:t>3</a:t>
            </a:r>
            <a:r>
              <a:rPr>
                <a:solidFill>
                  <a:srgbClr val="666666"/>
                </a:solidFill>
                <a:latin typeface="Courier"/>
              </a:rPr>
              <a:t>/</a:t>
            </a:r>
            <a:r>
              <a:rPr>
                <a:solidFill>
                  <a:srgbClr val="40A070"/>
                </a:solidFill>
                <a:latin typeface="Courier"/>
              </a:rPr>
              <a:t>7</a:t>
            </a:r>
            <a:r>
              <a:rPr>
                <a:latin typeface="Courier"/>
              </a:rPr>
              <a:t>)</a:t>
            </a:r>
          </a:p>
          <a:p>
            <a:pPr lvl="0" indent="0">
              <a:buNone/>
            </a:pPr>
            <a:r>
              <a:rPr>
                <a:latin typeface="Courier"/>
              </a:rPr>
              <a:t>## [1] 0.4285714</a:t>
            </a:r>
          </a:p>
          <a:p>
            <a:pPr lvl="0" marL="0" indent="0">
              <a:spcBef>
                <a:spcPts val="3000"/>
              </a:spcBef>
              <a:buNone/>
            </a:pPr>
            <a:r>
              <a:rPr b="1"/>
              <a:t>Prepare Data</a:t>
            </a:r>
          </a:p>
          <a:p>
            <a:pPr lvl="0" indent="0">
              <a:buNone/>
            </a:pPr>
            <a:r>
              <a:rPr>
                <a:latin typeface="Courier"/>
              </a:rPr>
              <a:t>  newv=</a:t>
            </a:r>
            <a:r>
              <a:rPr b="1">
                <a:solidFill>
                  <a:srgbClr val="007020"/>
                </a:solidFill>
                <a:latin typeface="Courier"/>
              </a:rPr>
              <a:t>runif</a:t>
            </a:r>
            <a:r>
              <a:rPr>
                <a:latin typeface="Courier"/>
              </a:rPr>
              <a:t>(</a:t>
            </a:r>
            <a:r>
              <a:rPr>
                <a:solidFill>
                  <a:srgbClr val="40A070"/>
                </a:solidFill>
                <a:latin typeface="Courier"/>
              </a:rPr>
              <a:t>20</a:t>
            </a:r>
            <a:r>
              <a:rPr>
                <a:latin typeface="Courier"/>
              </a:rPr>
              <a:t>)</a:t>
            </a:r>
            <a:br/>
            <a:r>
              <a:rPr>
                <a:latin typeface="Courier"/>
              </a:rPr>
              <a:t>  </a:t>
            </a:r>
            <a:r>
              <a:rPr i="1">
                <a:solidFill>
                  <a:srgbClr val="60A0B0"/>
                </a:solidFill>
                <a:latin typeface="Courier"/>
              </a:rPr>
              <a:t>#df['test']=newv/df$pop11</a:t>
            </a:r>
            <a:br/>
            <a:r>
              <a:rPr>
                <a:latin typeface="Courier"/>
              </a:rPr>
              <a:t>  </a:t>
            </a:r>
            <a:r>
              <a:rPr b="1">
                <a:solidFill>
                  <a:srgbClr val="007020"/>
                </a:solidFill>
                <a:latin typeface="Courier"/>
              </a:rPr>
              <a:t>summary</a:t>
            </a:r>
            <a:r>
              <a:rPr>
                <a:latin typeface="Courier"/>
              </a:rPr>
              <a:t>(df)</a:t>
            </a:r>
          </a:p>
          <a:p>
            <a:pPr lvl="0" indent="0">
              <a:buNone/>
            </a:pPr>
            <a:r>
              <a:rPr>
                <a:latin typeface="Courier"/>
              </a:rPr>
              <a:t>##        X             crimes11          b_migr11          pop11        
##  Min.   :  1.00   Min.   :   1134   Min.   : 2.241   Min.   :   2203  
##  1st Qu.: 87.75   1st Qu.: 107618   1st Qu.: 4.899   1st Qu.:  94263  
##  Median :174.50   Median : 160556   Median : 7.603   Median : 125746  
##  Mean   :174.50   Mean   : 236988   Mean   :11.226   Mean   : 161434  
##  3rd Qu.:261.25   3rd Qu.: 309377   3rd Qu.:12.382   3rd Qu.: 200247  
##  Max.   :348.00   Max.   :1714295   Max.   :55.161   Max.   :1072372  
##                   NA's   :24        NA's   :9        NA's   :9        
##            area    
##              :  9  
##  Adur        :  1  
##  Allerdale   :  1  
##  Amber Valley:  1  
##  Arun        :  1  
##  Ashfield    :  1  
##  (Other)     :334</a:t>
            </a:r>
          </a:p>
          <a:p>
            <a:pPr lvl="0" indent="0">
              <a:buNone/>
            </a:pPr>
            <a:r>
              <a:rPr>
                <a:latin typeface="Courier"/>
              </a:rPr>
              <a:t>  </a:t>
            </a:r>
            <a:r>
              <a:rPr b="1">
                <a:solidFill>
                  <a:srgbClr val="007020"/>
                </a:solidFill>
                <a:latin typeface="Courier"/>
              </a:rPr>
              <a:t>summary</a:t>
            </a:r>
            <a:r>
              <a:rPr>
                <a:latin typeface="Courier"/>
              </a:rPr>
              <a:t>(df</a:t>
            </a:r>
            <a:r>
              <a:rPr>
                <a:solidFill>
                  <a:srgbClr val="666666"/>
                </a:solidFill>
                <a:latin typeface="Courier"/>
              </a:rPr>
              <a:t>$</a:t>
            </a:r>
            <a:r>
              <a:rPr>
                <a:latin typeface="Courier"/>
              </a:rPr>
              <a:t>crimes11)</a:t>
            </a:r>
          </a:p>
          <a:p>
            <a:pPr lvl="0" indent="0">
              <a:buNone/>
            </a:pPr>
            <a:r>
              <a:rPr>
                <a:latin typeface="Courier"/>
              </a:rPr>
              <a:t>##    Min. 1st Qu.  Median    Mean 3rd Qu.    Max.    NA's 
##    1134  107618  160556  236988  309377 1714295      24</a:t>
            </a:r>
          </a:p>
          <a:p>
            <a:pPr lvl="0" indent="0">
              <a:buNone/>
            </a:pPr>
            <a:r>
              <a:rPr>
                <a:latin typeface="Courier"/>
              </a:rPr>
              <a:t>  </a:t>
            </a:r>
            <a:r>
              <a:rPr b="1">
                <a:solidFill>
                  <a:srgbClr val="007020"/>
                </a:solidFill>
                <a:latin typeface="Courier"/>
              </a:rPr>
              <a:t>summary</a:t>
            </a:r>
            <a:r>
              <a:rPr>
                <a:latin typeface="Courier"/>
              </a:rPr>
              <a:t>(df</a:t>
            </a:r>
            <a:r>
              <a:rPr>
                <a:solidFill>
                  <a:srgbClr val="666666"/>
                </a:solidFill>
                <a:latin typeface="Courier"/>
              </a:rPr>
              <a:t>$</a:t>
            </a:r>
            <a:r>
              <a:rPr>
                <a:latin typeface="Courier"/>
              </a:rPr>
              <a:t>pop11)</a:t>
            </a:r>
          </a:p>
          <a:p>
            <a:pPr lvl="0" indent="0">
              <a:buNone/>
            </a:pPr>
            <a:r>
              <a:rPr>
                <a:latin typeface="Courier"/>
              </a:rPr>
              <a:t>##    Min. 1st Qu.  Median    Mean 3rd Qu.    Max.    NA's 
##    2203   94263  125746  161434  200247 1072372       9</a:t>
            </a:r>
          </a:p>
          <a:p>
            <a:pPr lvl="0" indent="0">
              <a:buNone/>
            </a:pPr>
            <a:r>
              <a:rPr>
                <a:latin typeface="Courier"/>
              </a:rPr>
              <a:t>  crimes11=df</a:t>
            </a:r>
            <a:r>
              <a:rPr>
                <a:solidFill>
                  <a:srgbClr val="666666"/>
                </a:solidFill>
                <a:latin typeface="Courier"/>
              </a:rPr>
              <a:t>$</a:t>
            </a:r>
            <a:r>
              <a:rPr>
                <a:latin typeface="Courier"/>
              </a:rPr>
              <a:t>crimes11</a:t>
            </a:r>
            <a:br/>
            <a:r>
              <a:rPr>
                <a:latin typeface="Courier"/>
              </a:rPr>
              <a:t>  </a:t>
            </a:r>
            <a:br/>
            <a:r>
              <a:rPr>
                <a:latin typeface="Courier"/>
              </a:rPr>
              <a:t>  </a:t>
            </a:r>
            <a:r>
              <a:rPr b="1">
                <a:solidFill>
                  <a:srgbClr val="007020"/>
                </a:solidFill>
                <a:latin typeface="Courier"/>
              </a:rPr>
              <a:t>summary</a:t>
            </a:r>
            <a:r>
              <a:rPr>
                <a:latin typeface="Courier"/>
              </a:rPr>
              <a:t>(crimes11)</a:t>
            </a:r>
          </a:p>
          <a:p>
            <a:pPr lvl="0" indent="0">
              <a:buNone/>
            </a:pPr>
            <a:r>
              <a:rPr>
                <a:latin typeface="Courier"/>
              </a:rPr>
              <a:t>##    Min. 1st Qu.  Median    Mean 3rd Qu.    Max.    NA's 
##    1134  107618  160556  236988  309377 1714295      24</a:t>
            </a:r>
          </a:p>
          <a:p>
            <a:pPr lvl="0" indent="0">
              <a:buNone/>
            </a:pPr>
            <a:r>
              <a:rPr>
                <a:latin typeface="Courier"/>
              </a:rPr>
              <a:t>  df[</a:t>
            </a:r>
            <a:r>
              <a:rPr>
                <a:solidFill>
                  <a:srgbClr val="4070A0"/>
                </a:solidFill>
                <a:latin typeface="Courier"/>
              </a:rPr>
              <a:t>'crimesPc'</a:t>
            </a:r>
            <a:r>
              <a:rPr>
                <a:latin typeface="Courier"/>
              </a:rPr>
              <a:t>]=df</a:t>
            </a:r>
            <a:r>
              <a:rPr>
                <a:solidFill>
                  <a:srgbClr val="666666"/>
                </a:solidFill>
                <a:latin typeface="Courier"/>
              </a:rPr>
              <a:t>$</a:t>
            </a:r>
            <a:r>
              <a:rPr>
                <a:latin typeface="Courier"/>
              </a:rPr>
              <a:t>crimes11</a:t>
            </a:r>
            <a:r>
              <a:rPr>
                <a:solidFill>
                  <a:srgbClr val="666666"/>
                </a:solidFill>
                <a:latin typeface="Courier"/>
              </a:rPr>
              <a:t>/</a:t>
            </a:r>
            <a:r>
              <a:rPr>
                <a:latin typeface="Courier"/>
              </a:rPr>
              <a:t>df</a:t>
            </a:r>
            <a:r>
              <a:rPr>
                <a:solidFill>
                  <a:srgbClr val="666666"/>
                </a:solidFill>
                <a:latin typeface="Courier"/>
              </a:rPr>
              <a:t>$</a:t>
            </a:r>
            <a:r>
              <a:rPr>
                <a:latin typeface="Courier"/>
              </a:rPr>
              <a:t>pop11</a:t>
            </a:r>
          </a:p>
          <a:p>
            <a:pPr lvl="0" marL="0" indent="0">
              <a:spcBef>
                <a:spcPts val="3000"/>
              </a:spcBef>
              <a:buNone/>
            </a:pPr>
            <a:r>
              <a:rPr b="1"/>
              <a:t>Look at data</a:t>
            </a:r>
          </a:p>
          <a:p>
            <a:pPr lvl="0" marL="0" indent="0">
              <a:buNone/>
            </a:pPr>
            <a:r>
              <a:rPr/>
              <a:t>A scatter plot</a:t>
            </a:r>
          </a:p>
          <a:p>
            <a:pPr lvl="0" indent="0">
              <a:buNone/>
            </a:pPr>
            <a:r>
              <a:rPr b="1">
                <a:solidFill>
                  <a:srgbClr val="007020"/>
                </a:solidFill>
                <a:latin typeface="Courier"/>
              </a:rPr>
              <a:t>plot</a:t>
            </a:r>
            <a:r>
              <a:rPr>
                <a:latin typeface="Courier"/>
              </a:rPr>
              <a:t>(df</a:t>
            </a:r>
            <a:r>
              <a:rPr>
                <a:solidFill>
                  <a:srgbClr val="666666"/>
                </a:solidFill>
                <a:latin typeface="Courier"/>
              </a:rPr>
              <a:t>$</a:t>
            </a:r>
            <a:r>
              <a:rPr>
                <a:latin typeface="Courier"/>
              </a:rPr>
              <a:t>b_migr11,df</a:t>
            </a:r>
            <a:r>
              <a:rPr>
                <a:solidFill>
                  <a:srgbClr val="666666"/>
                </a:solidFill>
                <a:latin typeface="Courier"/>
              </a:rPr>
              <a:t>$</a:t>
            </a:r>
            <a:r>
              <a:rPr>
                <a:latin typeface="Courier"/>
              </a:rPr>
              <a:t>crimesPc)</a:t>
            </a:r>
            <a:br/>
            <a:br/>
            <a:br/>
            <a:r>
              <a:rPr b="1">
                <a:solidFill>
                  <a:srgbClr val="007020"/>
                </a:solidFill>
                <a:latin typeface="Courier"/>
              </a:rPr>
              <a:t>library</a:t>
            </a:r>
            <a:r>
              <a:rPr>
                <a:latin typeface="Courier"/>
              </a:rPr>
              <a:t>(ggplot2)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_files/figure-pptx/scatter%20plot%2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b="1">
                <a:solidFill>
                  <a:srgbClr val="007020"/>
                </a:solidFill>
                <a:latin typeface="Courier"/>
              </a:rPr>
              <a:t>ggplot</a:t>
            </a:r>
            <a:r>
              <a:rPr>
                <a:latin typeface="Courier"/>
              </a:rPr>
              <a:t>(df, </a:t>
            </a:r>
            <a:r>
              <a:rPr b="1">
                <a:solidFill>
                  <a:srgbClr val="007020"/>
                </a:solidFill>
                <a:latin typeface="Courier"/>
              </a:rPr>
              <a:t>aes</a:t>
            </a:r>
            <a:r>
              <a:rPr>
                <a:latin typeface="Courier"/>
              </a:rPr>
              <a:t>(</a:t>
            </a:r>
            <a:r>
              <a:rPr>
                <a:solidFill>
                  <a:srgbClr val="902000"/>
                </a:solidFill>
                <a:latin typeface="Courier"/>
              </a:rPr>
              <a:t>x =</a:t>
            </a:r>
            <a:r>
              <a:rPr>
                <a:latin typeface="Courier"/>
              </a:rPr>
              <a:t> b_migr11, </a:t>
            </a:r>
            <a:r>
              <a:rPr>
                <a:solidFill>
                  <a:srgbClr val="902000"/>
                </a:solidFill>
                <a:latin typeface="Courier"/>
              </a:rPr>
              <a:t>y =</a:t>
            </a:r>
            <a:r>
              <a:rPr>
                <a:latin typeface="Courier"/>
              </a:rPr>
              <a:t> crimesPc))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666666"/>
                </a:solidFill>
                <a:latin typeface="Courier"/>
              </a:rPr>
              <a:t>+</a:t>
            </a:r>
            <a:r>
              <a:rPr b="1">
                <a:solidFill>
                  <a:srgbClr val="007020"/>
                </a:solidFill>
                <a:latin typeface="Courier"/>
              </a:rPr>
              <a:t>theme_minimal</a:t>
            </a:r>
            <a:r>
              <a:rPr>
                <a:latin typeface="Courier"/>
              </a:rPr>
              <a:t>()</a:t>
            </a:r>
            <a:r>
              <a:rPr>
                <a:solidFill>
                  <a:srgbClr val="666666"/>
                </a:solidFill>
                <a:latin typeface="Courier"/>
              </a:rPr>
              <a:t>+</a:t>
            </a:r>
            <a:br/>
            <a:r>
              <a:rPr>
                <a:solidFill>
                  <a:srgbClr val="4070A0"/>
                </a:solidFill>
                <a:latin typeface="Courier"/>
              </a:rPr>
              <a:t>    </a:t>
            </a:r>
            <a:r>
              <a:rPr b="1">
                <a:solidFill>
                  <a:srgbClr val="007020"/>
                </a:solidFill>
                <a:latin typeface="Courier"/>
              </a:rPr>
              <a:t>xlab</a:t>
            </a:r>
            <a:r>
              <a:rPr>
                <a:latin typeface="Courier"/>
              </a:rPr>
              <a:t>(</a:t>
            </a:r>
            <a:r>
              <a:rPr>
                <a:solidFill>
                  <a:srgbClr val="4070A0"/>
                </a:solidFill>
                <a:latin typeface="Courier"/>
              </a:rPr>
              <a:t>"% foreign born"</a:t>
            </a:r>
            <a:r>
              <a:rPr>
                <a:latin typeface="Courier"/>
              </a:rPr>
              <a:t>)</a:t>
            </a:r>
            <a:r>
              <a:rPr>
                <a:solidFill>
                  <a:srgbClr val="666666"/>
                </a:solidFill>
                <a:latin typeface="Courier"/>
              </a:rPr>
              <a:t>+</a:t>
            </a:r>
            <a:r>
              <a:rPr b="1">
                <a:solidFill>
                  <a:srgbClr val="007020"/>
                </a:solidFill>
                <a:latin typeface="Courier"/>
              </a:rPr>
              <a:t>ylab</a:t>
            </a:r>
            <a:r>
              <a:rPr>
                <a:latin typeface="Courier"/>
              </a:rPr>
              <a:t>(</a:t>
            </a:r>
            <a:r>
              <a:rPr>
                <a:solidFill>
                  <a:srgbClr val="4070A0"/>
                </a:solidFill>
                <a:latin typeface="Courier"/>
              </a:rPr>
              <a:t>"# of crimes per capita"</a:t>
            </a:r>
            <a:r>
              <a:rPr>
                <a:latin typeface="Courier"/>
              </a:rPr>
              <a:t>)</a:t>
            </a:r>
          </a:p>
          <a:p>
            <a:pPr lvl="0" indent="0">
              <a:buNone/>
            </a:pPr>
            <a:r>
              <a:rPr>
                <a:latin typeface="Courier"/>
              </a:rPr>
              <a:t>## Warning: Removed 24 rows containing missing values (geom_point).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troduction_files/figure-pptx/scatter%20plot%20-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How about leaving the City of London out?</a:t>
            </a:r>
          </a:p>
          <a:p>
            <a:pPr lvl="0" indent="0">
              <a:buNone/>
            </a:pPr>
            <a:r>
              <a:rPr>
                <a:latin typeface="Courier"/>
              </a:rPr>
              <a:t>df[df</a:t>
            </a:r>
            <a:r>
              <a:rPr>
                <a:solidFill>
                  <a:srgbClr val="666666"/>
                </a:solidFill>
                <a:latin typeface="Courier"/>
              </a:rPr>
              <a:t>$</a:t>
            </a:r>
            <a:r>
              <a:rPr>
                <a:latin typeface="Courier"/>
              </a:rPr>
              <a:t>crimesPc</a:t>
            </a:r>
            <a:r>
              <a:rPr>
                <a:solidFill>
                  <a:srgbClr val="666666"/>
                </a:solidFill>
                <a:latin typeface="Courier"/>
              </a:rPr>
              <a:t>&gt;</a:t>
            </a:r>
            <a:r>
              <a:rPr>
                <a:solidFill>
                  <a:srgbClr val="40A070"/>
                </a:solidFill>
                <a:latin typeface="Courier"/>
              </a:rPr>
              <a:t>5</a:t>
            </a:r>
            <a:r>
              <a:rPr>
                <a:latin typeface="Courier"/>
              </a:rPr>
              <a:t>,</a:t>
            </a:r>
            <a:r>
              <a:rPr>
                <a:solidFill>
                  <a:srgbClr val="4070A0"/>
                </a:solidFill>
                <a:latin typeface="Courier"/>
              </a:rPr>
              <a:t>"area"</a:t>
            </a:r>
            <a:r>
              <a:rPr>
                <a:latin typeface="Courier"/>
              </a:rPr>
              <a:t>]</a:t>
            </a:r>
          </a:p>
          <a:p>
            <a:pPr lvl="0" indent="0">
              <a:buNone/>
            </a:pPr>
            <a:r>
              <a:rPr>
                <a:latin typeface="Courier"/>
              </a:rPr>
              <a:t>##  [1] &lt;NA&gt;           &lt;NA&gt;           &lt;NA&gt;           &lt;NA&gt;           &lt;NA&gt;          
##  [6] &lt;NA&gt;           &lt;NA&gt;           &lt;NA&gt;           &lt;NA&gt;           &lt;NA&gt;          
## [11] &lt;NA&gt;           &lt;NA&gt;           &lt;NA&gt;           &lt;NA&gt;           &lt;NA&gt;          
## [16] City of London Westminster    &lt;NA&gt;           &lt;NA&gt;           &lt;NA&gt;          
## [21] &lt;NA&gt;           &lt;NA&gt;           &lt;NA&gt;           &lt;NA&gt;           &lt;NA&gt;          
## [26] &lt;NA&gt;          
## 340 Levels:  Adur Allerdale Amber Valley Arun Ashfield ... York</a:t>
            </a:r>
          </a:p>
          <a:p>
            <a:pPr lvl="0" indent="0">
              <a:buNone/>
            </a:pPr>
            <a:r>
              <a:rPr>
                <a:latin typeface="Courier"/>
              </a:rPr>
              <a:t>df[df</a:t>
            </a:r>
            <a:r>
              <a:rPr>
                <a:solidFill>
                  <a:srgbClr val="666666"/>
                </a:solidFill>
                <a:latin typeface="Courier"/>
              </a:rPr>
              <a:t>$</a:t>
            </a:r>
            <a:r>
              <a:rPr>
                <a:latin typeface="Courier"/>
              </a:rPr>
              <a:t>crimesPc</a:t>
            </a:r>
            <a:r>
              <a:rPr>
                <a:solidFill>
                  <a:srgbClr val="666666"/>
                </a:solidFill>
                <a:latin typeface="Courier"/>
              </a:rPr>
              <a:t>&gt;</a:t>
            </a:r>
            <a:r>
              <a:rPr>
                <a:solidFill>
                  <a:srgbClr val="40A070"/>
                </a:solidFill>
                <a:latin typeface="Courier"/>
              </a:rPr>
              <a:t>4.5</a:t>
            </a:r>
            <a:r>
              <a:rPr>
                <a:latin typeface="Courier"/>
              </a:rPr>
              <a:t>,</a:t>
            </a:r>
            <a:r>
              <a:rPr>
                <a:solidFill>
                  <a:srgbClr val="4070A0"/>
                </a:solidFill>
                <a:latin typeface="Courier"/>
              </a:rPr>
              <a:t>"area"</a:t>
            </a:r>
            <a:r>
              <a:rPr>
                <a:latin typeface="Courier"/>
              </a:rPr>
              <a:t>]</a:t>
            </a:r>
          </a:p>
          <a:p>
            <a:pPr lvl="0" indent="0">
              <a:buNone/>
            </a:pPr>
            <a:r>
              <a:rPr>
                <a:latin typeface="Courier"/>
              </a:rPr>
              <a:t>##  [1] &lt;NA&gt;           &lt;NA&gt;           &lt;NA&gt;           &lt;NA&gt;           &lt;NA&gt;          
##  [6] &lt;NA&gt;           &lt;NA&gt;           &lt;NA&gt;           &lt;NA&gt;           &lt;NA&gt;          
## [11] &lt;NA&gt;           &lt;NA&gt;           &lt;NA&gt;           &lt;NA&gt;           &lt;NA&gt;          
## [16] City of London Westminster    &lt;NA&gt;           &lt;NA&gt;           &lt;NA&gt;          
## [21] &lt;NA&gt;           &lt;NA&gt;           &lt;NA&gt;           &lt;NA&gt;           &lt;NA&gt;          
## [26] &lt;NA&gt;          
## 340 Levels:  Adur Allerdale Amber Valley Arun Ashfield ... York</a:t>
            </a:r>
          </a:p>
          <a:p>
            <a:pPr lvl="0" indent="0">
              <a:buNone/>
            </a:pPr>
            <a:r>
              <a:rPr>
                <a:latin typeface="Courier"/>
              </a:rPr>
              <a:t>df[df</a:t>
            </a:r>
            <a:r>
              <a:rPr>
                <a:solidFill>
                  <a:srgbClr val="666666"/>
                </a:solidFill>
                <a:latin typeface="Courier"/>
              </a:rPr>
              <a:t>$</a:t>
            </a:r>
            <a:r>
              <a:rPr>
                <a:latin typeface="Courier"/>
              </a:rPr>
              <a:t>crimesPc</a:t>
            </a:r>
            <a:r>
              <a:rPr>
                <a:solidFill>
                  <a:srgbClr val="666666"/>
                </a:solidFill>
                <a:latin typeface="Courier"/>
              </a:rPr>
              <a:t>&gt;</a:t>
            </a:r>
            <a:r>
              <a:rPr>
                <a:solidFill>
                  <a:srgbClr val="40A070"/>
                </a:solidFill>
                <a:latin typeface="Courier"/>
              </a:rPr>
              <a:t>4.5</a:t>
            </a:r>
            <a:r>
              <a:rPr>
                <a:latin typeface="Courier"/>
              </a:rPr>
              <a:t>,</a:t>
            </a:r>
            <a:r>
              <a:rPr b="1">
                <a:solidFill>
                  <a:srgbClr val="007020"/>
                </a:solidFill>
                <a:latin typeface="Courier"/>
              </a:rPr>
              <a:t>c</a:t>
            </a:r>
            <a:r>
              <a:rPr>
                <a:latin typeface="Courier"/>
              </a:rPr>
              <a:t>(</a:t>
            </a:r>
            <a:r>
              <a:rPr>
                <a:solidFill>
                  <a:srgbClr val="4070A0"/>
                </a:solidFill>
                <a:latin typeface="Courier"/>
              </a:rPr>
              <a:t>"area"</a:t>
            </a:r>
            <a:r>
              <a:rPr>
                <a:latin typeface="Courier"/>
              </a:rPr>
              <a:t>,</a:t>
            </a:r>
            <a:r>
              <a:rPr>
                <a:solidFill>
                  <a:srgbClr val="4070A0"/>
                </a:solidFill>
                <a:latin typeface="Courier"/>
              </a:rPr>
              <a:t>"crimesPc"</a:t>
            </a:r>
            <a:r>
              <a:rPr>
                <a:latin typeface="Courier"/>
              </a:rPr>
              <a:t>)]</a:t>
            </a:r>
          </a:p>
          <a:p>
            <a:pPr lvl="0" indent="0">
              <a:buNone/>
            </a:pPr>
            <a:r>
              <a:rPr>
                <a:latin typeface="Courier"/>
              </a:rPr>
              <a:t>##                 area  crimesPc
## NA              &lt;NA&gt;        NA
## NA.1            &lt;NA&gt;        NA
## NA.2            &lt;NA&gt;        NA
## NA.3            &lt;NA&gt;        NA
## NA.4            &lt;NA&gt;        NA
## NA.5            &lt;NA&gt;        NA
## NA.6            &lt;NA&gt;        NA
## NA.7            &lt;NA&gt;        NA
## NA.8            &lt;NA&gt;        NA
## NA.9            &lt;NA&gt;        NA
## NA.10           &lt;NA&gt;        NA
## NA.11           &lt;NA&gt;        NA
## NA.12           &lt;NA&gt;        NA
## NA.13           &lt;NA&gt;        NA
## NA.14           &lt;NA&gt;        NA
## 285   City of London 16.690982
## 317      Westminster  5.030381
## NA.15           &lt;NA&gt;        NA
## NA.16           &lt;NA&gt;        NA
## NA.17           &lt;NA&gt;        NA
## NA.18           &lt;NA&gt;        NA
## NA.19           &lt;NA&gt;        NA
## NA.20           &lt;NA&gt;        NA
## NA.21           &lt;NA&gt;        NA
## NA.22           &lt;NA&gt;        NA
## NA.23           &lt;NA&gt;        NA</a:t>
            </a:r>
          </a:p>
          <a:p>
            <a:pPr lvl="0" indent="0">
              <a:buNone/>
            </a:pPr>
            <a:r>
              <a:rPr>
                <a:latin typeface="Courier"/>
              </a:rPr>
              <a:t>dfx =</a:t>
            </a:r>
            <a:r>
              <a:rPr>
                <a:solidFill>
                  <a:srgbClr val="4070A0"/>
                </a:solidFill>
                <a:latin typeface="Courier"/>
              </a:rPr>
              <a:t>   </a:t>
            </a:r>
            <a:r>
              <a:rPr>
                <a:latin typeface="Courier"/>
              </a:rPr>
              <a:t>df[df</a:t>
            </a:r>
            <a:r>
              <a:rPr>
                <a:solidFill>
                  <a:srgbClr val="666666"/>
                </a:solidFill>
                <a:latin typeface="Courier"/>
              </a:rPr>
              <a:t>$</a:t>
            </a:r>
            <a:r>
              <a:rPr>
                <a:latin typeface="Courier"/>
              </a:rPr>
              <a:t>crimesPc</a:t>
            </a:r>
            <a:r>
              <a:rPr>
                <a:solidFill>
                  <a:srgbClr val="666666"/>
                </a:solidFill>
                <a:latin typeface="Courier"/>
              </a:rPr>
              <a:t>&lt;</a:t>
            </a:r>
            <a:r>
              <a:rPr>
                <a:solidFill>
                  <a:srgbClr val="40A070"/>
                </a:solidFill>
                <a:latin typeface="Courier"/>
              </a:rPr>
              <a:t>10</a:t>
            </a:r>
            <a:r>
              <a:rPr>
                <a:latin typeface="Courier"/>
              </a:rPr>
              <a:t>,]</a:t>
            </a:r>
            <a:br/>
            <a:br/>
            <a:br/>
            <a:r>
              <a:rPr b="1">
                <a:solidFill>
                  <a:srgbClr val="007020"/>
                </a:solidFill>
                <a:latin typeface="Courier"/>
              </a:rPr>
              <a:t>ggplot</a:t>
            </a:r>
            <a:r>
              <a:rPr>
                <a:latin typeface="Courier"/>
              </a:rPr>
              <a:t>(dfx, </a:t>
            </a:r>
            <a:r>
              <a:rPr b="1">
                <a:solidFill>
                  <a:srgbClr val="007020"/>
                </a:solidFill>
                <a:latin typeface="Courier"/>
              </a:rPr>
              <a:t>aes</a:t>
            </a:r>
            <a:r>
              <a:rPr>
                <a:latin typeface="Courier"/>
              </a:rPr>
              <a:t>(</a:t>
            </a:r>
            <a:r>
              <a:rPr>
                <a:solidFill>
                  <a:srgbClr val="902000"/>
                </a:solidFill>
                <a:latin typeface="Courier"/>
              </a:rPr>
              <a:t>x =</a:t>
            </a:r>
            <a:r>
              <a:rPr>
                <a:latin typeface="Courier"/>
              </a:rPr>
              <a:t> b_migr11, </a:t>
            </a:r>
            <a:r>
              <a:rPr>
                <a:solidFill>
                  <a:srgbClr val="902000"/>
                </a:solidFill>
                <a:latin typeface="Courier"/>
              </a:rPr>
              <a:t>y =</a:t>
            </a:r>
            <a:r>
              <a:rPr>
                <a:latin typeface="Courier"/>
              </a:rPr>
              <a:t> crimesPc))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666666"/>
                </a:solidFill>
                <a:latin typeface="Courier"/>
              </a:rPr>
              <a:t>+</a:t>
            </a:r>
            <a:r>
              <a:rPr b="1">
                <a:solidFill>
                  <a:srgbClr val="007020"/>
                </a:solidFill>
                <a:latin typeface="Courier"/>
              </a:rPr>
              <a:t>theme_minimal</a:t>
            </a:r>
            <a:r>
              <a:rPr>
                <a:latin typeface="Courier"/>
              </a:rPr>
              <a:t>()</a:t>
            </a:r>
            <a:r>
              <a:rPr>
                <a:solidFill>
                  <a:srgbClr val="666666"/>
                </a:solidFill>
                <a:latin typeface="Courier"/>
              </a:rPr>
              <a:t>+</a:t>
            </a:r>
            <a:br/>
            <a:r>
              <a:rPr>
                <a:solidFill>
                  <a:srgbClr val="4070A0"/>
                </a:solidFill>
                <a:latin typeface="Courier"/>
              </a:rPr>
              <a:t>    </a:t>
            </a:r>
            <a:r>
              <a:rPr b="1">
                <a:solidFill>
                  <a:srgbClr val="007020"/>
                </a:solidFill>
                <a:latin typeface="Courier"/>
              </a:rPr>
              <a:t>xlab</a:t>
            </a:r>
            <a:r>
              <a:rPr>
                <a:latin typeface="Courier"/>
              </a:rPr>
              <a:t>(</a:t>
            </a:r>
            <a:r>
              <a:rPr>
                <a:solidFill>
                  <a:srgbClr val="4070A0"/>
                </a:solidFill>
                <a:latin typeface="Courier"/>
              </a:rPr>
              <a:t>"% foreign born"</a:t>
            </a:r>
            <a:r>
              <a:rPr>
                <a:latin typeface="Courier"/>
              </a:rPr>
              <a:t>)</a:t>
            </a:r>
            <a:r>
              <a:rPr>
                <a:solidFill>
                  <a:srgbClr val="666666"/>
                </a:solidFill>
                <a:latin typeface="Courier"/>
              </a:rPr>
              <a:t>+</a:t>
            </a:r>
            <a:r>
              <a:rPr b="1">
                <a:solidFill>
                  <a:srgbClr val="007020"/>
                </a:solidFill>
                <a:latin typeface="Courier"/>
              </a:rPr>
              <a:t>ylab</a:t>
            </a:r>
            <a:r>
              <a:rPr>
                <a:latin typeface="Courier"/>
              </a:rPr>
              <a:t>(</a:t>
            </a:r>
            <a:r>
              <a:rPr>
                <a:solidFill>
                  <a:srgbClr val="4070A0"/>
                </a:solidFill>
                <a:latin typeface="Courier"/>
              </a:rPr>
              <a:t>"# of Crimes per capita"</a:t>
            </a:r>
            <a:r>
              <a:rPr>
                <a:latin typeface="Courier"/>
              </a:rPr>
              <a:t>)</a:t>
            </a:r>
          </a:p>
          <a:p>
            <a:pPr lvl="0" indent="0">
              <a:buNone/>
            </a:pPr>
            <a:r>
              <a:rPr>
                <a:latin typeface="Courier"/>
              </a:rPr>
              <a:t>## Warning: Removed 24 rows containing missing values (geom_point).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Stories: Introduction - R examples</dc:title>
  <dc:creator/>
  <cp:keywords/>
  <dcterms:created xsi:type="dcterms:W3CDTF">2020-09-15T08:27:25Z</dcterms:created>
  <dcterms:modified xsi:type="dcterms:W3CDTF">2020-09-15T08:27:25Z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unk_output_type">
    <vt:lpwstr>inline</vt:lpwstr>
  </property>
  <property fmtid="{D5CDD505-2E9C-101B-9397-08002B2CF9AE}" pid="3" name="editor_options">
    <vt:lpwstr/>
  </property>
  <property fmtid="{D5CDD505-2E9C-101B-9397-08002B2CF9AE}" pid="4" name="output">
    <vt:lpwstr>powerpoint_presentation</vt:lpwstr>
  </property>
</Properties>
</file>