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87" r:id="rId10"/>
    <p:sldId id="282" r:id="rId11"/>
    <p:sldId id="283" r:id="rId12"/>
    <p:sldId id="284" r:id="rId13"/>
    <p:sldId id="285" r:id="rId14"/>
    <p:sldId id="28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3D9-50AA-4F67-A7EF-05F46A426CA8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E462-67E4-41E8-B1A2-0524726B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5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3D9-50AA-4F67-A7EF-05F46A426CA8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E462-67E4-41E8-B1A2-0524726B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7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3D9-50AA-4F67-A7EF-05F46A426CA8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E462-67E4-41E8-B1A2-0524726B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4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3D9-50AA-4F67-A7EF-05F46A426CA8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E462-67E4-41E8-B1A2-0524726B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3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3D9-50AA-4F67-A7EF-05F46A426CA8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E462-67E4-41E8-B1A2-0524726B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1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3D9-50AA-4F67-A7EF-05F46A426CA8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E462-67E4-41E8-B1A2-0524726B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81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3D9-50AA-4F67-A7EF-05F46A426CA8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E462-67E4-41E8-B1A2-0524726B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1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3D9-50AA-4F67-A7EF-05F46A426CA8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E462-67E4-41E8-B1A2-0524726B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8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3D9-50AA-4F67-A7EF-05F46A426CA8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E462-67E4-41E8-B1A2-0524726B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3D9-50AA-4F67-A7EF-05F46A426CA8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E462-67E4-41E8-B1A2-0524726B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5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3D9-50AA-4F67-A7EF-05F46A426CA8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E462-67E4-41E8-B1A2-0524726B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6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BD3D9-50AA-4F67-A7EF-05F46A426CA8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9E462-67E4-41E8-B1A2-0524726B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ypi.python.org/pypi/networkx/" TargetMode="External"/><Relationship Id="rId2" Type="http://schemas.openxmlformats.org/officeDocument/2006/relationships/hyperlink" Target="https://networkx.lanl.gov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nodexl.codeplex.com/" TargetMode="External"/><Relationship Id="rId2" Type="http://schemas.openxmlformats.org/officeDocument/2006/relationships/hyperlink" Target="http://www.smrfoundation.org/nodex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IEMS5723 Social Media Analysis and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Tutorial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0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“</a:t>
            </a:r>
            <a:r>
              <a:rPr lang="en-US" dirty="0" err="1" smtClean="0"/>
              <a:t>NodeXL</a:t>
            </a:r>
            <a:r>
              <a:rPr lang="en-US" dirty="0" smtClean="0"/>
              <a:t> Excel Template”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33600"/>
            <a:ext cx="6102574" cy="434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905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589690"/>
            <a:ext cx="2952750" cy="4837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Fetching Twitter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9861" r="84967" b="40189"/>
          <a:stretch/>
        </p:blipFill>
        <p:spPr bwMode="auto">
          <a:xfrm>
            <a:off x="685800" y="1589690"/>
            <a:ext cx="3665483" cy="487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5715000" y="1828800"/>
            <a:ext cx="2133600" cy="3179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066800" y="4876800"/>
            <a:ext cx="1676400" cy="3179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9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6075" indent="0">
              <a:buNone/>
            </a:pPr>
            <a:r>
              <a:rPr lang="en-US" dirty="0" smtClean="0"/>
              <a:t>After waiting long period…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29500"/>
            <a:ext cx="6762750" cy="5035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Fetched Data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19200" y="6019800"/>
            <a:ext cx="1066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6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33" t="39534" r="2244" b="6610"/>
          <a:stretch/>
        </p:blipFill>
        <p:spPr bwMode="auto">
          <a:xfrm>
            <a:off x="615956" y="2730472"/>
            <a:ext cx="3689686" cy="352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85950"/>
            <a:ext cx="4040188" cy="6397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25712"/>
            <a:ext cx="4040188" cy="395128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85950"/>
            <a:ext cx="4041775" cy="639762"/>
          </a:xfrm>
        </p:spPr>
        <p:txBody>
          <a:bodyPr/>
          <a:lstStyle/>
          <a:p>
            <a:r>
              <a:rPr lang="en-US" dirty="0" smtClean="0"/>
              <a:t>Focus on </a:t>
            </a:r>
            <a:r>
              <a:rPr lang="en-US" dirty="0" err="1" smtClean="0"/>
              <a:t>googlenexus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25712"/>
            <a:ext cx="4041775" cy="3951288"/>
          </a:xfrm>
        </p:spPr>
        <p:txBody>
          <a:bodyPr/>
          <a:lstStyle/>
          <a:p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894" y="1345324"/>
            <a:ext cx="5169948" cy="635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3383280" y="1280160"/>
            <a:ext cx="2103120" cy="3113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894894" y="1280160"/>
            <a:ext cx="1381706" cy="3179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784002" y="1663788"/>
            <a:ext cx="349598" cy="3179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288968" y="4336134"/>
            <a:ext cx="349598" cy="3179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51" t="39340" r="2427" b="6804"/>
          <a:stretch/>
        </p:blipFill>
        <p:spPr bwMode="auto">
          <a:xfrm>
            <a:off x="4800600" y="2730472"/>
            <a:ext cx="3689685" cy="352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020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8" grpId="1" animBg="1"/>
      <p:bldP spid="11" grpId="0" animBg="1"/>
      <p:bldP spid="11" grpId="1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Metrics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16859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990600" y="1598098"/>
            <a:ext cx="1228725" cy="3179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98098"/>
            <a:ext cx="4752975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948588"/>
              </p:ext>
            </p:extLst>
          </p:nvPr>
        </p:nvGraphicFramePr>
        <p:xfrm>
          <a:off x="5486400" y="1562929"/>
          <a:ext cx="3200400" cy="5121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05599"/>
                <a:gridCol w="794801"/>
              </a:tblGrid>
              <a:tr h="1652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Graph Metric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Value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00" marR="7300" marT="7300" marB="0" anchor="b"/>
                </a:tc>
              </a:tr>
              <a:tr h="1652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Graph 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Directed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00" marR="7300" marT="7300" marB="0" anchor="b"/>
                </a:tc>
              </a:tr>
              <a:tr h="1652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00" marR="7300" marT="7300" marB="0" anchor="b"/>
                </a:tc>
              </a:tr>
              <a:tr h="1652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Vertices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 smtClean="0">
                          <a:effectLst/>
                        </a:rPr>
                        <a:t>104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00" marR="7300" marT="7300" marB="0" anchor="b"/>
                </a:tc>
              </a:tr>
              <a:tr h="1652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00" marR="7300" marT="7300" marB="0" anchor="b"/>
                </a:tc>
              </a:tr>
              <a:tr h="1652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Unique Edges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 smtClean="0">
                          <a:effectLst/>
                        </a:rPr>
                        <a:t>103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00" marR="7300" marT="7300" marB="0" anchor="b"/>
                </a:tc>
              </a:tr>
              <a:tr h="1652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Edges With Duplicates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 smtClean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00" marR="7300" marT="7300" marB="0" anchor="b"/>
                </a:tc>
              </a:tr>
              <a:tr h="1652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Total Edges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103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00" marR="7300" marT="7300" marB="0" anchor="b"/>
                </a:tc>
              </a:tr>
              <a:tr h="1652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00" marR="7300" marT="7300" marB="0" anchor="b"/>
                </a:tc>
              </a:tr>
              <a:tr h="1652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Self-Loops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00" marR="7300" marT="7300" marB="0" anchor="b"/>
                </a:tc>
              </a:tr>
              <a:tr h="1652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00" marR="7300" marT="7300" marB="0" anchor="b"/>
                </a:tc>
              </a:tr>
              <a:tr h="1652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Reciprocated Vertex Pair Ratio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 smtClean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00" marR="7300" marT="7300" marB="0" anchor="b"/>
                </a:tc>
              </a:tr>
              <a:tr h="1652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Reciprocated Edge Ratio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 smtClean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00" marR="7300" marT="7300" marB="0" anchor="b"/>
                </a:tc>
              </a:tr>
              <a:tr h="1652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00" marR="7300" marT="7300" marB="0" anchor="b"/>
                </a:tc>
              </a:tr>
              <a:tr h="1652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Connected Components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00" marR="7300" marT="7300" marB="0" anchor="b"/>
                </a:tc>
              </a:tr>
              <a:tr h="1652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Single-Vertex Connected Components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00" marR="7300" marT="7300" marB="0" anchor="b"/>
                </a:tc>
              </a:tr>
              <a:tr h="1652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Maximum Vertices in a Connected Component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 smtClean="0">
                          <a:effectLst/>
                        </a:rPr>
                        <a:t>104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00" marR="7300" marT="7300" marB="0" anchor="b"/>
                </a:tc>
              </a:tr>
              <a:tr h="1652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Maximum Edges in a Connected Component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 smtClean="0">
                          <a:effectLst/>
                        </a:rPr>
                        <a:t>103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00" marR="7300" marT="7300" marB="0" anchor="b"/>
                </a:tc>
              </a:tr>
              <a:tr h="1652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00" marR="7300" marT="7300" marB="0" anchor="b"/>
                </a:tc>
              </a:tr>
              <a:tr h="1652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Maximum Geodesic Distance (Diameter)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00" marR="7300" marT="7300" marB="0" anchor="b"/>
                </a:tc>
              </a:tr>
              <a:tr h="1652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Average Geodesic Distance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 smtClean="0">
                          <a:effectLst/>
                        </a:rPr>
                        <a:t>3.549926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00" marR="7300" marT="7300" marB="0" anchor="b"/>
                </a:tc>
              </a:tr>
              <a:tr h="1652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00" marR="7300" marT="7300" marB="0" anchor="b"/>
                </a:tc>
              </a:tr>
              <a:tr h="1652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Graph Density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 smtClean="0">
                          <a:effectLst/>
                        </a:rPr>
                        <a:t>0.009615385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00" marR="7300" marT="7300" marB="0" anchor="b"/>
                </a:tc>
              </a:tr>
              <a:tr h="1652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Modularity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Not Applicable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00" marR="7300" marT="7300" marB="0" anchor="b"/>
                </a:tc>
              </a:tr>
              <a:tr h="1652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00" marR="7300" marT="7300" marB="0" anchor="b"/>
                </a:tc>
              </a:tr>
              <a:tr h="1652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NodeXL Version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1.0.1.251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00" marR="7300" marT="7300" marB="0" anchor="b"/>
                </a:tc>
              </a:tr>
              <a:tr h="16521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00" marR="7300" marT="7300" marB="0" anchor="b"/>
                </a:tc>
              </a:tr>
              <a:tr h="1652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Minimum Betweenness Centrality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00" marR="7300" marT="7300" marB="0" anchor="b"/>
                </a:tc>
              </a:tr>
              <a:tr h="1652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Maximum Betweenness Centrality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 smtClean="0">
                          <a:effectLst/>
                        </a:rPr>
                        <a:t>9516.000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00" marR="7300" marT="7300" marB="0" anchor="b"/>
                </a:tc>
              </a:tr>
              <a:tr h="1652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Average Betweenness Centrality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 smtClean="0">
                          <a:effectLst/>
                        </a:rPr>
                        <a:t>266.192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00" marR="7300" marT="7300" marB="0" anchor="b"/>
                </a:tc>
              </a:tr>
              <a:tr h="16521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Median Betweenness Centrality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00" marR="7300" marT="73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300" marR="7300" marT="73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84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Classification</a:t>
            </a:r>
          </a:p>
          <a:p>
            <a:r>
              <a:rPr lang="en-US" dirty="0" smtClean="0"/>
              <a:t>Network </a:t>
            </a:r>
            <a:r>
              <a:rPr lang="en-US" dirty="0" smtClean="0"/>
              <a:t>Analysis</a:t>
            </a:r>
          </a:p>
          <a:p>
            <a:r>
              <a:rPr lang="en-US" dirty="0" err="1" smtClean="0"/>
              <a:t>NodeXL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023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Supervised Learning with Naïve Bayes Classifier</a:t>
            </a:r>
          </a:p>
          <a:p>
            <a:pPr marL="0" lvl="1" indent="0">
              <a:buNone/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#Prepare training data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err="1" smtClean="0"/>
              <a:t>lst</a:t>
            </a:r>
            <a:r>
              <a:rPr lang="en-US" i="1" dirty="0" smtClean="0"/>
              <a:t> </a:t>
            </a:r>
            <a:r>
              <a:rPr lang="en-US" i="1" dirty="0"/>
              <a:t>= [(“news”, “apple”), (“tech”, “apple”), (“news”, “gun</a:t>
            </a:r>
            <a:r>
              <a:rPr lang="en-US" i="1" dirty="0" smtClean="0"/>
              <a:t>”), (“</a:t>
            </a:r>
            <a:r>
              <a:rPr lang="en-US" i="1" dirty="0"/>
              <a:t>tech”, “</a:t>
            </a:r>
            <a:r>
              <a:rPr lang="en-US" i="1" dirty="0" err="1"/>
              <a:t>acer</a:t>
            </a:r>
            <a:r>
              <a:rPr lang="en-US" i="1" dirty="0" smtClean="0"/>
              <a:t>”)]</a:t>
            </a:r>
          </a:p>
          <a:p>
            <a:pPr marL="0" lvl="1" indent="0">
              <a:buNone/>
            </a:pP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#Defining feature extraction criteria (can be just one)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err="1" smtClean="0"/>
              <a:t>def</a:t>
            </a:r>
            <a:r>
              <a:rPr lang="en-US" i="1" dirty="0" smtClean="0"/>
              <a:t> </a:t>
            </a:r>
            <a:r>
              <a:rPr lang="en-US" i="1" dirty="0" err="1" smtClean="0"/>
              <a:t>extFeature</a:t>
            </a:r>
            <a:r>
              <a:rPr lang="en-US" i="1" dirty="0" smtClean="0"/>
              <a:t>(item):</a:t>
            </a:r>
            <a:br>
              <a:rPr lang="en-US" i="1" dirty="0" smtClean="0"/>
            </a:br>
            <a:r>
              <a:rPr lang="en-US" i="1" dirty="0" smtClean="0"/>
              <a:t>	return {“head”: item[0]}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#{&lt;name of feature&gt;, value}</a:t>
            </a:r>
            <a:r>
              <a:rPr lang="en-US" i="1" dirty="0" smtClean="0"/>
              <a:t/>
            </a:r>
            <a:br>
              <a:rPr lang="en-US" i="1" dirty="0" smtClean="0"/>
            </a:br>
            <a:endParaRPr lang="en-US" i="1" dirty="0" smtClean="0"/>
          </a:p>
          <a:p>
            <a:pPr marL="0" lvl="1" indent="0">
              <a:buNone/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#Extract feature and mark for each set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extracted = </a:t>
            </a:r>
            <a:r>
              <a:rPr lang="en-US" i="1" dirty="0" smtClean="0"/>
              <a:t>[(</a:t>
            </a:r>
            <a:r>
              <a:rPr lang="en-US" i="1" dirty="0" err="1" smtClean="0"/>
              <a:t>extFeature</a:t>
            </a:r>
            <a:r>
              <a:rPr lang="en-US" i="1" dirty="0" smtClean="0"/>
              <a:t>(</a:t>
            </a:r>
            <a:r>
              <a:rPr lang="en-US" i="1" dirty="0" err="1" smtClean="0"/>
              <a:t>val</a:t>
            </a:r>
            <a:r>
              <a:rPr lang="en-US" i="1" dirty="0"/>
              <a:t>), key) for </a:t>
            </a:r>
            <a:r>
              <a:rPr lang="en-US" i="1" dirty="0" err="1"/>
              <a:t>key,val</a:t>
            </a:r>
            <a:r>
              <a:rPr lang="en-US" i="1" dirty="0"/>
              <a:t> in </a:t>
            </a:r>
            <a:r>
              <a:rPr lang="en-US" i="1" dirty="0" err="1"/>
              <a:t>lst</a:t>
            </a:r>
            <a:r>
              <a:rPr lang="en-US" i="1" dirty="0" smtClean="0"/>
              <a:t>]</a:t>
            </a:r>
          </a:p>
          <a:p>
            <a:pPr marL="0" lvl="1" indent="0">
              <a:buNone/>
            </a:pPr>
            <a:endParaRPr lang="en-US" i="1" dirty="0"/>
          </a:p>
          <a:p>
            <a:pPr marL="0" lvl="1" indent="0">
              <a:buNone/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#Train the classifier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classifier = </a:t>
            </a:r>
            <a:r>
              <a:rPr lang="en-US" i="1" dirty="0" err="1"/>
              <a:t>nltk.NaiveBayesClassifier.train</a:t>
            </a:r>
            <a:r>
              <a:rPr lang="en-US" i="1" dirty="0"/>
              <a:t>(extracted</a:t>
            </a:r>
            <a:r>
              <a:rPr lang="en-US" i="1" dirty="0" smtClean="0"/>
              <a:t>)</a:t>
            </a:r>
            <a:br>
              <a:rPr lang="en-US" i="1" dirty="0" smtClean="0"/>
            </a:br>
            <a:endParaRPr lang="en-US" i="1" dirty="0" smtClean="0"/>
          </a:p>
          <a:p>
            <a:pPr marL="0" lvl="1" indent="0">
              <a:buNone/>
            </a:pP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#Query the classifier with the extracted feature of target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err="1" smtClean="0"/>
              <a:t>classifier.classifier</a:t>
            </a:r>
            <a:r>
              <a:rPr lang="en-US" i="1" dirty="0" smtClean="0"/>
              <a:t>(</a:t>
            </a:r>
            <a:r>
              <a:rPr lang="en-US" i="1" dirty="0" err="1" smtClean="0"/>
              <a:t>extFeature</a:t>
            </a:r>
            <a:r>
              <a:rPr lang="en-US" i="1" dirty="0" smtClean="0"/>
              <a:t>(“apple”))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#-&gt; “tech”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err="1" smtClean="0"/>
              <a:t>classifier.classifier</a:t>
            </a:r>
            <a:r>
              <a:rPr lang="en-US" i="1" dirty="0" smtClean="0"/>
              <a:t>(</a:t>
            </a:r>
            <a:r>
              <a:rPr lang="en-US" i="1" dirty="0" err="1" smtClean="0"/>
              <a:t>extFeature</a:t>
            </a:r>
            <a:r>
              <a:rPr lang="en-US" i="1" dirty="0" smtClean="0"/>
              <a:t>(“</a:t>
            </a:r>
            <a:r>
              <a:rPr lang="en-US" i="1" dirty="0" err="1" smtClean="0"/>
              <a:t>google</a:t>
            </a:r>
            <a:r>
              <a:rPr lang="en-US" i="1" dirty="0" smtClean="0"/>
              <a:t>”))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#-&gt;”new”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81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NetworkX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for studying networks</a:t>
            </a:r>
          </a:p>
          <a:p>
            <a:r>
              <a:rPr lang="en-US" dirty="0" smtClean="0"/>
              <a:t>Official site: </a:t>
            </a:r>
            <a:r>
              <a:rPr lang="en-US" dirty="0">
                <a:hlinkClick r:id="rId2"/>
              </a:rPr>
              <a:t>https://networkx.lanl.gov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Download: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://pypi.python.org/pypi/networkx</a:t>
            </a:r>
            <a:r>
              <a:rPr lang="en-US" dirty="0" smtClean="0">
                <a:hlinkClick r:id="rId3"/>
              </a:rPr>
              <a:t>/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3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NetworkX</a:t>
            </a:r>
            <a:r>
              <a:rPr lang="en-US" dirty="0" smtClean="0"/>
              <a:t> (Installation)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Download and extract the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the Console prompt and change directory to the extracted directory</a:t>
            </a:r>
            <a:br>
              <a:rPr lang="en-US" dirty="0" smtClean="0"/>
            </a:br>
            <a:r>
              <a:rPr lang="en-US" i="1" dirty="0" smtClean="0"/>
              <a:t>cd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&lt;path to </a:t>
            </a:r>
            <a:r>
              <a:rPr lang="en-US" i="1" dirty="0" err="1" smtClean="0">
                <a:solidFill>
                  <a:schemeClr val="accent5">
                    <a:lumMod val="75000"/>
                  </a:schemeClr>
                </a:solidFill>
              </a:rPr>
              <a:t>NetworkX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 directory&gt;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Setup the package</a:t>
            </a:r>
            <a:br>
              <a:rPr lang="en-US" i="1" dirty="0" smtClean="0"/>
            </a:br>
            <a:r>
              <a:rPr lang="en-US" i="1" dirty="0" smtClean="0"/>
              <a:t>python setup.py install</a:t>
            </a:r>
          </a:p>
        </p:txBody>
      </p:sp>
    </p:spTree>
    <p:extLst>
      <p:ext uri="{BB962C8B-B14F-4D97-AF65-F5344CB8AC3E}">
        <p14:creationId xmlns:p14="http://schemas.microsoft.com/office/powerpoint/2010/main" val="344124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NetworkX</a:t>
            </a:r>
            <a:r>
              <a:rPr lang="en-US" dirty="0" smtClean="0"/>
              <a:t> (Demo)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Assume equal weight assignment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185160" y="3776298"/>
            <a:ext cx="594360" cy="594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5" name="Oval 4"/>
          <p:cNvSpPr/>
          <p:nvPr/>
        </p:nvSpPr>
        <p:spPr>
          <a:xfrm>
            <a:off x="5234940" y="3776298"/>
            <a:ext cx="594360" cy="594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B</a:t>
            </a:r>
            <a:endParaRPr lang="en-US" sz="2400" b="1" dirty="0"/>
          </a:p>
        </p:txBody>
      </p:sp>
      <p:sp>
        <p:nvSpPr>
          <p:cNvPr id="6" name="Oval 5"/>
          <p:cNvSpPr/>
          <p:nvPr/>
        </p:nvSpPr>
        <p:spPr>
          <a:xfrm>
            <a:off x="6454140" y="3776298"/>
            <a:ext cx="594360" cy="594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3</a:t>
            </a:r>
            <a:endParaRPr lang="en-US" sz="2400" b="1" dirty="0"/>
          </a:p>
        </p:txBody>
      </p:sp>
      <p:sp>
        <p:nvSpPr>
          <p:cNvPr id="9" name="Oval 8"/>
          <p:cNvSpPr/>
          <p:nvPr/>
        </p:nvSpPr>
        <p:spPr>
          <a:xfrm>
            <a:off x="2034540" y="3181938"/>
            <a:ext cx="594360" cy="594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11" name="Oval 10"/>
          <p:cNvSpPr/>
          <p:nvPr/>
        </p:nvSpPr>
        <p:spPr>
          <a:xfrm>
            <a:off x="2034540" y="4347798"/>
            <a:ext cx="594360" cy="594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2</a:t>
            </a:r>
            <a:endParaRPr lang="en-US" sz="2400" b="1" dirty="0"/>
          </a:p>
        </p:txBody>
      </p:sp>
      <p:cxnSp>
        <p:nvCxnSpPr>
          <p:cNvPr id="16" name="Straight Connector 15"/>
          <p:cNvCxnSpPr>
            <a:stCxn id="9" idx="6"/>
            <a:endCxn id="4" idx="1"/>
          </p:cNvCxnSpPr>
          <p:nvPr/>
        </p:nvCxnSpPr>
        <p:spPr>
          <a:xfrm>
            <a:off x="2628900" y="3479118"/>
            <a:ext cx="643302" cy="384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6"/>
            <a:endCxn id="4" idx="3"/>
          </p:cNvCxnSpPr>
          <p:nvPr/>
        </p:nvCxnSpPr>
        <p:spPr>
          <a:xfrm flipV="1">
            <a:off x="2628900" y="4283616"/>
            <a:ext cx="643302" cy="361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6"/>
            <a:endCxn id="5" idx="2"/>
          </p:cNvCxnSpPr>
          <p:nvPr/>
        </p:nvCxnSpPr>
        <p:spPr>
          <a:xfrm>
            <a:off x="3779520" y="4073478"/>
            <a:ext cx="1455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6"/>
            <a:endCxn id="6" idx="2"/>
          </p:cNvCxnSpPr>
          <p:nvPr/>
        </p:nvCxnSpPr>
        <p:spPr>
          <a:xfrm>
            <a:off x="5829300" y="4073478"/>
            <a:ext cx="624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21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NetworkX</a:t>
            </a:r>
            <a:r>
              <a:rPr lang="en-US" dirty="0"/>
              <a:t> (</a:t>
            </a:r>
            <a:r>
              <a:rPr lang="en-US" dirty="0" smtClean="0"/>
              <a:t>Demo 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#Create the graph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import </a:t>
            </a:r>
            <a:r>
              <a:rPr lang="en-US" i="1" dirty="0" err="1" smtClean="0"/>
              <a:t>networkx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graph = </a:t>
            </a:r>
            <a:r>
              <a:rPr lang="en-US" i="1" dirty="0" err="1" smtClean="0"/>
              <a:t>networkx.Graph</a:t>
            </a:r>
            <a:r>
              <a:rPr lang="en-US" i="1" dirty="0" smtClean="0"/>
              <a:t>()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#Define the structure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err="1" smtClean="0"/>
              <a:t>graph.add_edge</a:t>
            </a:r>
            <a:r>
              <a:rPr lang="en-US" i="1" dirty="0" smtClean="0"/>
              <a:t>(1, ‘A’)</a:t>
            </a:r>
            <a:br>
              <a:rPr lang="en-US" i="1" dirty="0" smtClean="0"/>
            </a:br>
            <a:r>
              <a:rPr lang="en-US" i="1" dirty="0" err="1" smtClean="0"/>
              <a:t>graph.add_edge</a:t>
            </a:r>
            <a:r>
              <a:rPr lang="en-US" i="1" dirty="0" smtClean="0"/>
              <a:t>(2, </a:t>
            </a:r>
            <a:r>
              <a:rPr lang="en-US" i="1" dirty="0"/>
              <a:t>‘A</a:t>
            </a:r>
            <a:r>
              <a:rPr lang="en-US" i="1" dirty="0" smtClean="0"/>
              <a:t>’)</a:t>
            </a:r>
            <a:br>
              <a:rPr lang="en-US" i="1" dirty="0" smtClean="0"/>
            </a:br>
            <a:r>
              <a:rPr lang="en-US" i="1" dirty="0" err="1" smtClean="0"/>
              <a:t>graph.add_edge</a:t>
            </a:r>
            <a:r>
              <a:rPr lang="en-US" i="1" dirty="0" smtClean="0"/>
              <a:t>(‘A’, ’B’)</a:t>
            </a:r>
            <a:br>
              <a:rPr lang="en-US" i="1" dirty="0" smtClean="0"/>
            </a:br>
            <a:r>
              <a:rPr lang="en-US" i="1" dirty="0" err="1"/>
              <a:t>graph.add_edge</a:t>
            </a:r>
            <a:r>
              <a:rPr lang="en-US" i="1" dirty="0" smtClean="0"/>
              <a:t>(‘B’, 3)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#Compute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betweenness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centrality</a:t>
            </a:r>
            <a:b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i="1" dirty="0" smtClean="0"/>
              <a:t>result </a:t>
            </a:r>
            <a:r>
              <a:rPr lang="en-US" i="1" dirty="0"/>
              <a:t>= </a:t>
            </a:r>
            <a:r>
              <a:rPr lang="en-US" i="1" dirty="0" err="1"/>
              <a:t>nx.edge_betweenness_centrality</a:t>
            </a:r>
            <a:r>
              <a:rPr lang="en-US" i="1" dirty="0"/>
              <a:t>(graph</a:t>
            </a:r>
            <a:r>
              <a:rPr lang="en-US" i="1" dirty="0" smtClean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9486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NetworkX</a:t>
            </a:r>
            <a:r>
              <a:rPr lang="en-US" dirty="0"/>
              <a:t> (</a:t>
            </a:r>
            <a:r>
              <a:rPr lang="en-US" dirty="0" smtClean="0"/>
              <a:t>Demo 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#Locate the critical edge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err="1" smtClean="0"/>
              <a:t>maxKey</a:t>
            </a:r>
            <a:r>
              <a:rPr lang="en-US" i="1" dirty="0" smtClean="0"/>
              <a:t>, </a:t>
            </a:r>
            <a:r>
              <a:rPr lang="en-US" i="1" dirty="0" err="1" smtClean="0"/>
              <a:t>maxVal</a:t>
            </a:r>
            <a:r>
              <a:rPr lang="en-US" i="1" dirty="0" smtClean="0"/>
              <a:t> = None, -1</a:t>
            </a:r>
          </a:p>
          <a:p>
            <a:pPr marL="0" indent="0">
              <a:buNone/>
            </a:pPr>
            <a:r>
              <a:rPr lang="en-US" i="1" dirty="0" smtClean="0"/>
              <a:t>for key, </a:t>
            </a:r>
            <a:r>
              <a:rPr lang="en-US" i="1" dirty="0" err="1" smtClean="0"/>
              <a:t>val</a:t>
            </a:r>
            <a:r>
              <a:rPr lang="en-US" i="1" dirty="0" smtClean="0"/>
              <a:t>  in </a:t>
            </a:r>
            <a:r>
              <a:rPr lang="en-US" i="1" dirty="0" err="1" smtClean="0"/>
              <a:t>result.iteritems</a:t>
            </a:r>
            <a:r>
              <a:rPr lang="en-US" i="1" dirty="0" smtClean="0"/>
              <a:t>():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if </a:t>
            </a:r>
            <a:r>
              <a:rPr lang="en-US" i="1" dirty="0" err="1" smtClean="0"/>
              <a:t>maxVal</a:t>
            </a:r>
            <a:r>
              <a:rPr lang="en-US" i="1" dirty="0" smtClean="0"/>
              <a:t> &lt;= </a:t>
            </a:r>
            <a:r>
              <a:rPr lang="en-US" i="1" dirty="0" err="1" smtClean="0"/>
              <a:t>val</a:t>
            </a:r>
            <a:r>
              <a:rPr lang="en-US" i="1" dirty="0" smtClean="0"/>
              <a:t>: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</a:t>
            </a:r>
            <a:r>
              <a:rPr lang="en-US" i="1" dirty="0" err="1" smtClean="0"/>
              <a:t>maxVal</a:t>
            </a:r>
            <a:r>
              <a:rPr lang="en-US" i="1" dirty="0" smtClean="0"/>
              <a:t> = </a:t>
            </a:r>
            <a:r>
              <a:rPr lang="en-US" i="1" dirty="0" err="1" smtClean="0"/>
              <a:t>val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</a:t>
            </a:r>
            <a:r>
              <a:rPr lang="en-US" i="1" dirty="0" err="1" smtClean="0"/>
              <a:t>maxKey</a:t>
            </a:r>
            <a:r>
              <a:rPr lang="en-US" i="1" dirty="0" smtClean="0"/>
              <a:t> = key</a:t>
            </a:r>
            <a:br>
              <a:rPr lang="en-US" i="1" dirty="0" smtClean="0"/>
            </a:b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if </a:t>
            </a:r>
            <a:r>
              <a:rPr lang="en-US" i="1" dirty="0" err="1" smtClean="0"/>
              <a:t>maxKey</a:t>
            </a:r>
            <a:r>
              <a:rPr lang="en-US" i="1" dirty="0" smtClean="0"/>
              <a:t> != None:</a:t>
            </a:r>
          </a:p>
          <a:p>
            <a:pPr marL="0" indent="0">
              <a:buNone/>
            </a:pPr>
            <a:r>
              <a:rPr lang="en-US" i="1" dirty="0" smtClean="0"/>
              <a:t>	print “The edge {0} has highest </a:t>
            </a:r>
            <a:r>
              <a:rPr lang="en-US" i="1" dirty="0" err="1" smtClean="0"/>
              <a:t>betweenness</a:t>
            </a:r>
            <a:r>
              <a:rPr lang="en-US" i="1" dirty="0" smtClean="0"/>
              <a:t>: {1:2}” \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.format(</a:t>
            </a:r>
            <a:r>
              <a:rPr lang="en-US" i="1" dirty="0" err="1" smtClean="0"/>
              <a:t>maxKey</a:t>
            </a:r>
            <a:r>
              <a:rPr lang="en-US" i="1" dirty="0" smtClean="0"/>
              <a:t>, </a:t>
            </a:r>
            <a:r>
              <a:rPr lang="en-US" i="1" dirty="0" err="1" smtClean="0"/>
              <a:t>maxVal</a:t>
            </a:r>
            <a:r>
              <a:rPr lang="en-US" i="1" dirty="0"/>
              <a:t>)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else: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print “Problem in computing </a:t>
            </a:r>
            <a:r>
              <a:rPr lang="en-US" i="1" dirty="0" err="1" smtClean="0"/>
              <a:t>betweenness</a:t>
            </a:r>
            <a:r>
              <a:rPr lang="en-US" i="1" dirty="0" smtClean="0"/>
              <a:t>.”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2671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NodeXL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Overview Discovery and Exploration for </a:t>
            </a:r>
            <a:r>
              <a:rPr lang="en-US" dirty="0" smtClean="0"/>
              <a:t>Excel</a:t>
            </a:r>
          </a:p>
          <a:p>
            <a:r>
              <a:rPr lang="en-US" dirty="0" smtClean="0"/>
              <a:t>Official </a:t>
            </a:r>
            <a:r>
              <a:rPr lang="en-US" dirty="0"/>
              <a:t>site: </a:t>
            </a:r>
            <a:r>
              <a:rPr lang="en-US" dirty="0">
                <a:hlinkClick r:id="rId2"/>
              </a:rPr>
              <a:t>http://www.smrfoundation.org/nodexl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Download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http://nodexl.codeplex.com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388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3279</TotalTime>
  <Words>226</Words>
  <Application>Microsoft Office PowerPoint</Application>
  <PresentationFormat>On-screen Show (4:3)</PresentationFormat>
  <Paragraphs>118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IEMS5723 Social Media Analysis and Development</vt:lpstr>
      <vt:lpstr>Outline</vt:lpstr>
      <vt:lpstr>Data Classification</vt:lpstr>
      <vt:lpstr>NetworkX</vt:lpstr>
      <vt:lpstr>NetworkX (Installation)</vt:lpstr>
      <vt:lpstr>NetworkX (Demo)</vt:lpstr>
      <vt:lpstr>NetworkX (Demo cont.)</vt:lpstr>
      <vt:lpstr>NetworkX (Demo cont.)</vt:lpstr>
      <vt:lpstr>NodeXL</vt:lpstr>
      <vt:lpstr>Start</vt:lpstr>
      <vt:lpstr>Fetching Twitter Network</vt:lpstr>
      <vt:lpstr>Fetched Data</vt:lpstr>
      <vt:lpstr>Graphing</vt:lpstr>
      <vt:lpstr>Graph Metrics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IEMS5723 Social Media Analysis and Development</dc:title>
  <dc:creator>Zero Wan</dc:creator>
  <cp:lastModifiedBy>Zero Wan</cp:lastModifiedBy>
  <cp:revision>45</cp:revision>
  <dcterms:created xsi:type="dcterms:W3CDTF">2014-01-20T14:24:53Z</dcterms:created>
  <dcterms:modified xsi:type="dcterms:W3CDTF">2014-10-16T09:13:21Z</dcterms:modified>
</cp:coreProperties>
</file>