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0" r:id="rId6"/>
    <p:sldId id="261" r:id="rId7"/>
    <p:sldId id="262" r:id="rId8"/>
    <p:sldId id="263" r:id="rId9"/>
    <p:sldId id="264" r:id="rId10"/>
    <p:sldId id="265" r:id="rId11"/>
    <p:sldId id="266" r:id="rId12"/>
    <p:sldId id="267" r:id="rId13"/>
    <p:sldId id="270" r:id="rId14"/>
    <p:sldId id="269" r:id="rId15"/>
    <p:sldId id="272" r:id="rId16"/>
    <p:sldId id="273" r:id="rId17"/>
    <p:sldId id="274"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533" y="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7B61276-DFA2-42CB-ADE2-4EC75842CB09}" type="datetimeFigureOut">
              <a:rPr lang="en-US" smtClean="0"/>
              <a:t>03/03/24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56A71-C0E6-454B-98CB-528F01F87D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61276-DFA2-42CB-ADE2-4EC75842CB09}" type="datetimeFigureOut">
              <a:rPr lang="en-US" smtClean="0"/>
              <a:t>03/03/24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56A71-C0E6-454B-98CB-528F01F87DCC}" type="slidenum">
              <a:rPr lang="en-US" smtClean="0"/>
              <a:t>‹#›</a:t>
            </a:fld>
            <a:endParaRPr lang="en-US"/>
          </a:p>
        </p:txBody>
      </p:sp>
    </p:spTree>
    <p:extLst>
      <p:ext uri="{BB962C8B-B14F-4D97-AF65-F5344CB8AC3E}">
        <p14:creationId xmlns:p14="http://schemas.microsoft.com/office/powerpoint/2010/main" val="186461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61276-DFA2-42CB-ADE2-4EC75842CB09}" type="datetimeFigureOut">
              <a:rPr lang="en-US" smtClean="0"/>
              <a:t>03/03/24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56A71-C0E6-454B-98CB-528F01F87DC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72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61276-DFA2-42CB-ADE2-4EC75842CB09}" type="datetimeFigureOut">
              <a:rPr lang="en-US" smtClean="0"/>
              <a:t>03/03/24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56A71-C0E6-454B-98CB-528F01F87DCC}" type="slidenum">
              <a:rPr lang="en-US" smtClean="0"/>
              <a:t>‹#›</a:t>
            </a:fld>
            <a:endParaRPr lang="en-US"/>
          </a:p>
        </p:txBody>
      </p:sp>
    </p:spTree>
    <p:extLst>
      <p:ext uri="{BB962C8B-B14F-4D97-AF65-F5344CB8AC3E}">
        <p14:creationId xmlns:p14="http://schemas.microsoft.com/office/powerpoint/2010/main" val="401539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61276-DFA2-42CB-ADE2-4EC75842CB09}" type="datetimeFigureOut">
              <a:rPr lang="en-US" smtClean="0"/>
              <a:t>03/03/24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56A71-C0E6-454B-98CB-528F01F87D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0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61276-DFA2-42CB-ADE2-4EC75842CB09}" type="datetimeFigureOut">
              <a:rPr lang="en-US" smtClean="0"/>
              <a:t>03/03/24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56A71-C0E6-454B-98CB-528F01F87DCC}" type="slidenum">
              <a:rPr lang="en-US" smtClean="0"/>
              <a:t>‹#›</a:t>
            </a:fld>
            <a:endParaRPr lang="en-US"/>
          </a:p>
        </p:txBody>
      </p:sp>
    </p:spTree>
    <p:extLst>
      <p:ext uri="{BB962C8B-B14F-4D97-AF65-F5344CB8AC3E}">
        <p14:creationId xmlns:p14="http://schemas.microsoft.com/office/powerpoint/2010/main" val="217219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61276-DFA2-42CB-ADE2-4EC75842CB09}" type="datetimeFigureOut">
              <a:rPr lang="en-US" smtClean="0"/>
              <a:t>03/03/24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56A71-C0E6-454B-98CB-528F01F87DCC}" type="slidenum">
              <a:rPr lang="en-US" smtClean="0"/>
              <a:t>‹#›</a:t>
            </a:fld>
            <a:endParaRPr lang="en-US"/>
          </a:p>
        </p:txBody>
      </p:sp>
    </p:spTree>
    <p:extLst>
      <p:ext uri="{BB962C8B-B14F-4D97-AF65-F5344CB8AC3E}">
        <p14:creationId xmlns:p14="http://schemas.microsoft.com/office/powerpoint/2010/main" val="32835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61276-DFA2-42CB-ADE2-4EC75842CB09}" type="datetimeFigureOut">
              <a:rPr lang="en-US" smtClean="0"/>
              <a:t>03/03/24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56A71-C0E6-454B-98CB-528F01F87DCC}" type="slidenum">
              <a:rPr lang="en-US" smtClean="0"/>
              <a:t>‹#›</a:t>
            </a:fld>
            <a:endParaRPr lang="en-US"/>
          </a:p>
        </p:txBody>
      </p:sp>
    </p:spTree>
    <p:extLst>
      <p:ext uri="{BB962C8B-B14F-4D97-AF65-F5344CB8AC3E}">
        <p14:creationId xmlns:p14="http://schemas.microsoft.com/office/powerpoint/2010/main" val="129178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61276-DFA2-42CB-ADE2-4EC75842CB09}" type="datetimeFigureOut">
              <a:rPr lang="en-US" smtClean="0"/>
              <a:t>03/03/24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56A71-C0E6-454B-98CB-528F01F87DCC}" type="slidenum">
              <a:rPr lang="en-US" smtClean="0"/>
              <a:t>‹#›</a:t>
            </a:fld>
            <a:endParaRPr lang="en-US"/>
          </a:p>
        </p:txBody>
      </p:sp>
    </p:spTree>
    <p:extLst>
      <p:ext uri="{BB962C8B-B14F-4D97-AF65-F5344CB8AC3E}">
        <p14:creationId xmlns:p14="http://schemas.microsoft.com/office/powerpoint/2010/main" val="213624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61276-DFA2-42CB-ADE2-4EC75842CB09}" type="datetimeFigureOut">
              <a:rPr lang="en-US" smtClean="0"/>
              <a:t>03/03/24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56A71-C0E6-454B-98CB-528F01F87DCC}" type="slidenum">
              <a:rPr lang="en-US" smtClean="0"/>
              <a:t>‹#›</a:t>
            </a:fld>
            <a:endParaRPr lang="en-US"/>
          </a:p>
        </p:txBody>
      </p:sp>
    </p:spTree>
    <p:extLst>
      <p:ext uri="{BB962C8B-B14F-4D97-AF65-F5344CB8AC3E}">
        <p14:creationId xmlns:p14="http://schemas.microsoft.com/office/powerpoint/2010/main" val="308619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61276-DFA2-42CB-ADE2-4EC75842CB09}" type="datetimeFigureOut">
              <a:rPr lang="en-US" smtClean="0"/>
              <a:t>03/03/24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56A71-C0E6-454B-98CB-528F01F87D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2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B61276-DFA2-42CB-ADE2-4EC75842CB09}" type="datetimeFigureOut">
              <a:rPr lang="en-US" smtClean="0"/>
              <a:t>03/03/24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8056A71-C0E6-454B-98CB-528F01F87DC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074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C385-EE33-41B1-A7D9-BD078A982E77}"/>
              </a:ext>
            </a:extLst>
          </p:cNvPr>
          <p:cNvSpPr>
            <a:spLocks noGrp="1"/>
          </p:cNvSpPr>
          <p:nvPr>
            <p:ph type="ctrTitle"/>
          </p:nvPr>
        </p:nvSpPr>
        <p:spPr/>
        <p:txBody>
          <a:bodyPr/>
          <a:lstStyle/>
          <a:p>
            <a:r>
              <a:rPr lang="en-US" dirty="0"/>
              <a:t>Car Accidents Data Analysis</a:t>
            </a:r>
          </a:p>
        </p:txBody>
      </p:sp>
      <p:sp>
        <p:nvSpPr>
          <p:cNvPr id="3" name="Subtitle 2">
            <a:extLst>
              <a:ext uri="{FF2B5EF4-FFF2-40B4-BE49-F238E27FC236}">
                <a16:creationId xmlns:a16="http://schemas.microsoft.com/office/drawing/2014/main" id="{D274D519-EE0E-48E5-A0D7-1180B5750A88}"/>
              </a:ext>
            </a:extLst>
          </p:cNvPr>
          <p:cNvSpPr>
            <a:spLocks noGrp="1"/>
          </p:cNvSpPr>
          <p:nvPr>
            <p:ph type="subTitle" idx="1"/>
          </p:nvPr>
        </p:nvSpPr>
        <p:spPr/>
        <p:txBody>
          <a:bodyPr/>
          <a:lstStyle/>
          <a:p>
            <a:r>
              <a:rPr lang="en-US" dirty="0"/>
              <a:t>Muneeb Ullah</a:t>
            </a:r>
          </a:p>
        </p:txBody>
      </p:sp>
    </p:spTree>
    <p:extLst>
      <p:ext uri="{BB962C8B-B14F-4D97-AF65-F5344CB8AC3E}">
        <p14:creationId xmlns:p14="http://schemas.microsoft.com/office/powerpoint/2010/main" val="120707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2B23-E9D4-4CE7-AA7A-05C82CAF14A5}"/>
              </a:ext>
            </a:extLst>
          </p:cNvPr>
          <p:cNvSpPr>
            <a:spLocks noGrp="1"/>
          </p:cNvSpPr>
          <p:nvPr>
            <p:ph type="title"/>
          </p:nvPr>
        </p:nvSpPr>
        <p:spPr/>
        <p:txBody>
          <a:bodyPr/>
          <a:lstStyle/>
          <a:p>
            <a:r>
              <a:rPr lang="en-US" dirty="0"/>
              <a:t>Audit Trails and Logging</a:t>
            </a:r>
          </a:p>
        </p:txBody>
      </p:sp>
      <p:sp>
        <p:nvSpPr>
          <p:cNvPr id="3" name="Content Placeholder 2">
            <a:extLst>
              <a:ext uri="{FF2B5EF4-FFF2-40B4-BE49-F238E27FC236}">
                <a16:creationId xmlns:a16="http://schemas.microsoft.com/office/drawing/2014/main" id="{6AE800A2-AB4E-49A0-9238-E79F0BEBBDEF}"/>
              </a:ext>
            </a:extLst>
          </p:cNvPr>
          <p:cNvSpPr>
            <a:spLocks noGrp="1"/>
          </p:cNvSpPr>
          <p:nvPr>
            <p:ph idx="1"/>
          </p:nvPr>
        </p:nvSpPr>
        <p:spPr/>
        <p:txBody>
          <a:bodyPr>
            <a:normAutofit/>
          </a:bodyPr>
          <a:lstStyle/>
          <a:p>
            <a:r>
              <a:rPr lang="en-US" dirty="0"/>
              <a:t>Technical: Audit trails and logging mechanisms record details of data access, modifications, and system activities, providing a comprehensive audit trail for accountability and forensic analysis. </a:t>
            </a:r>
          </a:p>
          <a:p>
            <a:r>
              <a:rPr lang="en-US" dirty="0"/>
              <a:t>Ethical: Transparency and accountability are ethical principles that underpin responsible data management practices. Audit trails and logging mechanisms promote transparency.</a:t>
            </a:r>
          </a:p>
          <a:p>
            <a:r>
              <a:rPr lang="en-US" dirty="0"/>
              <a:t>Legal: Regulatory compliance often requires maintaining audit trails and logs to demonstrate adherence to data protection regulations and industry standards. Audit trails help meet legal requirements by providing evidence of compliance.</a:t>
            </a:r>
          </a:p>
        </p:txBody>
      </p:sp>
    </p:spTree>
    <p:extLst>
      <p:ext uri="{BB962C8B-B14F-4D97-AF65-F5344CB8AC3E}">
        <p14:creationId xmlns:p14="http://schemas.microsoft.com/office/powerpoint/2010/main" val="135564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93B5-4CB1-4708-B7A9-1FD470DE1C70}"/>
              </a:ext>
            </a:extLst>
          </p:cNvPr>
          <p:cNvSpPr>
            <a:spLocks noGrp="1"/>
          </p:cNvSpPr>
          <p:nvPr>
            <p:ph type="title"/>
          </p:nvPr>
        </p:nvSpPr>
        <p:spPr/>
        <p:txBody>
          <a:bodyPr/>
          <a:lstStyle/>
          <a:p>
            <a:r>
              <a:rPr lang="en-US" dirty="0"/>
              <a:t>Disaster Recovery and Backup</a:t>
            </a:r>
          </a:p>
        </p:txBody>
      </p:sp>
      <p:sp>
        <p:nvSpPr>
          <p:cNvPr id="3" name="Content Placeholder 2">
            <a:extLst>
              <a:ext uri="{FF2B5EF4-FFF2-40B4-BE49-F238E27FC236}">
                <a16:creationId xmlns:a16="http://schemas.microsoft.com/office/drawing/2014/main" id="{5E98D596-B2C6-4308-8715-4099341899C1}"/>
              </a:ext>
            </a:extLst>
          </p:cNvPr>
          <p:cNvSpPr>
            <a:spLocks noGrp="1"/>
          </p:cNvSpPr>
          <p:nvPr>
            <p:ph idx="1"/>
          </p:nvPr>
        </p:nvSpPr>
        <p:spPr/>
        <p:txBody>
          <a:bodyPr>
            <a:normAutofit/>
          </a:bodyPr>
          <a:lstStyle/>
          <a:p>
            <a:r>
              <a:rPr lang="en-US" dirty="0"/>
              <a:t>Technical: By regularly backing up data and implementing disaster recovery plans, the database can minimize downtime, mitigate data loss, and maintain business continuity.</a:t>
            </a:r>
          </a:p>
          <a:p>
            <a:r>
              <a:rPr lang="en-US" dirty="0"/>
              <a:t>Ethical: Disaster recovery and backup measures help protect stakeholders' interests by preventing data loss or unavailability that could hinder accident investigations or emergency response efforts.</a:t>
            </a:r>
          </a:p>
          <a:p>
            <a:r>
              <a:rPr lang="en-US" dirty="0"/>
              <a:t>Legal: Compliance with data availability and integrity, including backup and disaster helps mitigate legal risks associated with data loss or service disruptions, ensuring continuity of operations and regulatory compliance.</a:t>
            </a:r>
          </a:p>
        </p:txBody>
      </p:sp>
    </p:spTree>
    <p:extLst>
      <p:ext uri="{BB962C8B-B14F-4D97-AF65-F5344CB8AC3E}">
        <p14:creationId xmlns:p14="http://schemas.microsoft.com/office/powerpoint/2010/main" val="92649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E34A-9BD6-4D08-B493-E7265E9D0D73}"/>
              </a:ext>
            </a:extLst>
          </p:cNvPr>
          <p:cNvSpPr>
            <a:spLocks noGrp="1"/>
          </p:cNvSpPr>
          <p:nvPr>
            <p:ph type="title"/>
          </p:nvPr>
        </p:nvSpPr>
        <p:spPr/>
        <p:txBody>
          <a:bodyPr/>
          <a:lstStyle/>
          <a:p>
            <a:r>
              <a:rPr lang="en-US" dirty="0"/>
              <a:t>ER Diagram for the Car Accidents Database</a:t>
            </a:r>
          </a:p>
        </p:txBody>
      </p:sp>
      <p:pic>
        <p:nvPicPr>
          <p:cNvPr id="6" name="Picture 5">
            <a:extLst>
              <a:ext uri="{FF2B5EF4-FFF2-40B4-BE49-F238E27FC236}">
                <a16:creationId xmlns:a16="http://schemas.microsoft.com/office/drawing/2014/main" id="{CDD66BB6-4C1D-46E3-90D0-8E562144A3D8}"/>
              </a:ext>
            </a:extLst>
          </p:cNvPr>
          <p:cNvPicPr>
            <a:picLocks noChangeAspect="1"/>
          </p:cNvPicPr>
          <p:nvPr/>
        </p:nvPicPr>
        <p:blipFill>
          <a:blip r:embed="rId2"/>
          <a:stretch>
            <a:fillRect/>
          </a:stretch>
        </p:blipFill>
        <p:spPr>
          <a:xfrm>
            <a:off x="2158777" y="1713448"/>
            <a:ext cx="7874445" cy="5053006"/>
          </a:xfrm>
          <a:prstGeom prst="rect">
            <a:avLst/>
          </a:prstGeom>
        </p:spPr>
      </p:pic>
    </p:spTree>
    <p:extLst>
      <p:ext uri="{BB962C8B-B14F-4D97-AF65-F5344CB8AC3E}">
        <p14:creationId xmlns:p14="http://schemas.microsoft.com/office/powerpoint/2010/main" val="166067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A9DF-415B-47D9-9760-D57FF50BA4B1}"/>
              </a:ext>
            </a:extLst>
          </p:cNvPr>
          <p:cNvSpPr>
            <a:spLocks noGrp="1"/>
          </p:cNvSpPr>
          <p:nvPr>
            <p:ph type="ctrTitle"/>
          </p:nvPr>
        </p:nvSpPr>
        <p:spPr/>
        <p:txBody>
          <a:bodyPr/>
          <a:lstStyle/>
          <a:p>
            <a:r>
              <a:rPr lang="en-US" dirty="0" err="1"/>
              <a:t>Sql</a:t>
            </a:r>
            <a:r>
              <a:rPr lang="en-US" dirty="0"/>
              <a:t> commands</a:t>
            </a:r>
          </a:p>
        </p:txBody>
      </p:sp>
      <p:sp>
        <p:nvSpPr>
          <p:cNvPr id="3" name="Subtitle 2">
            <a:extLst>
              <a:ext uri="{FF2B5EF4-FFF2-40B4-BE49-F238E27FC236}">
                <a16:creationId xmlns:a16="http://schemas.microsoft.com/office/drawing/2014/main" id="{FB1BCA8B-6D55-4944-9E2B-35B364D3B887}"/>
              </a:ext>
            </a:extLst>
          </p:cNvPr>
          <p:cNvSpPr>
            <a:spLocks noGrp="1"/>
          </p:cNvSpPr>
          <p:nvPr>
            <p:ph type="subTitle" idx="1"/>
          </p:nvPr>
        </p:nvSpPr>
        <p:spPr/>
        <p:txBody>
          <a:bodyPr/>
          <a:lstStyle/>
          <a:p>
            <a:r>
              <a:rPr lang="en-US" dirty="0"/>
              <a:t>Using the full data set from all years</a:t>
            </a:r>
          </a:p>
        </p:txBody>
      </p:sp>
    </p:spTree>
    <p:extLst>
      <p:ext uri="{BB962C8B-B14F-4D97-AF65-F5344CB8AC3E}">
        <p14:creationId xmlns:p14="http://schemas.microsoft.com/office/powerpoint/2010/main" val="18749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723C-DA7D-456F-AA78-70260E2E349E}"/>
              </a:ext>
            </a:extLst>
          </p:cNvPr>
          <p:cNvSpPr>
            <a:spLocks noGrp="1"/>
          </p:cNvSpPr>
          <p:nvPr>
            <p:ph type="title"/>
          </p:nvPr>
        </p:nvSpPr>
        <p:spPr/>
        <p:txBody>
          <a:bodyPr/>
          <a:lstStyle/>
          <a:p>
            <a:r>
              <a:rPr lang="en-US" dirty="0"/>
              <a:t>The age of the oldest driver in the casualty table </a:t>
            </a:r>
          </a:p>
        </p:txBody>
      </p:sp>
      <p:pic>
        <p:nvPicPr>
          <p:cNvPr id="5" name="Content Placeholder 4">
            <a:extLst>
              <a:ext uri="{FF2B5EF4-FFF2-40B4-BE49-F238E27FC236}">
                <a16:creationId xmlns:a16="http://schemas.microsoft.com/office/drawing/2014/main" id="{CA64E238-45AB-4F59-8DB7-2BF3265B5559}"/>
              </a:ext>
            </a:extLst>
          </p:cNvPr>
          <p:cNvPicPr>
            <a:picLocks noGrp="1" noChangeAspect="1"/>
          </p:cNvPicPr>
          <p:nvPr>
            <p:ph idx="1"/>
          </p:nvPr>
        </p:nvPicPr>
        <p:blipFill>
          <a:blip r:embed="rId3"/>
          <a:stretch>
            <a:fillRect/>
          </a:stretch>
        </p:blipFill>
        <p:spPr>
          <a:xfrm>
            <a:off x="5884164" y="1866028"/>
            <a:ext cx="5641675" cy="4712042"/>
          </a:xfrm>
        </p:spPr>
      </p:pic>
      <p:graphicFrame>
        <p:nvGraphicFramePr>
          <p:cNvPr id="6" name="Object 5">
            <a:extLst>
              <a:ext uri="{FF2B5EF4-FFF2-40B4-BE49-F238E27FC236}">
                <a16:creationId xmlns:a16="http://schemas.microsoft.com/office/drawing/2014/main" id="{F541C58A-8C01-4E4C-A840-48AD9F252F95}"/>
              </a:ext>
            </a:extLst>
          </p:cNvPr>
          <p:cNvGraphicFramePr>
            <a:graphicFrameLocks noChangeAspect="1"/>
          </p:cNvGraphicFramePr>
          <p:nvPr>
            <p:extLst>
              <p:ext uri="{D42A27DB-BD31-4B8C-83A1-F6EECF244321}">
                <p14:modId xmlns:p14="http://schemas.microsoft.com/office/powerpoint/2010/main" val="1786403930"/>
              </p:ext>
            </p:extLst>
          </p:nvPr>
        </p:nvGraphicFramePr>
        <p:xfrm>
          <a:off x="370217" y="2370527"/>
          <a:ext cx="5419725" cy="930275"/>
        </p:xfrm>
        <a:graphic>
          <a:graphicData uri="http://schemas.openxmlformats.org/presentationml/2006/ole">
            <mc:AlternateContent xmlns:mc="http://schemas.openxmlformats.org/markup-compatibility/2006">
              <mc:Choice xmlns:v="urn:schemas-microsoft-com:vml" Requires="v">
                <p:oleObj spid="_x0000_s1032" name="Document" r:id="rId4" imgW="5419800" imgH="929520" progId="Word.OpenDocumentText.12">
                  <p:embed/>
                </p:oleObj>
              </mc:Choice>
              <mc:Fallback>
                <p:oleObj name="Document" r:id="rId4" imgW="5419800" imgH="929520" progId="Word.OpenDocumentText.12">
                  <p:embed/>
                  <p:pic>
                    <p:nvPicPr>
                      <p:cNvPr id="0" name=""/>
                      <p:cNvPicPr/>
                      <p:nvPr/>
                    </p:nvPicPr>
                    <p:blipFill>
                      <a:blip r:embed="rId5"/>
                      <a:stretch>
                        <a:fillRect/>
                      </a:stretch>
                    </p:blipFill>
                    <p:spPr>
                      <a:xfrm>
                        <a:off x="370217" y="2370527"/>
                        <a:ext cx="5419725" cy="930275"/>
                      </a:xfrm>
                      <a:prstGeom prst="rect">
                        <a:avLst/>
                      </a:prstGeom>
                    </p:spPr>
                  </p:pic>
                </p:oleObj>
              </mc:Fallback>
            </mc:AlternateContent>
          </a:graphicData>
        </a:graphic>
      </p:graphicFrame>
    </p:spTree>
    <p:extLst>
      <p:ext uri="{BB962C8B-B14F-4D97-AF65-F5344CB8AC3E}">
        <p14:creationId xmlns:p14="http://schemas.microsoft.com/office/powerpoint/2010/main" val="312759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723C-DA7D-456F-AA78-70260E2E349E}"/>
              </a:ext>
            </a:extLst>
          </p:cNvPr>
          <p:cNvSpPr>
            <a:spLocks noGrp="1"/>
          </p:cNvSpPr>
          <p:nvPr>
            <p:ph type="title"/>
          </p:nvPr>
        </p:nvSpPr>
        <p:spPr/>
        <p:txBody>
          <a:bodyPr/>
          <a:lstStyle/>
          <a:p>
            <a:r>
              <a:rPr lang="en-US" dirty="0"/>
              <a:t>Total number of vehicles with vehicle type 19</a:t>
            </a:r>
          </a:p>
        </p:txBody>
      </p:sp>
      <p:graphicFrame>
        <p:nvGraphicFramePr>
          <p:cNvPr id="6" name="Object 5">
            <a:extLst>
              <a:ext uri="{FF2B5EF4-FFF2-40B4-BE49-F238E27FC236}">
                <a16:creationId xmlns:a16="http://schemas.microsoft.com/office/drawing/2014/main" id="{F541C58A-8C01-4E4C-A840-48AD9F252F95}"/>
              </a:ext>
            </a:extLst>
          </p:cNvPr>
          <p:cNvGraphicFramePr>
            <a:graphicFrameLocks noChangeAspect="1"/>
          </p:cNvGraphicFramePr>
          <p:nvPr>
            <p:extLst>
              <p:ext uri="{D42A27DB-BD31-4B8C-83A1-F6EECF244321}">
                <p14:modId xmlns:p14="http://schemas.microsoft.com/office/powerpoint/2010/main" val="434198756"/>
              </p:ext>
            </p:extLst>
          </p:nvPr>
        </p:nvGraphicFramePr>
        <p:xfrm>
          <a:off x="371475" y="2371725"/>
          <a:ext cx="5381625" cy="923925"/>
        </p:xfrm>
        <a:graphic>
          <a:graphicData uri="http://schemas.openxmlformats.org/presentationml/2006/ole">
            <mc:AlternateContent xmlns:mc="http://schemas.openxmlformats.org/markup-compatibility/2006">
              <mc:Choice xmlns:v="urn:schemas-microsoft-com:vml" Requires="v">
                <p:oleObj spid="_x0000_s2056" name="Document" r:id="rId3" imgW="5419800" imgH="930240" progId="Word.OpenDocumentText.12">
                  <p:embed/>
                </p:oleObj>
              </mc:Choice>
              <mc:Fallback>
                <p:oleObj name="Document" r:id="rId3" imgW="5419800" imgH="930240" progId="Word.OpenDocumentText.12">
                  <p:embed/>
                  <p:pic>
                    <p:nvPicPr>
                      <p:cNvPr id="6" name="Object 5">
                        <a:extLst>
                          <a:ext uri="{FF2B5EF4-FFF2-40B4-BE49-F238E27FC236}">
                            <a16:creationId xmlns:a16="http://schemas.microsoft.com/office/drawing/2014/main" id="{F541C58A-8C01-4E4C-A840-48AD9F252F95}"/>
                          </a:ext>
                        </a:extLst>
                      </p:cNvPr>
                      <p:cNvPicPr/>
                      <p:nvPr/>
                    </p:nvPicPr>
                    <p:blipFill>
                      <a:blip r:embed="rId4"/>
                      <a:stretch>
                        <a:fillRect/>
                      </a:stretch>
                    </p:blipFill>
                    <p:spPr>
                      <a:xfrm>
                        <a:off x="371475" y="2371725"/>
                        <a:ext cx="5381625" cy="923925"/>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29953539-F4C1-4949-B2AA-17474DBA5468}"/>
              </a:ext>
            </a:extLst>
          </p:cNvPr>
          <p:cNvPicPr>
            <a:picLocks noChangeAspect="1"/>
          </p:cNvPicPr>
          <p:nvPr/>
        </p:nvPicPr>
        <p:blipFill>
          <a:blip r:embed="rId5"/>
          <a:stretch>
            <a:fillRect/>
          </a:stretch>
        </p:blipFill>
        <p:spPr>
          <a:xfrm>
            <a:off x="5447837" y="1552754"/>
            <a:ext cx="6591899" cy="5305245"/>
          </a:xfrm>
          <a:prstGeom prst="rect">
            <a:avLst/>
          </a:prstGeom>
        </p:spPr>
      </p:pic>
    </p:spTree>
    <p:extLst>
      <p:ext uri="{BB962C8B-B14F-4D97-AF65-F5344CB8AC3E}">
        <p14:creationId xmlns:p14="http://schemas.microsoft.com/office/powerpoint/2010/main" val="381302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723C-DA7D-456F-AA78-70260E2E349E}"/>
              </a:ext>
            </a:extLst>
          </p:cNvPr>
          <p:cNvSpPr>
            <a:spLocks noGrp="1"/>
          </p:cNvSpPr>
          <p:nvPr>
            <p:ph type="title"/>
          </p:nvPr>
        </p:nvSpPr>
        <p:spPr/>
        <p:txBody>
          <a:bodyPr/>
          <a:lstStyle/>
          <a:p>
            <a:r>
              <a:rPr lang="en-US" dirty="0"/>
              <a:t>INNER JOIN LSOA</a:t>
            </a:r>
          </a:p>
        </p:txBody>
      </p:sp>
      <p:graphicFrame>
        <p:nvGraphicFramePr>
          <p:cNvPr id="6" name="Object 5">
            <a:extLst>
              <a:ext uri="{FF2B5EF4-FFF2-40B4-BE49-F238E27FC236}">
                <a16:creationId xmlns:a16="http://schemas.microsoft.com/office/drawing/2014/main" id="{F541C58A-8C01-4E4C-A840-48AD9F252F95}"/>
              </a:ext>
            </a:extLst>
          </p:cNvPr>
          <p:cNvGraphicFramePr>
            <a:graphicFrameLocks noChangeAspect="1"/>
          </p:cNvGraphicFramePr>
          <p:nvPr>
            <p:extLst>
              <p:ext uri="{D42A27DB-BD31-4B8C-83A1-F6EECF244321}">
                <p14:modId xmlns:p14="http://schemas.microsoft.com/office/powerpoint/2010/main" val="1374221377"/>
              </p:ext>
            </p:extLst>
          </p:nvPr>
        </p:nvGraphicFramePr>
        <p:xfrm>
          <a:off x="123825" y="2276475"/>
          <a:ext cx="5381625" cy="1981200"/>
        </p:xfrm>
        <a:graphic>
          <a:graphicData uri="http://schemas.openxmlformats.org/presentationml/2006/ole">
            <mc:AlternateContent xmlns:mc="http://schemas.openxmlformats.org/markup-compatibility/2006">
              <mc:Choice xmlns:v="urn:schemas-microsoft-com:vml" Requires="v">
                <p:oleObj spid="_x0000_s3080" name="Document" r:id="rId3" imgW="5419800" imgH="2003040" progId="Word.OpenDocumentText.12">
                  <p:embed/>
                </p:oleObj>
              </mc:Choice>
              <mc:Fallback>
                <p:oleObj name="Document" r:id="rId3" imgW="5419800" imgH="2003040" progId="Word.OpenDocumentText.12">
                  <p:embed/>
                  <p:pic>
                    <p:nvPicPr>
                      <p:cNvPr id="6" name="Object 5">
                        <a:extLst>
                          <a:ext uri="{FF2B5EF4-FFF2-40B4-BE49-F238E27FC236}">
                            <a16:creationId xmlns:a16="http://schemas.microsoft.com/office/drawing/2014/main" id="{F541C58A-8C01-4E4C-A840-48AD9F252F95}"/>
                          </a:ext>
                        </a:extLst>
                      </p:cNvPr>
                      <p:cNvPicPr/>
                      <p:nvPr/>
                    </p:nvPicPr>
                    <p:blipFill>
                      <a:blip r:embed="rId4"/>
                      <a:stretch>
                        <a:fillRect/>
                      </a:stretch>
                    </p:blipFill>
                    <p:spPr>
                      <a:xfrm>
                        <a:off x="123825" y="2276475"/>
                        <a:ext cx="5381625" cy="198120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E0E516FF-46BD-4AF3-B01E-8C651015EDF5}"/>
              </a:ext>
            </a:extLst>
          </p:cNvPr>
          <p:cNvPicPr>
            <a:picLocks noChangeAspect="1"/>
          </p:cNvPicPr>
          <p:nvPr/>
        </p:nvPicPr>
        <p:blipFill>
          <a:blip r:embed="rId5"/>
          <a:stretch>
            <a:fillRect/>
          </a:stretch>
        </p:blipFill>
        <p:spPr>
          <a:xfrm>
            <a:off x="5048684" y="385337"/>
            <a:ext cx="6649378" cy="6087325"/>
          </a:xfrm>
          <a:prstGeom prst="rect">
            <a:avLst/>
          </a:prstGeom>
        </p:spPr>
      </p:pic>
    </p:spTree>
    <p:extLst>
      <p:ext uri="{BB962C8B-B14F-4D97-AF65-F5344CB8AC3E}">
        <p14:creationId xmlns:p14="http://schemas.microsoft.com/office/powerpoint/2010/main" val="2754758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C5FF-777F-46A4-93B6-5AC42F33EC33}"/>
              </a:ext>
            </a:extLst>
          </p:cNvPr>
          <p:cNvSpPr>
            <a:spLocks noGrp="1"/>
          </p:cNvSpPr>
          <p:nvPr>
            <p:ph type="title"/>
          </p:nvPr>
        </p:nvSpPr>
        <p:spPr/>
        <p:txBody>
          <a:bodyPr/>
          <a:lstStyle/>
          <a:p>
            <a:r>
              <a:rPr lang="en-US" dirty="0"/>
              <a:t>Reading </a:t>
            </a:r>
            <a:r>
              <a:rPr lang="en-US" dirty="0" err="1"/>
              <a:t>sql</a:t>
            </a:r>
            <a:r>
              <a:rPr lang="en-US" dirty="0"/>
              <a:t> in python</a:t>
            </a:r>
          </a:p>
        </p:txBody>
      </p:sp>
      <p:graphicFrame>
        <p:nvGraphicFramePr>
          <p:cNvPr id="6" name="Object 5">
            <a:extLst>
              <a:ext uri="{FF2B5EF4-FFF2-40B4-BE49-F238E27FC236}">
                <a16:creationId xmlns:a16="http://schemas.microsoft.com/office/drawing/2014/main" id="{05CECDB7-3F14-451B-892B-409903E2D04B}"/>
              </a:ext>
            </a:extLst>
          </p:cNvPr>
          <p:cNvGraphicFramePr>
            <a:graphicFrameLocks noChangeAspect="1"/>
          </p:cNvGraphicFramePr>
          <p:nvPr>
            <p:extLst>
              <p:ext uri="{D42A27DB-BD31-4B8C-83A1-F6EECF244321}">
                <p14:modId xmlns:p14="http://schemas.microsoft.com/office/powerpoint/2010/main" val="2806521707"/>
              </p:ext>
            </p:extLst>
          </p:nvPr>
        </p:nvGraphicFramePr>
        <p:xfrm>
          <a:off x="144780" y="3252248"/>
          <a:ext cx="5885084" cy="1682061"/>
        </p:xfrm>
        <a:graphic>
          <a:graphicData uri="http://schemas.openxmlformats.org/presentationml/2006/ole">
            <mc:AlternateContent xmlns:mc="http://schemas.openxmlformats.org/markup-compatibility/2006">
              <mc:Choice xmlns:v="urn:schemas-microsoft-com:vml" Requires="v">
                <p:oleObj spid="_x0000_s5127" name="Document" r:id="rId3" imgW="6419160" imgH="1820520" progId="Word.OpenDocumentText.12">
                  <p:embed/>
                </p:oleObj>
              </mc:Choice>
              <mc:Fallback>
                <p:oleObj name="Document" r:id="rId3" imgW="6419160" imgH="1820520" progId="Word.OpenDocumentText.12">
                  <p:embed/>
                  <p:pic>
                    <p:nvPicPr>
                      <p:cNvPr id="0" name=""/>
                      <p:cNvPicPr/>
                      <p:nvPr/>
                    </p:nvPicPr>
                    <p:blipFill>
                      <a:blip r:embed="rId4"/>
                      <a:stretch>
                        <a:fillRect/>
                      </a:stretch>
                    </p:blipFill>
                    <p:spPr>
                      <a:xfrm>
                        <a:off x="144780" y="3252248"/>
                        <a:ext cx="5885084" cy="1682061"/>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804014B-20FF-4FB6-975B-88EA538869FF}"/>
              </a:ext>
            </a:extLst>
          </p:cNvPr>
          <p:cNvPicPr>
            <a:picLocks noChangeAspect="1"/>
          </p:cNvPicPr>
          <p:nvPr/>
        </p:nvPicPr>
        <p:blipFill>
          <a:blip r:embed="rId5"/>
          <a:stretch>
            <a:fillRect/>
          </a:stretch>
        </p:blipFill>
        <p:spPr>
          <a:xfrm>
            <a:off x="6095999" y="375249"/>
            <a:ext cx="5951221" cy="6107502"/>
          </a:xfrm>
          <a:prstGeom prst="rect">
            <a:avLst/>
          </a:prstGeom>
        </p:spPr>
      </p:pic>
    </p:spTree>
    <p:extLst>
      <p:ext uri="{BB962C8B-B14F-4D97-AF65-F5344CB8AC3E}">
        <p14:creationId xmlns:p14="http://schemas.microsoft.com/office/powerpoint/2010/main" val="391661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0F69-0798-4EEC-9904-03E488417D67}"/>
              </a:ext>
            </a:extLst>
          </p:cNvPr>
          <p:cNvSpPr>
            <a:spLocks noGrp="1"/>
          </p:cNvSpPr>
          <p:nvPr>
            <p:ph type="title"/>
          </p:nvPr>
        </p:nvSpPr>
        <p:spPr>
          <a:xfrm>
            <a:off x="838200" y="2766218"/>
            <a:ext cx="10515600" cy="1325563"/>
          </a:xfrm>
        </p:spPr>
        <p:txBody>
          <a:bodyPr/>
          <a:lstStyle/>
          <a:p>
            <a:pPr algn="ctr"/>
            <a:r>
              <a:rPr lang="en-US" dirty="0"/>
              <a:t>THE END</a:t>
            </a:r>
          </a:p>
        </p:txBody>
      </p:sp>
    </p:spTree>
    <p:extLst>
      <p:ext uri="{BB962C8B-B14F-4D97-AF65-F5344CB8AC3E}">
        <p14:creationId xmlns:p14="http://schemas.microsoft.com/office/powerpoint/2010/main" val="136274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77E4-F90A-4121-A6AB-54CA772C3965}"/>
              </a:ext>
            </a:extLst>
          </p:cNvPr>
          <p:cNvSpPr>
            <a:spLocks noGrp="1"/>
          </p:cNvSpPr>
          <p:nvPr>
            <p:ph type="ctrTitle"/>
          </p:nvPr>
        </p:nvSpPr>
        <p:spPr/>
        <p:txBody>
          <a:bodyPr>
            <a:normAutofit fontScale="90000"/>
          </a:bodyPr>
          <a:lstStyle/>
          <a:p>
            <a:r>
              <a:rPr lang="en-US" dirty="0"/>
              <a:t>Introduction to Storing Accident Data in an SQL Relational Database</a:t>
            </a:r>
          </a:p>
        </p:txBody>
      </p:sp>
      <p:sp>
        <p:nvSpPr>
          <p:cNvPr id="3" name="Subtitle 2">
            <a:extLst>
              <a:ext uri="{FF2B5EF4-FFF2-40B4-BE49-F238E27FC236}">
                <a16:creationId xmlns:a16="http://schemas.microsoft.com/office/drawing/2014/main" id="{81726BC1-D5CA-4354-AB33-7CED75ACDADC}"/>
              </a:ext>
            </a:extLst>
          </p:cNvPr>
          <p:cNvSpPr>
            <a:spLocks noGrp="1"/>
          </p:cNvSpPr>
          <p:nvPr>
            <p:ph type="subTitle" idx="1"/>
          </p:nvPr>
        </p:nvSpPr>
        <p:spPr/>
        <p:txBody>
          <a:bodyPr/>
          <a:lstStyle/>
          <a:p>
            <a:r>
              <a:rPr lang="en-US" dirty="0"/>
              <a:t>Storing accident data in an SQL relational database raises several technical, ethical, and legal considerations</a:t>
            </a:r>
          </a:p>
        </p:txBody>
      </p:sp>
    </p:spTree>
    <p:extLst>
      <p:ext uri="{BB962C8B-B14F-4D97-AF65-F5344CB8AC3E}">
        <p14:creationId xmlns:p14="http://schemas.microsoft.com/office/powerpoint/2010/main" val="111814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E5F-198E-4AF5-A6B9-2295A3738EF5}"/>
              </a:ext>
            </a:extLst>
          </p:cNvPr>
          <p:cNvSpPr>
            <a:spLocks noGrp="1"/>
          </p:cNvSpPr>
          <p:nvPr>
            <p:ph type="title"/>
          </p:nvPr>
        </p:nvSpPr>
        <p:spPr/>
        <p:txBody>
          <a:bodyPr>
            <a:normAutofit/>
          </a:bodyPr>
          <a:lstStyle/>
          <a:p>
            <a:r>
              <a:rPr lang="en-US" dirty="0"/>
              <a:t>Technical Issues</a:t>
            </a:r>
          </a:p>
        </p:txBody>
      </p:sp>
      <p:sp>
        <p:nvSpPr>
          <p:cNvPr id="3" name="Content Placeholder 2">
            <a:extLst>
              <a:ext uri="{FF2B5EF4-FFF2-40B4-BE49-F238E27FC236}">
                <a16:creationId xmlns:a16="http://schemas.microsoft.com/office/drawing/2014/main" id="{EF5CB19A-8E4D-4F79-BF69-24BACE77301E}"/>
              </a:ext>
            </a:extLst>
          </p:cNvPr>
          <p:cNvSpPr>
            <a:spLocks noGrp="1"/>
          </p:cNvSpPr>
          <p:nvPr>
            <p:ph idx="1"/>
          </p:nvPr>
        </p:nvSpPr>
        <p:spPr/>
        <p:txBody>
          <a:bodyPr/>
          <a:lstStyle/>
          <a:p>
            <a:r>
              <a:rPr lang="en-US" dirty="0"/>
              <a:t>Data Volume and Scalability: Managing large volumes of accident data requires efficient data storage and retrieval mechanisms to ensure system performance and scalability.</a:t>
            </a:r>
          </a:p>
          <a:p>
            <a:r>
              <a:rPr lang="en-US" dirty="0"/>
              <a:t>Data Integrity and Consistency: Maintaining data integrity and consistency is crucial to ensure the accuracy and reliability of accident records over time.</a:t>
            </a:r>
          </a:p>
          <a:p>
            <a:r>
              <a:rPr lang="en-US" dirty="0"/>
              <a:t>Data Security: Protecting sensitive information such as personal details and accident locations from unauthorized access or data breaches is essential to safeguard privacy and comply with data protection regulations.</a:t>
            </a:r>
          </a:p>
        </p:txBody>
      </p:sp>
    </p:spTree>
    <p:extLst>
      <p:ext uri="{BB962C8B-B14F-4D97-AF65-F5344CB8AC3E}">
        <p14:creationId xmlns:p14="http://schemas.microsoft.com/office/powerpoint/2010/main" val="290392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3221-3D32-4089-841D-BD945566CF84}"/>
              </a:ext>
            </a:extLst>
          </p:cNvPr>
          <p:cNvSpPr>
            <a:spLocks noGrp="1"/>
          </p:cNvSpPr>
          <p:nvPr>
            <p:ph type="title"/>
          </p:nvPr>
        </p:nvSpPr>
        <p:spPr/>
        <p:txBody>
          <a:bodyPr/>
          <a:lstStyle/>
          <a:p>
            <a:r>
              <a:rPr lang="en-US" dirty="0"/>
              <a:t>Ethical Concerns</a:t>
            </a:r>
          </a:p>
        </p:txBody>
      </p:sp>
      <p:sp>
        <p:nvSpPr>
          <p:cNvPr id="3" name="Content Placeholder 2">
            <a:extLst>
              <a:ext uri="{FF2B5EF4-FFF2-40B4-BE49-F238E27FC236}">
                <a16:creationId xmlns:a16="http://schemas.microsoft.com/office/drawing/2014/main" id="{B8A39B4F-E867-4953-AF2D-AD34A804AE72}"/>
              </a:ext>
            </a:extLst>
          </p:cNvPr>
          <p:cNvSpPr>
            <a:spLocks noGrp="1"/>
          </p:cNvSpPr>
          <p:nvPr>
            <p:ph idx="1"/>
          </p:nvPr>
        </p:nvSpPr>
        <p:spPr/>
        <p:txBody>
          <a:bodyPr/>
          <a:lstStyle/>
          <a:p>
            <a:r>
              <a:rPr lang="en-US" dirty="0"/>
              <a:t>Privacy and Confidentiality: Collecting and storing personal information about individuals involved in accidents raises concerns about privacy and confidentiality. It's essential to implement robust privacy measures to protect individuals' rights and prevent unauthorized access to sensitive data.</a:t>
            </a:r>
          </a:p>
          <a:p>
            <a:r>
              <a:rPr lang="en-US" dirty="0"/>
              <a:t>Bias and Discrimination: Analyzing accident data may uncover patterns or correlations that could inadvertently perpetuate bias or discrimination. Ethical considerations must be taken into account when interpreting and using accident data to ensure fairness and equity.</a:t>
            </a:r>
          </a:p>
        </p:txBody>
      </p:sp>
    </p:spTree>
    <p:extLst>
      <p:ext uri="{BB962C8B-B14F-4D97-AF65-F5344CB8AC3E}">
        <p14:creationId xmlns:p14="http://schemas.microsoft.com/office/powerpoint/2010/main" val="281821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E84C-3A3D-4C32-AF7F-C79AFEF62167}"/>
              </a:ext>
            </a:extLst>
          </p:cNvPr>
          <p:cNvSpPr>
            <a:spLocks noGrp="1"/>
          </p:cNvSpPr>
          <p:nvPr>
            <p:ph type="title"/>
          </p:nvPr>
        </p:nvSpPr>
        <p:spPr/>
        <p:txBody>
          <a:bodyPr/>
          <a:lstStyle/>
          <a:p>
            <a:r>
              <a:rPr lang="en-US" dirty="0"/>
              <a:t>Legal Implications</a:t>
            </a:r>
          </a:p>
        </p:txBody>
      </p:sp>
      <p:sp>
        <p:nvSpPr>
          <p:cNvPr id="3" name="Content Placeholder 2">
            <a:extLst>
              <a:ext uri="{FF2B5EF4-FFF2-40B4-BE49-F238E27FC236}">
                <a16:creationId xmlns:a16="http://schemas.microsoft.com/office/drawing/2014/main" id="{A6EF2026-507F-493F-84BF-73B86B6ACCD1}"/>
              </a:ext>
            </a:extLst>
          </p:cNvPr>
          <p:cNvSpPr>
            <a:spLocks noGrp="1"/>
          </p:cNvSpPr>
          <p:nvPr>
            <p:ph idx="1"/>
          </p:nvPr>
        </p:nvSpPr>
        <p:spPr/>
        <p:txBody>
          <a:bodyPr/>
          <a:lstStyle/>
          <a:p>
            <a:r>
              <a:rPr lang="en-US" dirty="0"/>
              <a:t>Compliance with Data Protection Regulations: Storing accident data involves compliance with data protection regulations such as GDPR (General Data Protection Regulation) or HIPAA (Health Insurance Portability and Accountability Act). Adhering to these regulations is essential to avoid legal penalties and protect individuals' rights.</a:t>
            </a:r>
          </a:p>
          <a:p>
            <a:r>
              <a:rPr lang="en-US" dirty="0"/>
              <a:t>Liability and Accountability: Government agencies storing accident data may be held accountable for ensuring the accuracy, security, and lawful use of the data. Implementing appropriate data governance practices and accountability mechanisms is critical to mitigate legal risks.</a:t>
            </a:r>
          </a:p>
        </p:txBody>
      </p:sp>
    </p:spTree>
    <p:extLst>
      <p:ext uri="{BB962C8B-B14F-4D97-AF65-F5344CB8AC3E}">
        <p14:creationId xmlns:p14="http://schemas.microsoft.com/office/powerpoint/2010/main" val="266269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045E-0A74-49B9-816B-9CCC703193D6}"/>
              </a:ext>
            </a:extLst>
          </p:cNvPr>
          <p:cNvSpPr>
            <a:spLocks noGrp="1"/>
          </p:cNvSpPr>
          <p:nvPr>
            <p:ph type="ctrTitle"/>
          </p:nvPr>
        </p:nvSpPr>
        <p:spPr/>
        <p:txBody>
          <a:bodyPr/>
          <a:lstStyle/>
          <a:p>
            <a:r>
              <a:rPr lang="en-US" dirty="0"/>
              <a:t>SQL Relational Database Solutions</a:t>
            </a:r>
          </a:p>
        </p:txBody>
      </p:sp>
      <p:sp>
        <p:nvSpPr>
          <p:cNvPr id="3" name="Subtitle 2">
            <a:extLst>
              <a:ext uri="{FF2B5EF4-FFF2-40B4-BE49-F238E27FC236}">
                <a16:creationId xmlns:a16="http://schemas.microsoft.com/office/drawing/2014/main" id="{4A58267F-7ED3-46B3-961B-DBCC60A545B6}"/>
              </a:ext>
            </a:extLst>
          </p:cNvPr>
          <p:cNvSpPr>
            <a:spLocks noGrp="1"/>
          </p:cNvSpPr>
          <p:nvPr>
            <p:ph type="subTitle" idx="1"/>
          </p:nvPr>
        </p:nvSpPr>
        <p:spPr/>
        <p:txBody>
          <a:bodyPr>
            <a:normAutofit fontScale="85000" lnSpcReduction="10000"/>
          </a:bodyPr>
          <a:lstStyle/>
          <a:p>
            <a:r>
              <a:rPr lang="en-US" dirty="0"/>
              <a:t>An SQL relational database can address these issues by providing Data Integrity Constraints, Access Control and Authorization, Encryption and Data Masking, Audit Trails and Logging and Disaster Recovery and Backup</a:t>
            </a:r>
          </a:p>
        </p:txBody>
      </p:sp>
    </p:spTree>
    <p:extLst>
      <p:ext uri="{BB962C8B-B14F-4D97-AF65-F5344CB8AC3E}">
        <p14:creationId xmlns:p14="http://schemas.microsoft.com/office/powerpoint/2010/main" val="366620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4F6E-138B-4730-A729-E8C548AC296C}"/>
              </a:ext>
            </a:extLst>
          </p:cNvPr>
          <p:cNvSpPr>
            <a:spLocks noGrp="1"/>
          </p:cNvSpPr>
          <p:nvPr>
            <p:ph type="title"/>
          </p:nvPr>
        </p:nvSpPr>
        <p:spPr/>
        <p:txBody>
          <a:bodyPr/>
          <a:lstStyle/>
          <a:p>
            <a:r>
              <a:rPr lang="en-US" dirty="0"/>
              <a:t>Data Integrity Constraints</a:t>
            </a:r>
          </a:p>
        </p:txBody>
      </p:sp>
      <p:sp>
        <p:nvSpPr>
          <p:cNvPr id="3" name="Content Placeholder 2">
            <a:extLst>
              <a:ext uri="{FF2B5EF4-FFF2-40B4-BE49-F238E27FC236}">
                <a16:creationId xmlns:a16="http://schemas.microsoft.com/office/drawing/2014/main" id="{81770DC9-E124-46E7-B46C-68147875D7AE}"/>
              </a:ext>
            </a:extLst>
          </p:cNvPr>
          <p:cNvSpPr>
            <a:spLocks noGrp="1"/>
          </p:cNvSpPr>
          <p:nvPr>
            <p:ph idx="1"/>
          </p:nvPr>
        </p:nvSpPr>
        <p:spPr/>
        <p:txBody>
          <a:bodyPr>
            <a:normAutofit/>
          </a:bodyPr>
          <a:lstStyle/>
          <a:p>
            <a:r>
              <a:rPr lang="en-US" dirty="0"/>
              <a:t>Technical: Data integrity constraints, such as primary keys, foreign keys, unique constraints, and check constraints, ensure the accuracy and consistency of data stored in the database. </a:t>
            </a:r>
          </a:p>
          <a:p>
            <a:r>
              <a:rPr lang="en-US" dirty="0"/>
              <a:t>Ethical: Ensuring data integrity helps maintain the trustworthiness of the database and the integrity of accident records. It promotes transparency and accountability in data management.</a:t>
            </a:r>
          </a:p>
          <a:p>
            <a:r>
              <a:rPr lang="en-US" dirty="0"/>
              <a:t>Legal: Compliance with data protection regulations often requires maintaining accurate and up-to-date records. Data integrity constraints help meet these regulatory requirements by ensuring the reliability and validity of accident data stored in the database.</a:t>
            </a:r>
          </a:p>
        </p:txBody>
      </p:sp>
    </p:spTree>
    <p:extLst>
      <p:ext uri="{BB962C8B-B14F-4D97-AF65-F5344CB8AC3E}">
        <p14:creationId xmlns:p14="http://schemas.microsoft.com/office/powerpoint/2010/main" val="43791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6F61-68F1-49FB-A562-926F260D30CB}"/>
              </a:ext>
            </a:extLst>
          </p:cNvPr>
          <p:cNvSpPr>
            <a:spLocks noGrp="1"/>
          </p:cNvSpPr>
          <p:nvPr>
            <p:ph type="title"/>
          </p:nvPr>
        </p:nvSpPr>
        <p:spPr/>
        <p:txBody>
          <a:bodyPr/>
          <a:lstStyle/>
          <a:p>
            <a:r>
              <a:rPr lang="en-US" dirty="0"/>
              <a:t>Access Control and Authorization</a:t>
            </a:r>
          </a:p>
        </p:txBody>
      </p:sp>
      <p:sp>
        <p:nvSpPr>
          <p:cNvPr id="3" name="Content Placeholder 2">
            <a:extLst>
              <a:ext uri="{FF2B5EF4-FFF2-40B4-BE49-F238E27FC236}">
                <a16:creationId xmlns:a16="http://schemas.microsoft.com/office/drawing/2014/main" id="{7C18CB58-5F3B-46A0-9C01-5EBE5BA85A96}"/>
              </a:ext>
            </a:extLst>
          </p:cNvPr>
          <p:cNvSpPr>
            <a:spLocks noGrp="1"/>
          </p:cNvSpPr>
          <p:nvPr>
            <p:ph idx="1"/>
          </p:nvPr>
        </p:nvSpPr>
        <p:spPr/>
        <p:txBody>
          <a:bodyPr>
            <a:normAutofit/>
          </a:bodyPr>
          <a:lstStyle/>
          <a:p>
            <a:r>
              <a:rPr lang="en-US" dirty="0"/>
              <a:t>Technical: By implementing role-based access control (access, view, modify, or delete), the database can restrict access to sensitive information and prevent unauthorized actions.</a:t>
            </a:r>
          </a:p>
          <a:p>
            <a:r>
              <a:rPr lang="en-US" dirty="0"/>
              <a:t>Ethical: Protecting the privacy and confidentiality of individuals' personal information is a fundamental ethical principle. Access control measures help uphold these principles by limiting access to only authorized.</a:t>
            </a:r>
          </a:p>
          <a:p>
            <a:r>
              <a:rPr lang="en-US" dirty="0"/>
              <a:t>Legal: Data protection regulations mandate controlling access to sensitive data to prevent unauthorized disclosure or misuse. Access control mechanisms demonstrate compliance with these regulations by ensuring that only authorized users can access or manipulate.</a:t>
            </a:r>
          </a:p>
        </p:txBody>
      </p:sp>
    </p:spTree>
    <p:extLst>
      <p:ext uri="{BB962C8B-B14F-4D97-AF65-F5344CB8AC3E}">
        <p14:creationId xmlns:p14="http://schemas.microsoft.com/office/powerpoint/2010/main" val="369964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830B-2DED-46F0-8F7D-CC559C12F74A}"/>
              </a:ext>
            </a:extLst>
          </p:cNvPr>
          <p:cNvSpPr>
            <a:spLocks noGrp="1"/>
          </p:cNvSpPr>
          <p:nvPr>
            <p:ph type="title"/>
          </p:nvPr>
        </p:nvSpPr>
        <p:spPr/>
        <p:txBody>
          <a:bodyPr/>
          <a:lstStyle/>
          <a:p>
            <a:r>
              <a:rPr lang="en-US" dirty="0"/>
              <a:t>Encryption and Data Masking</a:t>
            </a:r>
          </a:p>
        </p:txBody>
      </p:sp>
      <p:sp>
        <p:nvSpPr>
          <p:cNvPr id="3" name="Content Placeholder 2">
            <a:extLst>
              <a:ext uri="{FF2B5EF4-FFF2-40B4-BE49-F238E27FC236}">
                <a16:creationId xmlns:a16="http://schemas.microsoft.com/office/drawing/2014/main" id="{33F84304-8F19-4D7B-B0AA-0CD6106D7262}"/>
              </a:ext>
            </a:extLst>
          </p:cNvPr>
          <p:cNvSpPr>
            <a:spLocks noGrp="1"/>
          </p:cNvSpPr>
          <p:nvPr>
            <p:ph idx="1"/>
          </p:nvPr>
        </p:nvSpPr>
        <p:spPr/>
        <p:txBody>
          <a:bodyPr>
            <a:normAutofit/>
          </a:bodyPr>
          <a:lstStyle/>
          <a:p>
            <a:r>
              <a:rPr lang="en-US" dirty="0"/>
              <a:t>Technical: Encryption techniques, such as encryption at rest and encryption in transit, protect data from unauthorized access. Data masking techniques anonymize sensitive information by replacing real data with fictitious or obfuscated values, preserving data privacy.</a:t>
            </a:r>
          </a:p>
          <a:p>
            <a:r>
              <a:rPr lang="en-US" dirty="0"/>
              <a:t>Ethical: Encryption and data masking techniques help fulfill the ethical obligations by preventing unauthorized parties from accessing or identifying individuals' personal information in accident records.</a:t>
            </a:r>
          </a:p>
          <a:p>
            <a:r>
              <a:rPr lang="en-US" dirty="0"/>
              <a:t>Legal: Data protection regulations often require implementing appropriate security measures, including encryption and data masking, to safeguard personal data from unauthorized access or disclosure.</a:t>
            </a:r>
          </a:p>
        </p:txBody>
      </p:sp>
    </p:spTree>
    <p:extLst>
      <p:ext uri="{BB962C8B-B14F-4D97-AF65-F5344CB8AC3E}">
        <p14:creationId xmlns:p14="http://schemas.microsoft.com/office/powerpoint/2010/main" val="505031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59</TotalTime>
  <Words>861</Words>
  <Application>Microsoft Office PowerPoint</Application>
  <PresentationFormat>Widescreen</PresentationFormat>
  <Paragraphs>44</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Tw Cen MT</vt:lpstr>
      <vt:lpstr>Tw Cen MT Condensed</vt:lpstr>
      <vt:lpstr>Wingdings 3</vt:lpstr>
      <vt:lpstr>Integral</vt:lpstr>
      <vt:lpstr>Document</vt:lpstr>
      <vt:lpstr>Car Accidents Data Analysis</vt:lpstr>
      <vt:lpstr>Introduction to Storing Accident Data in an SQL Relational Database</vt:lpstr>
      <vt:lpstr>Technical Issues</vt:lpstr>
      <vt:lpstr>Ethical Concerns</vt:lpstr>
      <vt:lpstr>Legal Implications</vt:lpstr>
      <vt:lpstr>SQL Relational Database Solutions</vt:lpstr>
      <vt:lpstr>Data Integrity Constraints</vt:lpstr>
      <vt:lpstr>Access Control and Authorization</vt:lpstr>
      <vt:lpstr>Encryption and Data Masking</vt:lpstr>
      <vt:lpstr>Audit Trails and Logging</vt:lpstr>
      <vt:lpstr>Disaster Recovery and Backup</vt:lpstr>
      <vt:lpstr>ER Diagram for the Car Accidents Database</vt:lpstr>
      <vt:lpstr>Sql commands</vt:lpstr>
      <vt:lpstr>The age of the oldest driver in the casualty table </vt:lpstr>
      <vt:lpstr>Total number of vehicles with vehicle type 19</vt:lpstr>
      <vt:lpstr>INNER JOIN LSOA</vt:lpstr>
      <vt:lpstr>Reading sql in python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Data Analysis</dc:title>
  <dc:creator>Muneeb Ullah</dc:creator>
  <cp:lastModifiedBy>Muneeb Ullah</cp:lastModifiedBy>
  <cp:revision>6</cp:revision>
  <dcterms:created xsi:type="dcterms:W3CDTF">2024-02-29T15:35:16Z</dcterms:created>
  <dcterms:modified xsi:type="dcterms:W3CDTF">2024-03-03T07:31:07Z</dcterms:modified>
</cp:coreProperties>
</file>