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220" autoAdjust="0"/>
    <p:restoredTop sz="94660"/>
  </p:normalViewPr>
  <p:slideViewPr>
    <p:cSldViewPr snapToGrid="0">
      <p:cViewPr varScale="1">
        <p:scale>
          <a:sx n="94" d="100"/>
          <a:sy n="94" d="100"/>
        </p:scale>
        <p:origin x="147" y="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DACF7-F7CE-4BBE-B24B-29EAD1577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0FFD240-E32A-4D2D-B7D8-99654D790C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274F4C1-E157-40A9-BC9C-DECDE4F27D90}"/>
              </a:ext>
            </a:extLst>
          </p:cNvPr>
          <p:cNvSpPr>
            <a:spLocks noGrp="1"/>
          </p:cNvSpPr>
          <p:nvPr>
            <p:ph type="dt" sz="half" idx="10"/>
          </p:nvPr>
        </p:nvSpPr>
        <p:spPr/>
        <p:txBody>
          <a:bodyPr/>
          <a:lstStyle/>
          <a:p>
            <a:fld id="{3EE1C7C4-EDD5-4D48-96CD-E4D369062663}" type="datetimeFigureOut">
              <a:rPr lang="en-US" smtClean="0"/>
              <a:t>04/29/24</a:t>
            </a:fld>
            <a:endParaRPr lang="en-US"/>
          </a:p>
        </p:txBody>
      </p:sp>
      <p:sp>
        <p:nvSpPr>
          <p:cNvPr id="5" name="Footer Placeholder 4">
            <a:extLst>
              <a:ext uri="{FF2B5EF4-FFF2-40B4-BE49-F238E27FC236}">
                <a16:creationId xmlns:a16="http://schemas.microsoft.com/office/drawing/2014/main" id="{D356842E-866D-489D-ACB0-9B6D603AA4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4D1487-8B9E-4B92-BF11-56012B4931D6}"/>
              </a:ext>
            </a:extLst>
          </p:cNvPr>
          <p:cNvSpPr>
            <a:spLocks noGrp="1"/>
          </p:cNvSpPr>
          <p:nvPr>
            <p:ph type="sldNum" sz="quarter" idx="12"/>
          </p:nvPr>
        </p:nvSpPr>
        <p:spPr/>
        <p:txBody>
          <a:bodyPr/>
          <a:lstStyle/>
          <a:p>
            <a:fld id="{67D67933-CF10-4734-990F-D7A9B146671E}" type="slidenum">
              <a:rPr lang="en-US" smtClean="0"/>
              <a:t>‹#›</a:t>
            </a:fld>
            <a:endParaRPr lang="en-US"/>
          </a:p>
        </p:txBody>
      </p:sp>
    </p:spTree>
    <p:extLst>
      <p:ext uri="{BB962C8B-B14F-4D97-AF65-F5344CB8AC3E}">
        <p14:creationId xmlns:p14="http://schemas.microsoft.com/office/powerpoint/2010/main" val="316758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17157-5845-46CB-8E9B-E27C0382C5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376893-9EC8-467D-B3B8-49187B0232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7F546B-52FA-411F-9B10-59419BE85D5C}"/>
              </a:ext>
            </a:extLst>
          </p:cNvPr>
          <p:cNvSpPr>
            <a:spLocks noGrp="1"/>
          </p:cNvSpPr>
          <p:nvPr>
            <p:ph type="dt" sz="half" idx="10"/>
          </p:nvPr>
        </p:nvSpPr>
        <p:spPr/>
        <p:txBody>
          <a:bodyPr/>
          <a:lstStyle/>
          <a:p>
            <a:fld id="{3EE1C7C4-EDD5-4D48-96CD-E4D369062663}" type="datetimeFigureOut">
              <a:rPr lang="en-US" smtClean="0"/>
              <a:t>04/29/24</a:t>
            </a:fld>
            <a:endParaRPr lang="en-US"/>
          </a:p>
        </p:txBody>
      </p:sp>
      <p:sp>
        <p:nvSpPr>
          <p:cNvPr id="5" name="Footer Placeholder 4">
            <a:extLst>
              <a:ext uri="{FF2B5EF4-FFF2-40B4-BE49-F238E27FC236}">
                <a16:creationId xmlns:a16="http://schemas.microsoft.com/office/drawing/2014/main" id="{E42F3280-3CB6-4C74-B35F-58E804C52D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DB7EDF-918A-4F28-A9D2-8843419DDA92}"/>
              </a:ext>
            </a:extLst>
          </p:cNvPr>
          <p:cNvSpPr>
            <a:spLocks noGrp="1"/>
          </p:cNvSpPr>
          <p:nvPr>
            <p:ph type="sldNum" sz="quarter" idx="12"/>
          </p:nvPr>
        </p:nvSpPr>
        <p:spPr/>
        <p:txBody>
          <a:bodyPr/>
          <a:lstStyle/>
          <a:p>
            <a:fld id="{67D67933-CF10-4734-990F-D7A9B146671E}" type="slidenum">
              <a:rPr lang="en-US" smtClean="0"/>
              <a:t>‹#›</a:t>
            </a:fld>
            <a:endParaRPr lang="en-US"/>
          </a:p>
        </p:txBody>
      </p:sp>
    </p:spTree>
    <p:extLst>
      <p:ext uri="{BB962C8B-B14F-4D97-AF65-F5344CB8AC3E}">
        <p14:creationId xmlns:p14="http://schemas.microsoft.com/office/powerpoint/2010/main" val="4035191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545506-D773-4C73-A23E-8730805FC75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D7707B-7DC2-4377-AEFA-57D5172E67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706700-80AA-46A2-8559-B123ED352994}"/>
              </a:ext>
            </a:extLst>
          </p:cNvPr>
          <p:cNvSpPr>
            <a:spLocks noGrp="1"/>
          </p:cNvSpPr>
          <p:nvPr>
            <p:ph type="dt" sz="half" idx="10"/>
          </p:nvPr>
        </p:nvSpPr>
        <p:spPr/>
        <p:txBody>
          <a:bodyPr/>
          <a:lstStyle/>
          <a:p>
            <a:fld id="{3EE1C7C4-EDD5-4D48-96CD-E4D369062663}" type="datetimeFigureOut">
              <a:rPr lang="en-US" smtClean="0"/>
              <a:t>04/29/24</a:t>
            </a:fld>
            <a:endParaRPr lang="en-US"/>
          </a:p>
        </p:txBody>
      </p:sp>
      <p:sp>
        <p:nvSpPr>
          <p:cNvPr id="5" name="Footer Placeholder 4">
            <a:extLst>
              <a:ext uri="{FF2B5EF4-FFF2-40B4-BE49-F238E27FC236}">
                <a16:creationId xmlns:a16="http://schemas.microsoft.com/office/drawing/2014/main" id="{2636AA28-83AF-4644-A280-8D909EEE1B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74CA12-E61B-40C9-83CD-B5D4B41FBFCE}"/>
              </a:ext>
            </a:extLst>
          </p:cNvPr>
          <p:cNvSpPr>
            <a:spLocks noGrp="1"/>
          </p:cNvSpPr>
          <p:nvPr>
            <p:ph type="sldNum" sz="quarter" idx="12"/>
          </p:nvPr>
        </p:nvSpPr>
        <p:spPr/>
        <p:txBody>
          <a:bodyPr/>
          <a:lstStyle/>
          <a:p>
            <a:fld id="{67D67933-CF10-4734-990F-D7A9B146671E}" type="slidenum">
              <a:rPr lang="en-US" smtClean="0"/>
              <a:t>‹#›</a:t>
            </a:fld>
            <a:endParaRPr lang="en-US"/>
          </a:p>
        </p:txBody>
      </p:sp>
    </p:spTree>
    <p:extLst>
      <p:ext uri="{BB962C8B-B14F-4D97-AF65-F5344CB8AC3E}">
        <p14:creationId xmlns:p14="http://schemas.microsoft.com/office/powerpoint/2010/main" val="2116015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26199-E61A-49BC-94FA-0DEF5DFBCC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CBC52B-BEDD-4EAF-8390-D06BE00274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6847B-67F9-4DFB-B03B-6B8998F3FCD4}"/>
              </a:ext>
            </a:extLst>
          </p:cNvPr>
          <p:cNvSpPr>
            <a:spLocks noGrp="1"/>
          </p:cNvSpPr>
          <p:nvPr>
            <p:ph type="dt" sz="half" idx="10"/>
          </p:nvPr>
        </p:nvSpPr>
        <p:spPr/>
        <p:txBody>
          <a:bodyPr/>
          <a:lstStyle/>
          <a:p>
            <a:fld id="{3EE1C7C4-EDD5-4D48-96CD-E4D369062663}" type="datetimeFigureOut">
              <a:rPr lang="en-US" smtClean="0"/>
              <a:t>04/29/24</a:t>
            </a:fld>
            <a:endParaRPr lang="en-US"/>
          </a:p>
        </p:txBody>
      </p:sp>
      <p:sp>
        <p:nvSpPr>
          <p:cNvPr id="5" name="Footer Placeholder 4">
            <a:extLst>
              <a:ext uri="{FF2B5EF4-FFF2-40B4-BE49-F238E27FC236}">
                <a16:creationId xmlns:a16="http://schemas.microsoft.com/office/drawing/2014/main" id="{6995A971-A2D2-4EFE-955C-0FCC0AD535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CDA9FC-94A2-454B-AF05-671EA5DDD222}"/>
              </a:ext>
            </a:extLst>
          </p:cNvPr>
          <p:cNvSpPr>
            <a:spLocks noGrp="1"/>
          </p:cNvSpPr>
          <p:nvPr>
            <p:ph type="sldNum" sz="quarter" idx="12"/>
          </p:nvPr>
        </p:nvSpPr>
        <p:spPr/>
        <p:txBody>
          <a:bodyPr/>
          <a:lstStyle/>
          <a:p>
            <a:fld id="{67D67933-CF10-4734-990F-D7A9B146671E}" type="slidenum">
              <a:rPr lang="en-US" smtClean="0"/>
              <a:t>‹#›</a:t>
            </a:fld>
            <a:endParaRPr lang="en-US"/>
          </a:p>
        </p:txBody>
      </p:sp>
    </p:spTree>
    <p:extLst>
      <p:ext uri="{BB962C8B-B14F-4D97-AF65-F5344CB8AC3E}">
        <p14:creationId xmlns:p14="http://schemas.microsoft.com/office/powerpoint/2010/main" val="3374193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60691-2D09-4487-9ACB-BD6A68E604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22B7490-E465-4E39-A588-2892DE4C53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4B3341-CE37-49E4-B9C2-8BEE9164B5EF}"/>
              </a:ext>
            </a:extLst>
          </p:cNvPr>
          <p:cNvSpPr>
            <a:spLocks noGrp="1"/>
          </p:cNvSpPr>
          <p:nvPr>
            <p:ph type="dt" sz="half" idx="10"/>
          </p:nvPr>
        </p:nvSpPr>
        <p:spPr/>
        <p:txBody>
          <a:bodyPr/>
          <a:lstStyle/>
          <a:p>
            <a:fld id="{3EE1C7C4-EDD5-4D48-96CD-E4D369062663}" type="datetimeFigureOut">
              <a:rPr lang="en-US" smtClean="0"/>
              <a:t>04/29/24</a:t>
            </a:fld>
            <a:endParaRPr lang="en-US"/>
          </a:p>
        </p:txBody>
      </p:sp>
      <p:sp>
        <p:nvSpPr>
          <p:cNvPr id="5" name="Footer Placeholder 4">
            <a:extLst>
              <a:ext uri="{FF2B5EF4-FFF2-40B4-BE49-F238E27FC236}">
                <a16:creationId xmlns:a16="http://schemas.microsoft.com/office/drawing/2014/main" id="{A471AED9-22A8-4BE9-89CB-72B268AC52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C04679-CC42-4AFF-979E-9F5857F50C02}"/>
              </a:ext>
            </a:extLst>
          </p:cNvPr>
          <p:cNvSpPr>
            <a:spLocks noGrp="1"/>
          </p:cNvSpPr>
          <p:nvPr>
            <p:ph type="sldNum" sz="quarter" idx="12"/>
          </p:nvPr>
        </p:nvSpPr>
        <p:spPr/>
        <p:txBody>
          <a:bodyPr/>
          <a:lstStyle/>
          <a:p>
            <a:fld id="{67D67933-CF10-4734-990F-D7A9B146671E}" type="slidenum">
              <a:rPr lang="en-US" smtClean="0"/>
              <a:t>‹#›</a:t>
            </a:fld>
            <a:endParaRPr lang="en-US"/>
          </a:p>
        </p:txBody>
      </p:sp>
    </p:spTree>
    <p:extLst>
      <p:ext uri="{BB962C8B-B14F-4D97-AF65-F5344CB8AC3E}">
        <p14:creationId xmlns:p14="http://schemas.microsoft.com/office/powerpoint/2010/main" val="2289115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436F9-CAB3-4A5E-BCE5-772FEAEB3A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AC9411-62AB-4D13-B914-2AD134D3B1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34A62E1-F60C-4C73-B584-BD94C59A0A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8553B4-1285-451F-B13B-BFAD2E043A13}"/>
              </a:ext>
            </a:extLst>
          </p:cNvPr>
          <p:cNvSpPr>
            <a:spLocks noGrp="1"/>
          </p:cNvSpPr>
          <p:nvPr>
            <p:ph type="dt" sz="half" idx="10"/>
          </p:nvPr>
        </p:nvSpPr>
        <p:spPr/>
        <p:txBody>
          <a:bodyPr/>
          <a:lstStyle/>
          <a:p>
            <a:fld id="{3EE1C7C4-EDD5-4D48-96CD-E4D369062663}" type="datetimeFigureOut">
              <a:rPr lang="en-US" smtClean="0"/>
              <a:t>04/29/24</a:t>
            </a:fld>
            <a:endParaRPr lang="en-US"/>
          </a:p>
        </p:txBody>
      </p:sp>
      <p:sp>
        <p:nvSpPr>
          <p:cNvPr id="6" name="Footer Placeholder 5">
            <a:extLst>
              <a:ext uri="{FF2B5EF4-FFF2-40B4-BE49-F238E27FC236}">
                <a16:creationId xmlns:a16="http://schemas.microsoft.com/office/drawing/2014/main" id="{619CEBBA-40BA-415F-BE78-62E2FE0338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65A5B7-7D5E-4A1E-A110-DAB96DEADF14}"/>
              </a:ext>
            </a:extLst>
          </p:cNvPr>
          <p:cNvSpPr>
            <a:spLocks noGrp="1"/>
          </p:cNvSpPr>
          <p:nvPr>
            <p:ph type="sldNum" sz="quarter" idx="12"/>
          </p:nvPr>
        </p:nvSpPr>
        <p:spPr/>
        <p:txBody>
          <a:bodyPr/>
          <a:lstStyle/>
          <a:p>
            <a:fld id="{67D67933-CF10-4734-990F-D7A9B146671E}" type="slidenum">
              <a:rPr lang="en-US" smtClean="0"/>
              <a:t>‹#›</a:t>
            </a:fld>
            <a:endParaRPr lang="en-US"/>
          </a:p>
        </p:txBody>
      </p:sp>
    </p:spTree>
    <p:extLst>
      <p:ext uri="{BB962C8B-B14F-4D97-AF65-F5344CB8AC3E}">
        <p14:creationId xmlns:p14="http://schemas.microsoft.com/office/powerpoint/2010/main" val="1042315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FA25A-6CE0-4EE2-AFEE-2A1A0A9035E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F4517F1-53FF-4C94-B3E0-369BD5FA68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B36D27-34AF-4C87-99DC-538C9E7C00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4A01E3-51B0-4F7F-A6F1-359BB7987F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AC32D9-21BE-423F-93A4-FB9E5CFE97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0F5538A-DEA3-468F-85BE-975D4FFA6793}"/>
              </a:ext>
            </a:extLst>
          </p:cNvPr>
          <p:cNvSpPr>
            <a:spLocks noGrp="1"/>
          </p:cNvSpPr>
          <p:nvPr>
            <p:ph type="dt" sz="half" idx="10"/>
          </p:nvPr>
        </p:nvSpPr>
        <p:spPr/>
        <p:txBody>
          <a:bodyPr/>
          <a:lstStyle/>
          <a:p>
            <a:fld id="{3EE1C7C4-EDD5-4D48-96CD-E4D369062663}" type="datetimeFigureOut">
              <a:rPr lang="en-US" smtClean="0"/>
              <a:t>04/29/24</a:t>
            </a:fld>
            <a:endParaRPr lang="en-US"/>
          </a:p>
        </p:txBody>
      </p:sp>
      <p:sp>
        <p:nvSpPr>
          <p:cNvPr id="8" name="Footer Placeholder 7">
            <a:extLst>
              <a:ext uri="{FF2B5EF4-FFF2-40B4-BE49-F238E27FC236}">
                <a16:creationId xmlns:a16="http://schemas.microsoft.com/office/drawing/2014/main" id="{7E21E131-7BF1-441E-9FA3-A68D4E8B1A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89517FA-EED6-48EA-9820-4FF06A19F608}"/>
              </a:ext>
            </a:extLst>
          </p:cNvPr>
          <p:cNvSpPr>
            <a:spLocks noGrp="1"/>
          </p:cNvSpPr>
          <p:nvPr>
            <p:ph type="sldNum" sz="quarter" idx="12"/>
          </p:nvPr>
        </p:nvSpPr>
        <p:spPr/>
        <p:txBody>
          <a:bodyPr/>
          <a:lstStyle/>
          <a:p>
            <a:fld id="{67D67933-CF10-4734-990F-D7A9B146671E}" type="slidenum">
              <a:rPr lang="en-US" smtClean="0"/>
              <a:t>‹#›</a:t>
            </a:fld>
            <a:endParaRPr lang="en-US"/>
          </a:p>
        </p:txBody>
      </p:sp>
    </p:spTree>
    <p:extLst>
      <p:ext uri="{BB962C8B-B14F-4D97-AF65-F5344CB8AC3E}">
        <p14:creationId xmlns:p14="http://schemas.microsoft.com/office/powerpoint/2010/main" val="1693701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3FDDC-1CAF-4AF6-A564-EDB4E4E623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5E1E4A8-0347-40B7-95D4-3E143FBAA4CE}"/>
              </a:ext>
            </a:extLst>
          </p:cNvPr>
          <p:cNvSpPr>
            <a:spLocks noGrp="1"/>
          </p:cNvSpPr>
          <p:nvPr>
            <p:ph type="dt" sz="half" idx="10"/>
          </p:nvPr>
        </p:nvSpPr>
        <p:spPr/>
        <p:txBody>
          <a:bodyPr/>
          <a:lstStyle/>
          <a:p>
            <a:fld id="{3EE1C7C4-EDD5-4D48-96CD-E4D369062663}" type="datetimeFigureOut">
              <a:rPr lang="en-US" smtClean="0"/>
              <a:t>04/29/24</a:t>
            </a:fld>
            <a:endParaRPr lang="en-US"/>
          </a:p>
        </p:txBody>
      </p:sp>
      <p:sp>
        <p:nvSpPr>
          <p:cNvPr id="4" name="Footer Placeholder 3">
            <a:extLst>
              <a:ext uri="{FF2B5EF4-FFF2-40B4-BE49-F238E27FC236}">
                <a16:creationId xmlns:a16="http://schemas.microsoft.com/office/drawing/2014/main" id="{69F07DE0-DBEC-480D-8DA6-7C5ADA7B5CE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AB2D673-8AAB-4F7A-A50F-B4E0C2AC60E7}"/>
              </a:ext>
            </a:extLst>
          </p:cNvPr>
          <p:cNvSpPr>
            <a:spLocks noGrp="1"/>
          </p:cNvSpPr>
          <p:nvPr>
            <p:ph type="sldNum" sz="quarter" idx="12"/>
          </p:nvPr>
        </p:nvSpPr>
        <p:spPr/>
        <p:txBody>
          <a:bodyPr/>
          <a:lstStyle/>
          <a:p>
            <a:fld id="{67D67933-CF10-4734-990F-D7A9B146671E}" type="slidenum">
              <a:rPr lang="en-US" smtClean="0"/>
              <a:t>‹#›</a:t>
            </a:fld>
            <a:endParaRPr lang="en-US"/>
          </a:p>
        </p:txBody>
      </p:sp>
    </p:spTree>
    <p:extLst>
      <p:ext uri="{BB962C8B-B14F-4D97-AF65-F5344CB8AC3E}">
        <p14:creationId xmlns:p14="http://schemas.microsoft.com/office/powerpoint/2010/main" val="793476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78009E-0B15-4250-8516-46C8AFD5A4C8}"/>
              </a:ext>
            </a:extLst>
          </p:cNvPr>
          <p:cNvSpPr>
            <a:spLocks noGrp="1"/>
          </p:cNvSpPr>
          <p:nvPr>
            <p:ph type="dt" sz="half" idx="10"/>
          </p:nvPr>
        </p:nvSpPr>
        <p:spPr/>
        <p:txBody>
          <a:bodyPr/>
          <a:lstStyle/>
          <a:p>
            <a:fld id="{3EE1C7C4-EDD5-4D48-96CD-E4D369062663}" type="datetimeFigureOut">
              <a:rPr lang="en-US" smtClean="0"/>
              <a:t>04/29/24</a:t>
            </a:fld>
            <a:endParaRPr lang="en-US"/>
          </a:p>
        </p:txBody>
      </p:sp>
      <p:sp>
        <p:nvSpPr>
          <p:cNvPr id="3" name="Footer Placeholder 2">
            <a:extLst>
              <a:ext uri="{FF2B5EF4-FFF2-40B4-BE49-F238E27FC236}">
                <a16:creationId xmlns:a16="http://schemas.microsoft.com/office/drawing/2014/main" id="{CA4525DD-1D82-4047-A663-127ADD940D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6BF360A-D87F-4B1F-B2FE-5A617AD63669}"/>
              </a:ext>
            </a:extLst>
          </p:cNvPr>
          <p:cNvSpPr>
            <a:spLocks noGrp="1"/>
          </p:cNvSpPr>
          <p:nvPr>
            <p:ph type="sldNum" sz="quarter" idx="12"/>
          </p:nvPr>
        </p:nvSpPr>
        <p:spPr/>
        <p:txBody>
          <a:bodyPr/>
          <a:lstStyle/>
          <a:p>
            <a:fld id="{67D67933-CF10-4734-990F-D7A9B146671E}" type="slidenum">
              <a:rPr lang="en-US" smtClean="0"/>
              <a:t>‹#›</a:t>
            </a:fld>
            <a:endParaRPr lang="en-US"/>
          </a:p>
        </p:txBody>
      </p:sp>
    </p:spTree>
    <p:extLst>
      <p:ext uri="{BB962C8B-B14F-4D97-AF65-F5344CB8AC3E}">
        <p14:creationId xmlns:p14="http://schemas.microsoft.com/office/powerpoint/2010/main" val="1314206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02F32-8417-4C2F-8F81-8EDDBF9DAA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49F07BD-4355-47B1-863A-CC373808B3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7CC3AF6-C62A-42BF-B86A-F552F06456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C2FFB9-E9B9-428D-9864-E49C00C43A24}"/>
              </a:ext>
            </a:extLst>
          </p:cNvPr>
          <p:cNvSpPr>
            <a:spLocks noGrp="1"/>
          </p:cNvSpPr>
          <p:nvPr>
            <p:ph type="dt" sz="half" idx="10"/>
          </p:nvPr>
        </p:nvSpPr>
        <p:spPr/>
        <p:txBody>
          <a:bodyPr/>
          <a:lstStyle/>
          <a:p>
            <a:fld id="{3EE1C7C4-EDD5-4D48-96CD-E4D369062663}" type="datetimeFigureOut">
              <a:rPr lang="en-US" smtClean="0"/>
              <a:t>04/29/24</a:t>
            </a:fld>
            <a:endParaRPr lang="en-US"/>
          </a:p>
        </p:txBody>
      </p:sp>
      <p:sp>
        <p:nvSpPr>
          <p:cNvPr id="6" name="Footer Placeholder 5">
            <a:extLst>
              <a:ext uri="{FF2B5EF4-FFF2-40B4-BE49-F238E27FC236}">
                <a16:creationId xmlns:a16="http://schemas.microsoft.com/office/drawing/2014/main" id="{8E1FD130-81FB-4DA9-805D-E14BF893D1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D91A47-18DC-417A-9C7E-60AB043C2CAE}"/>
              </a:ext>
            </a:extLst>
          </p:cNvPr>
          <p:cNvSpPr>
            <a:spLocks noGrp="1"/>
          </p:cNvSpPr>
          <p:nvPr>
            <p:ph type="sldNum" sz="quarter" idx="12"/>
          </p:nvPr>
        </p:nvSpPr>
        <p:spPr/>
        <p:txBody>
          <a:bodyPr/>
          <a:lstStyle/>
          <a:p>
            <a:fld id="{67D67933-CF10-4734-990F-D7A9B146671E}" type="slidenum">
              <a:rPr lang="en-US" smtClean="0"/>
              <a:t>‹#›</a:t>
            </a:fld>
            <a:endParaRPr lang="en-US"/>
          </a:p>
        </p:txBody>
      </p:sp>
    </p:spTree>
    <p:extLst>
      <p:ext uri="{BB962C8B-B14F-4D97-AF65-F5344CB8AC3E}">
        <p14:creationId xmlns:p14="http://schemas.microsoft.com/office/powerpoint/2010/main" val="1756983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D0414-672F-4AB6-B221-7F3929BBFA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9B4665B-D19F-4891-8DB4-D0F2A3AF29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64931D9-AC8B-4013-97A1-7D9BEAC037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0EAF92-DB9A-4D07-9338-95B4F565652C}"/>
              </a:ext>
            </a:extLst>
          </p:cNvPr>
          <p:cNvSpPr>
            <a:spLocks noGrp="1"/>
          </p:cNvSpPr>
          <p:nvPr>
            <p:ph type="dt" sz="half" idx="10"/>
          </p:nvPr>
        </p:nvSpPr>
        <p:spPr/>
        <p:txBody>
          <a:bodyPr/>
          <a:lstStyle/>
          <a:p>
            <a:fld id="{3EE1C7C4-EDD5-4D48-96CD-E4D369062663}" type="datetimeFigureOut">
              <a:rPr lang="en-US" smtClean="0"/>
              <a:t>04/29/24</a:t>
            </a:fld>
            <a:endParaRPr lang="en-US"/>
          </a:p>
        </p:txBody>
      </p:sp>
      <p:sp>
        <p:nvSpPr>
          <p:cNvPr id="6" name="Footer Placeholder 5">
            <a:extLst>
              <a:ext uri="{FF2B5EF4-FFF2-40B4-BE49-F238E27FC236}">
                <a16:creationId xmlns:a16="http://schemas.microsoft.com/office/drawing/2014/main" id="{72A5C1AA-747C-454B-BD87-2EA37CE7D7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9D0B9B-55BC-4946-B99E-E22A55AE48B5}"/>
              </a:ext>
            </a:extLst>
          </p:cNvPr>
          <p:cNvSpPr>
            <a:spLocks noGrp="1"/>
          </p:cNvSpPr>
          <p:nvPr>
            <p:ph type="sldNum" sz="quarter" idx="12"/>
          </p:nvPr>
        </p:nvSpPr>
        <p:spPr/>
        <p:txBody>
          <a:bodyPr/>
          <a:lstStyle/>
          <a:p>
            <a:fld id="{67D67933-CF10-4734-990F-D7A9B146671E}" type="slidenum">
              <a:rPr lang="en-US" smtClean="0"/>
              <a:t>‹#›</a:t>
            </a:fld>
            <a:endParaRPr lang="en-US"/>
          </a:p>
        </p:txBody>
      </p:sp>
    </p:spTree>
    <p:extLst>
      <p:ext uri="{BB962C8B-B14F-4D97-AF65-F5344CB8AC3E}">
        <p14:creationId xmlns:p14="http://schemas.microsoft.com/office/powerpoint/2010/main" val="2739382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FEE5B8-4EE5-4A37-AC93-1CE7426B36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084529-5E15-4D06-B7AA-F225EFD85D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65041A-F459-46BD-8F70-09743DF89D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E1C7C4-EDD5-4D48-96CD-E4D369062663}" type="datetimeFigureOut">
              <a:rPr lang="en-US" smtClean="0"/>
              <a:t>04/29/24</a:t>
            </a:fld>
            <a:endParaRPr lang="en-US"/>
          </a:p>
        </p:txBody>
      </p:sp>
      <p:sp>
        <p:nvSpPr>
          <p:cNvPr id="5" name="Footer Placeholder 4">
            <a:extLst>
              <a:ext uri="{FF2B5EF4-FFF2-40B4-BE49-F238E27FC236}">
                <a16:creationId xmlns:a16="http://schemas.microsoft.com/office/drawing/2014/main" id="{15F6F30D-48BB-4A4D-8838-ED0FBE97AA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0FCE09A-0A80-4FE0-802A-134371BC4D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D67933-CF10-4734-990F-D7A9B146671E}" type="slidenum">
              <a:rPr lang="en-US" smtClean="0"/>
              <a:t>‹#›</a:t>
            </a:fld>
            <a:endParaRPr lang="en-US"/>
          </a:p>
        </p:txBody>
      </p:sp>
    </p:spTree>
    <p:extLst>
      <p:ext uri="{BB962C8B-B14F-4D97-AF65-F5344CB8AC3E}">
        <p14:creationId xmlns:p14="http://schemas.microsoft.com/office/powerpoint/2010/main" val="3950675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79AD6-30CD-4C73-80CD-0543D287E3A9}"/>
              </a:ext>
            </a:extLst>
          </p:cNvPr>
          <p:cNvSpPr>
            <a:spLocks noGrp="1"/>
          </p:cNvSpPr>
          <p:nvPr>
            <p:ph type="ctrTitle"/>
          </p:nvPr>
        </p:nvSpPr>
        <p:spPr/>
        <p:txBody>
          <a:bodyPr/>
          <a:lstStyle/>
          <a:p>
            <a:r>
              <a:rPr lang="en-US" dirty="0"/>
              <a:t>Genetic Algorithm</a:t>
            </a:r>
          </a:p>
        </p:txBody>
      </p:sp>
      <p:sp>
        <p:nvSpPr>
          <p:cNvPr id="3" name="Subtitle 2">
            <a:extLst>
              <a:ext uri="{FF2B5EF4-FFF2-40B4-BE49-F238E27FC236}">
                <a16:creationId xmlns:a16="http://schemas.microsoft.com/office/drawing/2014/main" id="{849CD4D2-3446-4EFB-8FE9-F2F177C79362}"/>
              </a:ext>
            </a:extLst>
          </p:cNvPr>
          <p:cNvSpPr>
            <a:spLocks noGrp="1"/>
          </p:cNvSpPr>
          <p:nvPr>
            <p:ph type="subTitle" idx="1"/>
          </p:nvPr>
        </p:nvSpPr>
        <p:spPr/>
        <p:txBody>
          <a:bodyPr/>
          <a:lstStyle/>
          <a:p>
            <a:r>
              <a:rPr lang="en-US" dirty="0"/>
              <a:t>Muneeb Ullah</a:t>
            </a:r>
          </a:p>
          <a:p>
            <a:r>
              <a:rPr lang="en-US" dirty="0"/>
              <a:t>F2020376037</a:t>
            </a:r>
          </a:p>
        </p:txBody>
      </p:sp>
    </p:spTree>
    <p:extLst>
      <p:ext uri="{BB962C8B-B14F-4D97-AF65-F5344CB8AC3E}">
        <p14:creationId xmlns:p14="http://schemas.microsoft.com/office/powerpoint/2010/main" val="254765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D5388-1B77-4236-9C6B-05F09EC11195}"/>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07D512C2-1545-42B6-8FCF-77BC1F3D0ACA}"/>
              </a:ext>
            </a:extLst>
          </p:cNvPr>
          <p:cNvSpPr>
            <a:spLocks noGrp="1"/>
          </p:cNvSpPr>
          <p:nvPr>
            <p:ph idx="1"/>
          </p:nvPr>
        </p:nvSpPr>
        <p:spPr/>
        <p:txBody>
          <a:bodyPr/>
          <a:lstStyle/>
          <a:p>
            <a:r>
              <a:rPr lang="en-US" dirty="0"/>
              <a:t>For smaller problem instances (e.g., 2-6 objects), the algorithm converges quickly within a few generations, achieving 100% fitness.</a:t>
            </a:r>
          </a:p>
          <a:p>
            <a:r>
              <a:rPr lang="en-US" dirty="0"/>
              <a:t>As the number of objects increases, the algorithm requires more generations to converge to the optimal solution. This is expected due to the increased complexity of the search space.</a:t>
            </a:r>
          </a:p>
          <a:p>
            <a:r>
              <a:rPr lang="en-US" dirty="0"/>
              <a:t>Despite the increasing complexity, the algorithm is still able to find optimal solutions within a reasonable time frame for larger problem instances (e.g., 10 objects), demonstrating its effectiveness in solving the knapsack problem.</a:t>
            </a:r>
          </a:p>
        </p:txBody>
      </p:sp>
    </p:spTree>
    <p:extLst>
      <p:ext uri="{BB962C8B-B14F-4D97-AF65-F5344CB8AC3E}">
        <p14:creationId xmlns:p14="http://schemas.microsoft.com/office/powerpoint/2010/main" val="4119137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B6361-35D7-45FB-BD7F-14BA8DCD48AC}"/>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FE574EA-34DE-4173-84C5-121C6DA6BFCB}"/>
              </a:ext>
            </a:extLst>
          </p:cNvPr>
          <p:cNvSpPr>
            <a:spLocks noGrp="1"/>
          </p:cNvSpPr>
          <p:nvPr>
            <p:ph idx="1"/>
          </p:nvPr>
        </p:nvSpPr>
        <p:spPr/>
        <p:txBody>
          <a:bodyPr/>
          <a:lstStyle/>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Goldberg, D. E. (1989). Genetic Algorithms in Search, Optimization, and Machine Learning. Addison-Wesley.</a:t>
            </a:r>
          </a:p>
          <a:p>
            <a:pPr marL="0" marR="0">
              <a:lnSpc>
                <a:spcPct val="107000"/>
              </a:lnSpc>
              <a:spcBef>
                <a:spcPts val="0"/>
              </a:spcBef>
              <a:spcAft>
                <a:spcPts val="8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Koza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J. R. (1992). Genetic programming: On the programming of computers by means of natural selection. MIT press.</a:t>
            </a:r>
          </a:p>
        </p:txBody>
      </p:sp>
    </p:spTree>
    <p:extLst>
      <p:ext uri="{BB962C8B-B14F-4D97-AF65-F5344CB8AC3E}">
        <p14:creationId xmlns:p14="http://schemas.microsoft.com/office/powerpoint/2010/main" val="1596409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E5137-5C35-4316-8720-41B81A3526FF}"/>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BAD13CBE-2366-4D25-A0D2-DCA5F29B7AC9}"/>
              </a:ext>
            </a:extLst>
          </p:cNvPr>
          <p:cNvSpPr>
            <a:spLocks noGrp="1"/>
          </p:cNvSpPr>
          <p:nvPr>
            <p:ph idx="1"/>
          </p:nvPr>
        </p:nvSpPr>
        <p:spPr/>
        <p:txBody>
          <a:bodyPr/>
          <a:lstStyle/>
          <a:p>
            <a:r>
              <a:rPr lang="en-US" dirty="0"/>
              <a:t>Description</a:t>
            </a:r>
          </a:p>
          <a:p>
            <a:r>
              <a:rPr lang="en-US" dirty="0"/>
              <a:t>Problem Statement</a:t>
            </a:r>
          </a:p>
          <a:p>
            <a:r>
              <a:rPr lang="en-US" dirty="0"/>
              <a:t>Code Walkthrough</a:t>
            </a:r>
          </a:p>
          <a:p>
            <a:r>
              <a:rPr lang="en-US" dirty="0"/>
              <a:t>Results</a:t>
            </a:r>
          </a:p>
          <a:p>
            <a:r>
              <a:rPr lang="en-US" dirty="0"/>
              <a:t>Analysis</a:t>
            </a:r>
          </a:p>
          <a:p>
            <a:r>
              <a:rPr lang="en-US" dirty="0"/>
              <a:t>References</a:t>
            </a:r>
          </a:p>
        </p:txBody>
      </p:sp>
    </p:spTree>
    <p:extLst>
      <p:ext uri="{BB962C8B-B14F-4D97-AF65-F5344CB8AC3E}">
        <p14:creationId xmlns:p14="http://schemas.microsoft.com/office/powerpoint/2010/main" val="2530925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A80D6-4860-406F-BD94-0E248BCCA441}"/>
              </a:ext>
            </a:extLst>
          </p:cNvPr>
          <p:cNvSpPr>
            <a:spLocks noGrp="1"/>
          </p:cNvSpPr>
          <p:nvPr>
            <p:ph type="title"/>
          </p:nvPr>
        </p:nvSpPr>
        <p:spPr/>
        <p:txBody>
          <a:bodyPr/>
          <a:lstStyle/>
          <a:p>
            <a:r>
              <a:rPr lang="en-US" dirty="0"/>
              <a:t>Description</a:t>
            </a:r>
          </a:p>
        </p:txBody>
      </p:sp>
      <p:sp>
        <p:nvSpPr>
          <p:cNvPr id="3" name="Content Placeholder 2">
            <a:extLst>
              <a:ext uri="{FF2B5EF4-FFF2-40B4-BE49-F238E27FC236}">
                <a16:creationId xmlns:a16="http://schemas.microsoft.com/office/drawing/2014/main" id="{AB788476-B2E1-4A18-B535-B393988E7EEF}"/>
              </a:ext>
            </a:extLst>
          </p:cNvPr>
          <p:cNvSpPr>
            <a:spLocks noGrp="1"/>
          </p:cNvSpPr>
          <p:nvPr>
            <p:ph idx="1"/>
          </p:nvPr>
        </p:nvSpPr>
        <p:spPr/>
        <p:txBody>
          <a:bodyPr/>
          <a:lstStyle/>
          <a:p>
            <a:r>
              <a:rPr lang="en-US" dirty="0"/>
              <a:t>Genetic algorithms (gasoline) are optimization strategies inspired through the method of natural choice and genetics. </a:t>
            </a:r>
          </a:p>
          <a:p>
            <a:r>
              <a:rPr lang="en-US" dirty="0"/>
              <a:t>They belong to the class of evolutionary algorithms </a:t>
            </a:r>
          </a:p>
          <a:p>
            <a:r>
              <a:rPr lang="en-US" dirty="0"/>
              <a:t>They are extensively used to discover premiere solutions to complicated issues throughout various domains which includes engineering, economics, biology, and pc technology.</a:t>
            </a:r>
          </a:p>
          <a:p>
            <a:r>
              <a:rPr lang="en-US" dirty="0"/>
              <a:t>Used mostly for solving optimization problems.</a:t>
            </a:r>
          </a:p>
        </p:txBody>
      </p:sp>
    </p:spTree>
    <p:extLst>
      <p:ext uri="{BB962C8B-B14F-4D97-AF65-F5344CB8AC3E}">
        <p14:creationId xmlns:p14="http://schemas.microsoft.com/office/powerpoint/2010/main" val="852748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3D8EB-905A-46A1-8A74-43CFAA14FF10}"/>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8D9CE733-CA7D-470D-911E-9F170DD4C723}"/>
              </a:ext>
            </a:extLst>
          </p:cNvPr>
          <p:cNvSpPr>
            <a:spLocks noGrp="1"/>
          </p:cNvSpPr>
          <p:nvPr>
            <p:ph idx="1"/>
          </p:nvPr>
        </p:nvSpPr>
        <p:spPr/>
        <p:txBody>
          <a:bodyPr/>
          <a:lstStyle/>
          <a:p>
            <a:r>
              <a:rPr lang="en-US" dirty="0"/>
              <a:t>Knapsack Problem</a:t>
            </a:r>
          </a:p>
          <a:p>
            <a:pPr lvl="1"/>
            <a:r>
              <a:rPr lang="en-US" dirty="0"/>
              <a:t>In this problem, we are given a set of items, each with a weight and a value, and a knapsack with a maximum weight capacity. The goal is to determine the combination of items to include in the knapsack that maximizes the total value while keeping the total weight within the capacity of the knapsack.</a:t>
            </a:r>
          </a:p>
          <a:p>
            <a:pPr lvl="1"/>
            <a:r>
              <a:rPr lang="en-US" dirty="0"/>
              <a:t>0/1 Knapsack Problem: In this variation, each item can either be included in the knapsack or not (i.e., it's a binary decision).</a:t>
            </a:r>
          </a:p>
        </p:txBody>
      </p:sp>
    </p:spTree>
    <p:extLst>
      <p:ext uri="{BB962C8B-B14F-4D97-AF65-F5344CB8AC3E}">
        <p14:creationId xmlns:p14="http://schemas.microsoft.com/office/powerpoint/2010/main" val="2801956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D6E6F-2351-47E6-9919-7F7F9DBB9078}"/>
              </a:ext>
            </a:extLst>
          </p:cNvPr>
          <p:cNvSpPr>
            <a:spLocks noGrp="1"/>
          </p:cNvSpPr>
          <p:nvPr>
            <p:ph type="title"/>
          </p:nvPr>
        </p:nvSpPr>
        <p:spPr/>
        <p:txBody>
          <a:bodyPr/>
          <a:lstStyle/>
          <a:p>
            <a:r>
              <a:rPr lang="en-US" dirty="0"/>
              <a:t>Code Walkthrough</a:t>
            </a:r>
          </a:p>
        </p:txBody>
      </p:sp>
      <p:sp>
        <p:nvSpPr>
          <p:cNvPr id="3" name="Content Placeholder 2">
            <a:extLst>
              <a:ext uri="{FF2B5EF4-FFF2-40B4-BE49-F238E27FC236}">
                <a16:creationId xmlns:a16="http://schemas.microsoft.com/office/drawing/2014/main" id="{32EE2DDC-185A-4BF3-ACC2-AA11DBC3B00F}"/>
              </a:ext>
            </a:extLst>
          </p:cNvPr>
          <p:cNvSpPr>
            <a:spLocks noGrp="1"/>
          </p:cNvSpPr>
          <p:nvPr>
            <p:ph idx="1"/>
          </p:nvPr>
        </p:nvSpPr>
        <p:spPr/>
        <p:txBody>
          <a:bodyPr>
            <a:normAutofit/>
          </a:bodyPr>
          <a:lstStyle/>
          <a:p>
            <a:pPr marL="0" indent="0">
              <a:buNone/>
            </a:pPr>
            <a:r>
              <a:rPr lang="en-US" dirty="0"/>
              <a:t>1. </a:t>
            </a:r>
            <a:r>
              <a:rPr lang="en-US" dirty="0" err="1"/>
              <a:t>generate_genome</a:t>
            </a:r>
            <a:r>
              <a:rPr lang="en-US" dirty="0"/>
              <a:t>(length: int) -&gt; Genome</a:t>
            </a:r>
          </a:p>
          <a:p>
            <a:pPr marL="457200" lvl="1" indent="0">
              <a:buNone/>
            </a:pPr>
            <a:r>
              <a:rPr lang="en-US" dirty="0"/>
              <a:t>This function generates a random genome of binary digits (0s and 1s) with the specified length.</a:t>
            </a:r>
          </a:p>
          <a:p>
            <a:pPr marL="0" indent="0">
              <a:buNone/>
            </a:pPr>
            <a:r>
              <a:rPr lang="en-US" dirty="0"/>
              <a:t>2. </a:t>
            </a:r>
            <a:r>
              <a:rPr lang="en-US" dirty="0" err="1"/>
              <a:t>generate_population</a:t>
            </a:r>
            <a:r>
              <a:rPr lang="en-US" dirty="0"/>
              <a:t>(size: int, </a:t>
            </a:r>
            <a:r>
              <a:rPr lang="en-US" dirty="0" err="1"/>
              <a:t>genome_length</a:t>
            </a:r>
            <a:r>
              <a:rPr lang="en-US" dirty="0"/>
              <a:t>: int) -&gt; Population</a:t>
            </a:r>
          </a:p>
          <a:p>
            <a:pPr marL="457200" lvl="1" indent="0">
              <a:buNone/>
            </a:pPr>
            <a:r>
              <a:rPr lang="en-US" dirty="0"/>
              <a:t>This function generates a population of genomes with the specified size, where each genome has the specified length.</a:t>
            </a:r>
          </a:p>
          <a:p>
            <a:pPr marL="0" indent="0">
              <a:buNone/>
            </a:pPr>
            <a:r>
              <a:rPr lang="en-US" dirty="0"/>
              <a:t>3. </a:t>
            </a:r>
            <a:r>
              <a:rPr lang="en-US" dirty="0" err="1"/>
              <a:t>single_point_crossover</a:t>
            </a:r>
            <a:r>
              <a:rPr lang="en-US" dirty="0"/>
              <a:t>(a: Genome, b: Genome) -&gt; Tuple[Genome, Genome]</a:t>
            </a:r>
          </a:p>
          <a:p>
            <a:pPr marL="457200" lvl="1" indent="0">
              <a:buNone/>
            </a:pPr>
            <a:r>
              <a:rPr lang="en-US" dirty="0"/>
              <a:t>This function performs single-point crossover between two parent genomes a and b, producing two offspring genomes.</a:t>
            </a:r>
          </a:p>
        </p:txBody>
      </p:sp>
    </p:spTree>
    <p:extLst>
      <p:ext uri="{BB962C8B-B14F-4D97-AF65-F5344CB8AC3E}">
        <p14:creationId xmlns:p14="http://schemas.microsoft.com/office/powerpoint/2010/main" val="2837037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77E3A-EC09-4034-B410-43B4CF171437}"/>
              </a:ext>
            </a:extLst>
          </p:cNvPr>
          <p:cNvSpPr>
            <a:spLocks noGrp="1"/>
          </p:cNvSpPr>
          <p:nvPr>
            <p:ph type="title"/>
          </p:nvPr>
        </p:nvSpPr>
        <p:spPr/>
        <p:txBody>
          <a:bodyPr/>
          <a:lstStyle/>
          <a:p>
            <a:r>
              <a:rPr lang="en-US" dirty="0"/>
              <a:t>Code Walkthrough</a:t>
            </a:r>
          </a:p>
        </p:txBody>
      </p:sp>
      <p:sp>
        <p:nvSpPr>
          <p:cNvPr id="3" name="Content Placeholder 2">
            <a:extLst>
              <a:ext uri="{FF2B5EF4-FFF2-40B4-BE49-F238E27FC236}">
                <a16:creationId xmlns:a16="http://schemas.microsoft.com/office/drawing/2014/main" id="{DA5CFB13-811E-4125-942D-860B84DC1917}"/>
              </a:ext>
            </a:extLst>
          </p:cNvPr>
          <p:cNvSpPr>
            <a:spLocks noGrp="1"/>
          </p:cNvSpPr>
          <p:nvPr>
            <p:ph idx="1"/>
          </p:nvPr>
        </p:nvSpPr>
        <p:spPr/>
        <p:txBody>
          <a:bodyPr>
            <a:normAutofit fontScale="92500" lnSpcReduction="10000"/>
          </a:bodyPr>
          <a:lstStyle/>
          <a:p>
            <a:pPr marL="0" indent="0">
              <a:buNone/>
            </a:pPr>
            <a:r>
              <a:rPr lang="en-US" dirty="0"/>
              <a:t>4. mutation(genome: Genome, num: int = 1, probability: float = 0.5) -&gt; Genome</a:t>
            </a:r>
          </a:p>
          <a:p>
            <a:pPr marL="457200" lvl="1" indent="0">
              <a:buNone/>
            </a:pPr>
            <a:r>
              <a:rPr lang="en-US" dirty="0"/>
              <a:t>This function introduces mutations into a genome by randomly flipping bits with a given probability.</a:t>
            </a:r>
          </a:p>
          <a:p>
            <a:pPr marL="0" indent="0">
              <a:buNone/>
            </a:pPr>
            <a:r>
              <a:rPr lang="en-US" dirty="0"/>
              <a:t>5. </a:t>
            </a:r>
            <a:r>
              <a:rPr lang="en-US" dirty="0" err="1"/>
              <a:t>population_fitness</a:t>
            </a:r>
            <a:r>
              <a:rPr lang="en-US" dirty="0"/>
              <a:t>(population: Population, </a:t>
            </a:r>
            <a:r>
              <a:rPr lang="en-US" dirty="0" err="1"/>
              <a:t>fitness_func</a:t>
            </a:r>
            <a:r>
              <a:rPr lang="en-US" dirty="0"/>
              <a:t>: </a:t>
            </a:r>
            <a:r>
              <a:rPr lang="en-US" dirty="0" err="1"/>
              <a:t>FitnessFunc</a:t>
            </a:r>
            <a:r>
              <a:rPr lang="en-US" dirty="0"/>
              <a:t>) -&gt; int</a:t>
            </a:r>
          </a:p>
          <a:p>
            <a:pPr marL="457200" lvl="1" indent="0">
              <a:buNone/>
            </a:pPr>
            <a:r>
              <a:rPr lang="en-US" dirty="0"/>
              <a:t>This function calculates the total fitness of the entire population by summing the fitness values of all genomes in the population.</a:t>
            </a:r>
          </a:p>
          <a:p>
            <a:pPr marL="0" indent="0">
              <a:buNone/>
            </a:pPr>
            <a:r>
              <a:rPr lang="en-US" dirty="0"/>
              <a:t>6. </a:t>
            </a:r>
            <a:r>
              <a:rPr lang="en-US" dirty="0" err="1"/>
              <a:t>selection_pair</a:t>
            </a:r>
            <a:r>
              <a:rPr lang="en-US" dirty="0"/>
              <a:t>(population: Population, </a:t>
            </a:r>
            <a:r>
              <a:rPr lang="en-US" dirty="0" err="1"/>
              <a:t>fitness_func</a:t>
            </a:r>
            <a:r>
              <a:rPr lang="en-US" dirty="0"/>
              <a:t>: </a:t>
            </a:r>
            <a:r>
              <a:rPr lang="en-US" dirty="0" err="1"/>
              <a:t>FitnessFunc</a:t>
            </a:r>
            <a:r>
              <a:rPr lang="en-US" dirty="0"/>
              <a:t>) -&gt; Population</a:t>
            </a:r>
          </a:p>
          <a:p>
            <a:pPr marL="457200" lvl="1" indent="0">
              <a:buNone/>
            </a:pPr>
            <a:r>
              <a:rPr lang="en-US" dirty="0"/>
              <a:t>This function selects a pair of parent genomes from the population based on their fitness values using the roulette wheel selection method.</a:t>
            </a:r>
          </a:p>
        </p:txBody>
      </p:sp>
    </p:spTree>
    <p:extLst>
      <p:ext uri="{BB962C8B-B14F-4D97-AF65-F5344CB8AC3E}">
        <p14:creationId xmlns:p14="http://schemas.microsoft.com/office/powerpoint/2010/main" val="2070945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EA1D6-E3F0-40EA-9CA0-AD00E847DE76}"/>
              </a:ext>
            </a:extLst>
          </p:cNvPr>
          <p:cNvSpPr>
            <a:spLocks noGrp="1"/>
          </p:cNvSpPr>
          <p:nvPr>
            <p:ph type="title"/>
          </p:nvPr>
        </p:nvSpPr>
        <p:spPr/>
        <p:txBody>
          <a:bodyPr/>
          <a:lstStyle/>
          <a:p>
            <a:r>
              <a:rPr lang="en-US" dirty="0"/>
              <a:t>Code Walkthrough</a:t>
            </a:r>
          </a:p>
        </p:txBody>
      </p:sp>
      <p:sp>
        <p:nvSpPr>
          <p:cNvPr id="3" name="Content Placeholder 2">
            <a:extLst>
              <a:ext uri="{FF2B5EF4-FFF2-40B4-BE49-F238E27FC236}">
                <a16:creationId xmlns:a16="http://schemas.microsoft.com/office/drawing/2014/main" id="{F21A1193-5933-41CD-8E02-AF44B10A902B}"/>
              </a:ext>
            </a:extLst>
          </p:cNvPr>
          <p:cNvSpPr>
            <a:spLocks noGrp="1"/>
          </p:cNvSpPr>
          <p:nvPr>
            <p:ph idx="1"/>
          </p:nvPr>
        </p:nvSpPr>
        <p:spPr/>
        <p:txBody>
          <a:bodyPr>
            <a:normAutofit/>
          </a:bodyPr>
          <a:lstStyle/>
          <a:p>
            <a:pPr marL="0" indent="0">
              <a:buNone/>
            </a:pPr>
            <a:r>
              <a:rPr lang="en-US" dirty="0"/>
              <a:t>7. </a:t>
            </a:r>
            <a:r>
              <a:rPr lang="en-US" dirty="0" err="1"/>
              <a:t>sort_population</a:t>
            </a:r>
            <a:r>
              <a:rPr lang="en-US" dirty="0"/>
              <a:t>(population: Population, </a:t>
            </a:r>
            <a:r>
              <a:rPr lang="en-US" dirty="0" err="1"/>
              <a:t>fitness_func</a:t>
            </a:r>
            <a:r>
              <a:rPr lang="en-US" dirty="0"/>
              <a:t>: </a:t>
            </a:r>
            <a:r>
              <a:rPr lang="en-US" dirty="0" err="1"/>
              <a:t>FitnessFunc</a:t>
            </a:r>
            <a:r>
              <a:rPr lang="en-US" dirty="0"/>
              <a:t>) -&gt; Population</a:t>
            </a:r>
          </a:p>
          <a:p>
            <a:pPr marL="457200" lvl="1" indent="0">
              <a:buNone/>
            </a:pPr>
            <a:r>
              <a:rPr lang="en-US" dirty="0"/>
              <a:t>This function sorts the population based on the fitness values of the genomes in descending order.</a:t>
            </a:r>
          </a:p>
          <a:p>
            <a:pPr marL="0" indent="0">
              <a:buNone/>
            </a:pPr>
            <a:r>
              <a:rPr lang="en-US" dirty="0"/>
              <a:t>8. </a:t>
            </a:r>
            <a:r>
              <a:rPr lang="en-US" dirty="0" err="1"/>
              <a:t>genome_to_string</a:t>
            </a:r>
            <a:r>
              <a:rPr lang="en-US" dirty="0"/>
              <a:t>(genome: Genome) -&gt; str</a:t>
            </a:r>
          </a:p>
          <a:p>
            <a:pPr marL="457200" lvl="1" indent="0">
              <a:buNone/>
            </a:pPr>
            <a:r>
              <a:rPr lang="en-US" dirty="0"/>
              <a:t>This function converts a genome (list of integers) into a string representation for printing purposes.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084105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68A4F-BB83-4054-A312-A8B96FC013AF}"/>
              </a:ext>
            </a:extLst>
          </p:cNvPr>
          <p:cNvSpPr>
            <a:spLocks noGrp="1"/>
          </p:cNvSpPr>
          <p:nvPr>
            <p:ph type="title"/>
          </p:nvPr>
        </p:nvSpPr>
        <p:spPr/>
        <p:txBody>
          <a:bodyPr/>
          <a:lstStyle/>
          <a:p>
            <a:r>
              <a:rPr lang="en-US" dirty="0"/>
              <a:t>Code Walkthrough</a:t>
            </a:r>
          </a:p>
        </p:txBody>
      </p:sp>
      <p:sp>
        <p:nvSpPr>
          <p:cNvPr id="3" name="Content Placeholder 2">
            <a:extLst>
              <a:ext uri="{FF2B5EF4-FFF2-40B4-BE49-F238E27FC236}">
                <a16:creationId xmlns:a16="http://schemas.microsoft.com/office/drawing/2014/main" id="{F97E579F-F9C7-4CD4-9EF9-0A6AD98A377F}"/>
              </a:ext>
            </a:extLst>
          </p:cNvPr>
          <p:cNvSpPr>
            <a:spLocks noGrp="1"/>
          </p:cNvSpPr>
          <p:nvPr>
            <p:ph idx="1"/>
          </p:nvPr>
        </p:nvSpPr>
        <p:spPr/>
        <p:txBody>
          <a:bodyPr/>
          <a:lstStyle/>
          <a:p>
            <a:pPr marL="0" indent="0">
              <a:buNone/>
            </a:pPr>
            <a:r>
              <a:rPr lang="en-US" dirty="0"/>
              <a:t>9. </a:t>
            </a:r>
            <a:r>
              <a:rPr lang="en-US" dirty="0" err="1"/>
              <a:t>print_stats</a:t>
            </a:r>
            <a:r>
              <a:rPr lang="en-US" dirty="0"/>
              <a:t>(population: Population, </a:t>
            </a:r>
            <a:r>
              <a:rPr lang="en-US" dirty="0" err="1"/>
              <a:t>generation_id</a:t>
            </a:r>
            <a:r>
              <a:rPr lang="en-US" dirty="0"/>
              <a:t>: int, </a:t>
            </a:r>
            <a:r>
              <a:rPr lang="en-US" dirty="0" err="1"/>
              <a:t>fitness_func</a:t>
            </a:r>
            <a:r>
              <a:rPr lang="en-US" dirty="0"/>
              <a:t>: </a:t>
            </a:r>
            <a:r>
              <a:rPr lang="en-US" dirty="0" err="1"/>
              <a:t>FitnessFunc</a:t>
            </a:r>
            <a:r>
              <a:rPr lang="en-US" dirty="0"/>
              <a:t>)</a:t>
            </a:r>
          </a:p>
          <a:p>
            <a:pPr marL="457200" lvl="1" indent="0">
              <a:buNone/>
            </a:pPr>
            <a:r>
              <a:rPr lang="en-US" dirty="0"/>
              <a:t>This function prints statistics about the current population, including the average fitness, best and worst genomes, and the generation number.</a:t>
            </a:r>
          </a:p>
          <a:p>
            <a:pPr marL="0" indent="0">
              <a:buNone/>
            </a:pPr>
            <a:r>
              <a:rPr lang="en-US" dirty="0"/>
              <a:t>10. </a:t>
            </a:r>
            <a:r>
              <a:rPr lang="en-US" dirty="0" err="1"/>
              <a:t>run_evolution</a:t>
            </a:r>
            <a:r>
              <a:rPr lang="en-US" dirty="0"/>
              <a:t>(...) -&gt; Tuple[Population, int]</a:t>
            </a:r>
          </a:p>
          <a:p>
            <a:pPr marL="457200" lvl="1" indent="0">
              <a:buNone/>
            </a:pPr>
            <a:r>
              <a:rPr lang="en-US" dirty="0"/>
              <a:t>This function orchestrates the genetic algorithm evolution process. It iterates through generations, performing selection, crossover, and mutation to evolve the population towards an optimal solution.</a:t>
            </a:r>
          </a:p>
        </p:txBody>
      </p:sp>
    </p:spTree>
    <p:extLst>
      <p:ext uri="{BB962C8B-B14F-4D97-AF65-F5344CB8AC3E}">
        <p14:creationId xmlns:p14="http://schemas.microsoft.com/office/powerpoint/2010/main" val="334072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5D681-DF12-49F4-BB97-67C1AC3AE838}"/>
              </a:ext>
            </a:extLst>
          </p:cNvPr>
          <p:cNvSpPr>
            <a:spLocks noGrp="1"/>
          </p:cNvSpPr>
          <p:nvPr>
            <p:ph type="title"/>
          </p:nvPr>
        </p:nvSpPr>
        <p:spPr/>
        <p:txBody>
          <a:bodyPr/>
          <a:lstStyle/>
          <a:p>
            <a:r>
              <a:rPr lang="en-US" dirty="0"/>
              <a:t>Results</a:t>
            </a:r>
          </a:p>
        </p:txBody>
      </p:sp>
      <p:pic>
        <p:nvPicPr>
          <p:cNvPr id="4" name="Content Placeholder 3">
            <a:extLst>
              <a:ext uri="{FF2B5EF4-FFF2-40B4-BE49-F238E27FC236}">
                <a16:creationId xmlns:a16="http://schemas.microsoft.com/office/drawing/2014/main" id="{BB31CE21-137A-4692-ADCA-C64D8EA119D0}"/>
              </a:ext>
            </a:extLst>
          </p:cNvPr>
          <p:cNvPicPr>
            <a:picLocks noGrp="1"/>
          </p:cNvPicPr>
          <p:nvPr>
            <p:ph idx="1"/>
          </p:nvPr>
        </p:nvPicPr>
        <p:blipFill>
          <a:blip r:embed="rId2"/>
          <a:stretch>
            <a:fillRect/>
          </a:stretch>
        </p:blipFill>
        <p:spPr>
          <a:xfrm>
            <a:off x="2847765" y="1825625"/>
            <a:ext cx="6496470" cy="4351338"/>
          </a:xfrm>
          <a:prstGeom prst="rect">
            <a:avLst/>
          </a:prstGeom>
        </p:spPr>
      </p:pic>
    </p:spTree>
    <p:extLst>
      <p:ext uri="{BB962C8B-B14F-4D97-AF65-F5344CB8AC3E}">
        <p14:creationId xmlns:p14="http://schemas.microsoft.com/office/powerpoint/2010/main" val="26604324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709</Words>
  <Application>Microsoft Office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Genetic Algorithm</vt:lpstr>
      <vt:lpstr>Agenda</vt:lpstr>
      <vt:lpstr>Description</vt:lpstr>
      <vt:lpstr>Problem Statement</vt:lpstr>
      <vt:lpstr>Code Walkthrough</vt:lpstr>
      <vt:lpstr>Code Walkthrough</vt:lpstr>
      <vt:lpstr>Code Walkthrough</vt:lpstr>
      <vt:lpstr>Code Walkthrough</vt:lpstr>
      <vt:lpstr>Results</vt:lpstr>
      <vt:lpstr>Analysis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Genetic Algorithm</dc:title>
  <dc:creator>Muneeb</dc:creator>
  <cp:lastModifiedBy>Muneeb</cp:lastModifiedBy>
  <cp:revision>2</cp:revision>
  <dcterms:created xsi:type="dcterms:W3CDTF">2024-04-29T11:55:37Z</dcterms:created>
  <dcterms:modified xsi:type="dcterms:W3CDTF">2024-04-29T12:06:52Z</dcterms:modified>
</cp:coreProperties>
</file>