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57" r:id="rId5"/>
    <p:sldId id="258" r:id="rId6"/>
    <p:sldId id="266" r:id="rId7"/>
    <p:sldId id="268" r:id="rId8"/>
    <p:sldId id="267" r:id="rId9"/>
    <p:sldId id="264" r:id="rId10"/>
    <p:sldId id="259" r:id="rId11"/>
  </p:sldIdLst>
  <p:sldSz cx="18288000" cy="10287000"/>
  <p:notesSz cx="6858000" cy="9144000"/>
  <p:embeddedFontLst>
    <p:embeddedFont>
      <p:font typeface="Open Sauce Bold" panose="020B0604020202020204" charset="0"/>
      <p:regular r:id="rId13"/>
    </p:embeddedFont>
    <p:embeddedFont>
      <p:font typeface="Open Sauc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uce SemiBo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3" d="100"/>
          <a:sy n="43" d="100"/>
        </p:scale>
        <p:origin x="1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2FDFD-3C0D-4157-88E5-3A0FB055508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6CEEB-8C0D-4D98-86B7-06F5A400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6CEEB-8C0D-4D98-86B7-06F5A400A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2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1280880"/>
            <a:ext cx="16383000" cy="9006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9508" spc="-390" dirty="0" smtClean="0">
                <a:solidFill>
                  <a:srgbClr val="253532"/>
                </a:solidFill>
                <a:latin typeface="Open Sauce SemiBold Bold"/>
              </a:rPr>
              <a:t>Ad Exposure at NYC Subways</a:t>
            </a:r>
            <a:endParaRPr lang="en-US" sz="19508" spc="-390" dirty="0">
              <a:solidFill>
                <a:srgbClr val="253532"/>
              </a:solidFill>
              <a:latin typeface="Open Sauce SemiBol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5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4801" y="3913717"/>
            <a:ext cx="1249839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 dirty="0" smtClean="0">
                <a:solidFill>
                  <a:srgbClr val="EBE8D8"/>
                </a:solidFill>
                <a:latin typeface="Open Sauce SemiBold Bold"/>
              </a:rPr>
              <a:t>THANK YOU!</a:t>
            </a:r>
            <a:endParaRPr lang="en-US" sz="9000" u="none" dirty="0">
              <a:solidFill>
                <a:srgbClr val="EBE8D8"/>
              </a:solidFill>
              <a:latin typeface="Open Sauce SemiBol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82200" y="2098684"/>
            <a:ext cx="7523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PROBLEM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10902" y="3778845"/>
            <a:ext cx="4587801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400" dirty="0" smtClean="0">
                <a:solidFill>
                  <a:srgbClr val="253532"/>
                </a:solidFill>
                <a:latin typeface="Open Sauce Bold"/>
              </a:rPr>
              <a:t>Some ads with high price are ineffective</a:t>
            </a:r>
            <a:endParaRPr lang="en-US" sz="3400" dirty="0">
              <a:solidFill>
                <a:srgbClr val="253532"/>
              </a:solidFill>
              <a:latin typeface="Open Sauce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33879" y="6481135"/>
            <a:ext cx="4587801" cy="1793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400" dirty="0" smtClean="0">
                <a:solidFill>
                  <a:srgbClr val="253532"/>
                </a:solidFill>
                <a:latin typeface="Open Sauce Bold"/>
              </a:rPr>
              <a:t>Some customers want to pay a lower price</a:t>
            </a:r>
            <a:endParaRPr lang="en-US" sz="3400" dirty="0">
              <a:solidFill>
                <a:srgbClr val="253532"/>
              </a:solidFill>
              <a:latin typeface="Open Sauce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181088" y="7069886"/>
            <a:ext cx="813575" cy="0"/>
          </a:xfrm>
          <a:prstGeom prst="line">
            <a:avLst/>
          </a:prstGeom>
          <a:ln w="95250" cap="flat">
            <a:solidFill>
              <a:srgbClr val="25353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0057954" y="4394398"/>
            <a:ext cx="813575" cy="0"/>
          </a:xfrm>
          <a:prstGeom prst="line">
            <a:avLst/>
          </a:prstGeom>
          <a:ln w="95250" cap="flat">
            <a:solidFill>
              <a:srgbClr val="25353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38"/>
          <p:cNvSpPr txBox="1"/>
          <p:nvPr/>
        </p:nvSpPr>
        <p:spPr>
          <a:xfrm>
            <a:off x="609600" y="4137701"/>
            <a:ext cx="6397463" cy="158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400" dirty="0">
                <a:solidFill>
                  <a:srgbClr val="253532"/>
                </a:solidFill>
                <a:latin typeface="Open Sauce Bold"/>
              </a:rPr>
              <a:t>Edelman is a PR agency in charge of NYC subway billboards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04800" y="2171700"/>
            <a:ext cx="7523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BACKSTORY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6600"/>
            <a:ext cx="7523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DATASET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96400" y="2781300"/>
            <a:ext cx="4587801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</a:pPr>
            <a:endParaRPr lang="en-US" sz="2600" dirty="0" smtClean="0">
              <a:solidFill>
                <a:srgbClr val="253532"/>
              </a:solidFill>
              <a:latin typeface="Open Sauce"/>
            </a:endParaRP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3 months of the MTA dataset</a:t>
            </a:r>
            <a:endParaRPr lang="en-US" sz="2600" dirty="0">
              <a:solidFill>
                <a:srgbClr val="253532"/>
              </a:solidFill>
              <a:latin typeface="Open Sauce"/>
            </a:endParaRP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Easily cleaned</a:t>
            </a: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New columns added</a:t>
            </a:r>
          </a:p>
        </p:txBody>
      </p:sp>
    </p:spTree>
    <p:extLst>
      <p:ext uri="{BB962C8B-B14F-4D97-AF65-F5344CB8AC3E}">
        <p14:creationId xmlns:p14="http://schemas.microsoft.com/office/powerpoint/2010/main" val="34541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5"/>
          <p:cNvSpPr txBox="1"/>
          <p:nvPr/>
        </p:nvSpPr>
        <p:spPr>
          <a:xfrm>
            <a:off x="1028700" y="6841990"/>
            <a:ext cx="6397463" cy="103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dirty="0">
                <a:solidFill>
                  <a:srgbClr val="253532"/>
                </a:solidFill>
                <a:latin typeface="Open Sauce"/>
              </a:rPr>
              <a:t>D</a:t>
            </a:r>
            <a:r>
              <a:rPr lang="en-US" sz="3000" dirty="0" smtClean="0">
                <a:solidFill>
                  <a:srgbClr val="253532"/>
                </a:solidFill>
                <a:latin typeface="Open Sauce"/>
              </a:rPr>
              <a:t>aily entries </a:t>
            </a:r>
            <a:r>
              <a:rPr lang="en-US" sz="3000" dirty="0" smtClean="0">
                <a:solidFill>
                  <a:srgbClr val="253532"/>
                </a:solidFill>
                <a:latin typeface="Open Sauce"/>
              </a:rPr>
              <a:t>per station over the span of 3 months</a:t>
            </a:r>
            <a:endParaRPr lang="en-US" sz="3000" u="none" dirty="0">
              <a:solidFill>
                <a:srgbClr val="253532"/>
              </a:solidFill>
              <a:latin typeface="Open Sauce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465841" y="2476500"/>
            <a:ext cx="7523179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Daily e</a:t>
            </a: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ntries </a:t>
            </a: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per station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852249"/>
            <a:ext cx="8825629" cy="5239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 txBox="1"/>
          <p:nvPr/>
        </p:nvSpPr>
        <p:spPr>
          <a:xfrm>
            <a:off x="1028700" y="6841990"/>
            <a:ext cx="6397463" cy="103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dirty="0">
                <a:solidFill>
                  <a:srgbClr val="253532"/>
                </a:solidFill>
                <a:latin typeface="Open Sauce"/>
              </a:rPr>
              <a:t>M</a:t>
            </a:r>
            <a:r>
              <a:rPr lang="en-US" sz="3000" dirty="0" smtClean="0">
                <a:solidFill>
                  <a:srgbClr val="253532"/>
                </a:solidFill>
                <a:latin typeface="Open Sauce"/>
              </a:rPr>
              <a:t>ean </a:t>
            </a:r>
            <a:r>
              <a:rPr lang="en-US" sz="3000" dirty="0" smtClean="0">
                <a:solidFill>
                  <a:srgbClr val="253532"/>
                </a:solidFill>
                <a:latin typeface="Open Sauce"/>
              </a:rPr>
              <a:t>of </a:t>
            </a:r>
            <a:r>
              <a:rPr lang="en-US" sz="3000" dirty="0" smtClean="0">
                <a:solidFill>
                  <a:srgbClr val="253532"/>
                </a:solidFill>
                <a:latin typeface="Open Sauce"/>
              </a:rPr>
              <a:t>daily entries </a:t>
            </a:r>
            <a:r>
              <a:rPr lang="en-US" sz="3000" dirty="0" smtClean="0">
                <a:solidFill>
                  <a:srgbClr val="253532"/>
                </a:solidFill>
                <a:latin typeface="Open Sauce"/>
              </a:rPr>
              <a:t>per weekday over the span of 3 months </a:t>
            </a:r>
            <a:endParaRPr lang="en-US" sz="3000" u="none" dirty="0">
              <a:solidFill>
                <a:srgbClr val="253532"/>
              </a:solidFill>
              <a:latin typeface="Open Sauce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465841" y="2476500"/>
            <a:ext cx="7523179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Daily e</a:t>
            </a: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ntries </a:t>
            </a: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per weekday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597376"/>
            <a:ext cx="8932292" cy="6353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6600"/>
            <a:ext cx="7523179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QUESTIONS</a:t>
            </a:r>
          </a:p>
          <a:p>
            <a:pPr marL="0" lvl="0" indent="0">
              <a:lnSpc>
                <a:spcPts val="9900"/>
              </a:lnSpc>
            </a:pPr>
            <a:r>
              <a:rPr lang="en-US" sz="9000" u="none" dirty="0" smtClean="0">
                <a:solidFill>
                  <a:srgbClr val="253532"/>
                </a:solidFill>
                <a:latin typeface="Open Sauce SemiBold Bold"/>
              </a:rPr>
              <a:t>TO ANSWER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96400" y="2781300"/>
            <a:ext cx="4587801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</a:pPr>
            <a:endParaRPr lang="en-US" sz="2600" dirty="0" smtClean="0">
              <a:solidFill>
                <a:srgbClr val="253532"/>
              </a:solidFill>
              <a:latin typeface="Open Sauce"/>
            </a:endParaRP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Which stations are the busiest?</a:t>
            </a:r>
            <a:endParaRPr lang="en-US" sz="2600" dirty="0">
              <a:solidFill>
                <a:srgbClr val="253532"/>
              </a:solidFill>
              <a:latin typeface="Open Sauce"/>
            </a:endParaRP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Which weekdays are the busiest?</a:t>
            </a:r>
          </a:p>
        </p:txBody>
      </p:sp>
    </p:spTree>
    <p:extLst>
      <p:ext uri="{BB962C8B-B14F-4D97-AF65-F5344CB8AC3E}">
        <p14:creationId xmlns:p14="http://schemas.microsoft.com/office/powerpoint/2010/main" val="22900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6600"/>
            <a:ext cx="7523179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TOP </a:t>
            </a: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 </a:t>
            </a: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STATIONS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96400" y="2781300"/>
            <a:ext cx="4587801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</a:pPr>
            <a:endParaRPr lang="en-US" sz="2600" dirty="0" smtClean="0">
              <a:solidFill>
                <a:srgbClr val="253532"/>
              </a:solidFill>
              <a:latin typeface="Open Sauce"/>
            </a:endParaRP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59 ST</a:t>
            </a: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5 AV/59 ST</a:t>
            </a: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253532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76408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6600"/>
            <a:ext cx="7523179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BUSIEST WEEKDAYS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96400" y="2781300"/>
            <a:ext cx="458780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</a:pPr>
            <a:endParaRPr lang="en-US" sz="2600" dirty="0" smtClean="0">
              <a:solidFill>
                <a:srgbClr val="253532"/>
              </a:solidFill>
              <a:latin typeface="Open Sauce"/>
            </a:endParaRPr>
          </a:p>
          <a:p>
            <a:pPr marL="457200" lvl="0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The graph illustrates that </a:t>
            </a: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Saturdays are the busiest </a:t>
            </a:r>
            <a:endParaRPr lang="en-US" sz="2600" dirty="0">
              <a:solidFill>
                <a:srgbClr val="253532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1979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76600"/>
            <a:ext cx="826770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 dirty="0" smtClean="0">
                <a:solidFill>
                  <a:srgbClr val="253532"/>
                </a:solidFill>
                <a:latin typeface="Open Sauce SemiBold Bold"/>
              </a:rPr>
              <a:t>CONCLUSION</a:t>
            </a:r>
            <a:endParaRPr lang="en-US" sz="9000" u="none" dirty="0">
              <a:solidFill>
                <a:srgbClr val="253532"/>
              </a:solidFill>
              <a:latin typeface="Open Sauce Semi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811000" y="2565187"/>
            <a:ext cx="458780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The price </a:t>
            </a: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of ad billboards </a:t>
            </a: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in </a:t>
            </a: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the top </a:t>
            </a: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stations should be higher than the other ones</a:t>
            </a:r>
            <a:endParaRPr lang="en-US" sz="2600" u="none" dirty="0">
              <a:solidFill>
                <a:srgbClr val="253532"/>
              </a:solidFill>
              <a:latin typeface="Open Sau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0" y="4796491"/>
            <a:ext cx="458780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The price of ad billboards on Saturdays should be higher than other weekdays</a:t>
            </a:r>
            <a:endParaRPr lang="en-US" sz="2600" dirty="0">
              <a:solidFill>
                <a:srgbClr val="253532"/>
              </a:solidFill>
              <a:latin typeface="Open Sauce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672720" y="3198689"/>
            <a:ext cx="813575" cy="0"/>
          </a:xfrm>
          <a:prstGeom prst="line">
            <a:avLst/>
          </a:prstGeom>
          <a:ln w="95250" cap="flat">
            <a:solidFill>
              <a:srgbClr val="25353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0672719" y="5143500"/>
            <a:ext cx="813575" cy="0"/>
          </a:xfrm>
          <a:prstGeom prst="line">
            <a:avLst/>
          </a:prstGeom>
          <a:ln w="95250" cap="flat">
            <a:solidFill>
              <a:srgbClr val="25353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4"/>
          <p:cNvSpPr txBox="1"/>
          <p:nvPr/>
        </p:nvSpPr>
        <p:spPr>
          <a:xfrm>
            <a:off x="11803505" y="7072844"/>
            <a:ext cx="4587801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If future </a:t>
            </a: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collaborations </a:t>
            </a:r>
            <a:r>
              <a:rPr lang="en-US" sz="2600" dirty="0" smtClean="0">
                <a:solidFill>
                  <a:srgbClr val="253532"/>
                </a:solidFill>
                <a:latin typeface="Open Sauce"/>
              </a:rPr>
              <a:t>happen, there’s other data that could be helpful in assessing ad exposure, such as income status and gender of people at the subway</a:t>
            </a:r>
            <a:endParaRPr lang="en-US" sz="2600" u="none" dirty="0">
              <a:solidFill>
                <a:srgbClr val="253532"/>
              </a:solidFill>
              <a:latin typeface="Open Sauce"/>
            </a:endParaRPr>
          </a:p>
        </p:txBody>
      </p:sp>
      <p:sp>
        <p:nvSpPr>
          <p:cNvPr id="10" name="AutoShape 8"/>
          <p:cNvSpPr/>
          <p:nvPr/>
        </p:nvSpPr>
        <p:spPr>
          <a:xfrm>
            <a:off x="10672718" y="7505700"/>
            <a:ext cx="813575" cy="0"/>
          </a:xfrm>
          <a:prstGeom prst="line">
            <a:avLst/>
          </a:prstGeom>
          <a:ln w="95250" cap="flat">
            <a:solidFill>
              <a:srgbClr val="25353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5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169</Words>
  <Application>Microsoft Office PowerPoint</Application>
  <PresentationFormat>Custom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 Sauce Bold</vt:lpstr>
      <vt:lpstr>Arial</vt:lpstr>
      <vt:lpstr>Open Sauce</vt:lpstr>
      <vt:lpstr>Calibri</vt:lpstr>
      <vt:lpstr>Open Sauce SemiBold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and Light Green Accent Bold Simple Presentation</dc:title>
  <dc:creator>Munirah Alfulaij</dc:creator>
  <cp:lastModifiedBy>pc</cp:lastModifiedBy>
  <cp:revision>19</cp:revision>
  <dcterms:created xsi:type="dcterms:W3CDTF">2006-08-16T00:00:00Z</dcterms:created>
  <dcterms:modified xsi:type="dcterms:W3CDTF">2021-10-11T05:39:47Z</dcterms:modified>
  <dc:identifier>DAEsFjOSW1c</dc:identifier>
</cp:coreProperties>
</file>