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 varScale="1">
        <p:scale>
          <a:sx n="51" d="100"/>
          <a:sy n="51" d="100"/>
        </p:scale>
        <p:origin x="1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CjhMoC" TargetMode="External"/><Relationship Id="rId2" Type="http://schemas.openxmlformats.org/officeDocument/2006/relationships/hyperlink" Target="https://bit.ly/3hGTE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TITLE - FAKE ADS"/>
          <p:cNvSpPr txBox="1">
            <a:spLocks noGrp="1"/>
          </p:cNvSpPr>
          <p:nvPr>
            <p:ph type="ctrTitle"/>
          </p:nvPr>
        </p:nvSpPr>
        <p:spPr>
          <a:xfrm>
            <a:off x="3095856" y="2766198"/>
            <a:ext cx="18192288" cy="2018515"/>
          </a:xfrm>
          <a:prstGeom prst="rect">
            <a:avLst/>
          </a:prstGeom>
        </p:spPr>
        <p:txBody>
          <a:bodyPr/>
          <a:lstStyle>
            <a:lvl1pPr defTabSz="2413955">
              <a:defRPr sz="11484" spc="-344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PROJECT TITLE - FAKE ADS</a:t>
            </a:r>
          </a:p>
        </p:txBody>
      </p:sp>
      <p:sp>
        <p:nvSpPr>
          <p:cNvPr id="152" name="To indicate whether or not a particular internet user clicked on an advertisement based on their features provided."/>
          <p:cNvSpPr txBox="1">
            <a:spLocks noGrp="1"/>
          </p:cNvSpPr>
          <p:nvPr>
            <p:ph type="body" idx="21"/>
          </p:nvPr>
        </p:nvSpPr>
        <p:spPr>
          <a:xfrm>
            <a:off x="3095856" y="8542495"/>
            <a:ext cx="18192288" cy="1695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57200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To indicate whether or not a particular internet user clicked on an advertisement based on their features provided.</a:t>
            </a:r>
          </a:p>
        </p:txBody>
      </p:sp>
      <p:sp>
        <p:nvSpPr>
          <p:cNvPr id="153" name="PROBLEM STATEMENT"/>
          <p:cNvSpPr txBox="1">
            <a:spLocks noGrp="1"/>
          </p:cNvSpPr>
          <p:nvPr>
            <p:ph type="subTitle" sz="quarter" idx="1"/>
          </p:nvPr>
        </p:nvSpPr>
        <p:spPr>
          <a:xfrm>
            <a:off x="3400767" y="6222554"/>
            <a:ext cx="17582466" cy="1404678"/>
          </a:xfrm>
          <a:prstGeom prst="rect">
            <a:avLst/>
          </a:prstGeom>
        </p:spPr>
        <p:txBody>
          <a:bodyPr/>
          <a:lstStyle>
            <a:lvl1pPr defTabSz="668655">
              <a:defRPr sz="7694" u="sng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/>
              <a:t>PROBLEM STATEMENT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2759" y="13081000"/>
            <a:ext cx="225782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FE595-F2FE-CD4D-A69C-FE3AB00451D2}"/>
              </a:ext>
            </a:extLst>
          </p:cNvPr>
          <p:cNvSpPr txBox="1"/>
          <p:nvPr/>
        </p:nvSpPr>
        <p:spPr>
          <a:xfrm>
            <a:off x="18802462" y="12173181"/>
            <a:ext cx="497136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PRESENTED BY MONEESH B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EDICTION &amp; PERFORMANCE OF THE MODEL"/>
          <p:cNvSpPr txBox="1">
            <a:spLocks noGrp="1"/>
          </p:cNvSpPr>
          <p:nvPr>
            <p:ph type="body" sz="quarter" idx="4294967295"/>
          </p:nvPr>
        </p:nvSpPr>
        <p:spPr>
          <a:xfrm>
            <a:off x="3186390" y="2933952"/>
            <a:ext cx="17582466" cy="1404678"/>
          </a:xfrm>
          <a:prstGeom prst="rect">
            <a:avLst/>
          </a:prstGeom>
        </p:spPr>
        <p:txBody>
          <a:bodyPr/>
          <a:lstStyle>
            <a:lvl1pPr marL="0" indent="0" algn="ctr" defTabSz="726440">
              <a:spcBef>
                <a:spcPts val="0"/>
              </a:spcBef>
              <a:buClrTx/>
              <a:buSzTx/>
              <a:buNone/>
              <a:defRPr sz="6248"/>
            </a:lvl1pPr>
          </a:lstStyle>
          <a:p>
            <a:r>
              <a:t>PREDICTION &amp; PERFORMANCE OF THE MODEL</a:t>
            </a:r>
          </a:p>
        </p:txBody>
      </p:sp>
      <p:sp>
        <p:nvSpPr>
          <p:cNvPr id="192" name="The prediction is done using the testing data and the prediction is then compared.…"/>
          <p:cNvSpPr txBox="1"/>
          <p:nvPr/>
        </p:nvSpPr>
        <p:spPr>
          <a:xfrm>
            <a:off x="3110671" y="5555154"/>
            <a:ext cx="17733904" cy="246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marL="430741" indent="-430741" algn="l" defTabSz="338327">
              <a:buClr>
                <a:srgbClr val="000000"/>
              </a:buClr>
              <a:buSzPct val="100000"/>
              <a:buChar char="•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The prediction is done using the testing data and the prediction is then compared.</a:t>
            </a:r>
          </a:p>
          <a:p>
            <a:pPr algn="l" defTabSz="338327"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430741" indent="-430741" algn="l" defTabSz="338327">
              <a:buClr>
                <a:srgbClr val="000000"/>
              </a:buClr>
              <a:buSzPct val="100000"/>
              <a:buChar char="•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The comparison is done by</a:t>
            </a:r>
            <a:r>
              <a:rPr dirty="0"/>
              <a:t> import</a:t>
            </a:r>
            <a:r>
              <a:rPr lang="en-US" dirty="0"/>
              <a:t>ing</a:t>
            </a:r>
            <a:r>
              <a:rPr dirty="0"/>
              <a:t> the </a:t>
            </a:r>
            <a:r>
              <a:rPr lang="en-US" b="1" dirty="0"/>
              <a:t>C</a:t>
            </a:r>
            <a:r>
              <a:rPr b="1" dirty="0"/>
              <a:t>lassification </a:t>
            </a:r>
            <a:r>
              <a:rPr lang="en-US" b="1" dirty="0"/>
              <a:t>R</a:t>
            </a:r>
            <a:r>
              <a:rPr b="1" dirty="0"/>
              <a:t>eport </a:t>
            </a:r>
            <a:r>
              <a:rPr dirty="0"/>
              <a:t>to evaluate the model’s performance</a:t>
            </a:r>
            <a:r>
              <a:rPr lang="en-US" dirty="0"/>
              <a:t>. </a:t>
            </a:r>
            <a:r>
              <a:rPr lang="en-US" b="1" dirty="0"/>
              <a:t>Confusion Matrix </a:t>
            </a:r>
            <a:r>
              <a:rPr lang="en-US" dirty="0"/>
              <a:t>can also be imported for calculating the accuracy.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" name="To indicate whether or not a particular internet user clicked on an advertisement based on their features provided.">
            <a:extLst>
              <a:ext uri="{FF2B5EF4-FFF2-40B4-BE49-F238E27FC236}">
                <a16:creationId xmlns:a16="http://schemas.microsoft.com/office/drawing/2014/main" id="{4C8CC5D4-79AD-BB42-BEE9-A917C85BB00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798586" y="8911708"/>
            <a:ext cx="8345372" cy="16660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defTabSz="457200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l"/>
            <a:r>
              <a:rPr lang="en-US" sz="3500" dirty="0">
                <a:latin typeface="Graphik" panose="020B0503030202060203" pitchFamily="34" charset="77"/>
                <a:ea typeface="+mn-ea"/>
              </a:rPr>
              <a:t>LINK TO SOURCE CODE AND DATASET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500" dirty="0">
                <a:latin typeface="Graphik" panose="020B0503030202060203" pitchFamily="34" charset="77"/>
                <a:ea typeface="+mn-ea"/>
              </a:rPr>
              <a:t>CODE - </a:t>
            </a:r>
            <a:r>
              <a:rPr lang="en-IN" sz="3500" dirty="0">
                <a:latin typeface="Graphik" panose="020B0503030202060203" pitchFamily="34" charset="77"/>
                <a:ea typeface="+mn-ea"/>
                <a:hlinkClick r:id="rId2"/>
              </a:rPr>
              <a:t>https://bit.ly/3hGTEnT</a:t>
            </a:r>
            <a:endParaRPr lang="en-IN" sz="3500" dirty="0">
              <a:latin typeface="Graphik" panose="020B0503030202060203" pitchFamily="34" charset="77"/>
              <a:ea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500" dirty="0">
                <a:latin typeface="Graphik" panose="020B0503030202060203" pitchFamily="34" charset="77"/>
                <a:ea typeface="+mn-ea"/>
              </a:rPr>
              <a:t>DATASET - </a:t>
            </a:r>
            <a:r>
              <a:rPr lang="en-IN" sz="3500" dirty="0">
                <a:latin typeface="Graphik" panose="020B0503030202060203" pitchFamily="34" charset="77"/>
                <a:ea typeface="+mn-ea"/>
                <a:hlinkClick r:id="rId3"/>
              </a:rPr>
              <a:t>https://bit.ly/3CjhMoC</a:t>
            </a:r>
            <a:r>
              <a:rPr lang="en-IN" sz="3500" dirty="0">
                <a:latin typeface="Graphik" panose="020B0503030202060203" pitchFamily="34" charset="77"/>
                <a:ea typeface="+mn-ea"/>
              </a:rPr>
              <a:t> 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VERVIEW OF THE PRESENTATION"/>
          <p:cNvSpPr txBox="1">
            <a:spLocks noGrp="1"/>
          </p:cNvSpPr>
          <p:nvPr>
            <p:ph type="body" sz="quarter" idx="1"/>
          </p:nvPr>
        </p:nvSpPr>
        <p:spPr>
          <a:xfrm>
            <a:off x="3400767" y="2902123"/>
            <a:ext cx="17582466" cy="1404677"/>
          </a:xfrm>
          <a:prstGeom prst="rect">
            <a:avLst/>
          </a:prstGeom>
        </p:spPr>
        <p:txBody>
          <a:bodyPr/>
          <a:lstStyle>
            <a:lvl1pPr marL="0" indent="0" algn="ctr" defTabSz="668655">
              <a:spcBef>
                <a:spcPts val="0"/>
              </a:spcBef>
              <a:buClrTx/>
              <a:buSzTx/>
              <a:buNone/>
              <a:defRPr sz="7694"/>
            </a:lvl1pPr>
          </a:lstStyle>
          <a:p>
            <a:r>
              <a:t>OVERVIEW OF THE PRESENTATION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51106" y="13081000"/>
            <a:ext cx="26908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58" name="INFORMATION ABOUT THE DATASET…"/>
          <p:cNvSpPr txBox="1"/>
          <p:nvPr/>
        </p:nvSpPr>
        <p:spPr>
          <a:xfrm>
            <a:off x="4896072" y="5531753"/>
            <a:ext cx="16566928" cy="4068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30741" indent="-430741" algn="l" defTabSz="338327">
              <a:buClr>
                <a:srgbClr val="000000"/>
              </a:buClr>
              <a:buSzPct val="100000"/>
              <a:buChar char="•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INFORMATION ABOUT THE DATASET</a:t>
            </a:r>
          </a:p>
          <a:p>
            <a:pPr algn="l" defTabSz="338327"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430741" indent="-430741" algn="l" defTabSz="338327">
              <a:buClr>
                <a:srgbClr val="000000"/>
              </a:buClr>
              <a:buSzPct val="100000"/>
              <a:buChar char="•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EXPLORATORY DAT</a:t>
            </a:r>
            <a:r>
              <a:rPr lang="en-US" dirty="0"/>
              <a:t>A</a:t>
            </a:r>
            <a:r>
              <a:rPr dirty="0"/>
              <a:t> ANALYSIS</a:t>
            </a:r>
          </a:p>
          <a:p>
            <a:pPr algn="l" defTabSz="338327"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430741" indent="-430741" algn="l" defTabSz="338327">
              <a:buClr>
                <a:srgbClr val="000000"/>
              </a:buClr>
              <a:buSzPct val="100000"/>
              <a:buChar char="•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SELECTION, TRAINING, FITTING OF THE MODEL</a:t>
            </a:r>
            <a:r>
              <a:rPr lang="en-US" dirty="0"/>
              <a:t> (MODEL SELECTION)</a:t>
            </a:r>
            <a:endParaRPr dirty="0"/>
          </a:p>
          <a:p>
            <a:pPr algn="l" defTabSz="338327"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430741" indent="-430741" algn="l" defTabSz="338327">
              <a:buClr>
                <a:srgbClr val="000000"/>
              </a:buClr>
              <a:buSzPct val="100000"/>
              <a:buChar char="•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EVALUATION OF THE MODEL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4121" y="13081000"/>
            <a:ext cx="28305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1" name="SOURCE &amp; STRUCTURE OF THE DATASET"/>
          <p:cNvSpPr txBox="1">
            <a:spLocks noGrp="1"/>
          </p:cNvSpPr>
          <p:nvPr>
            <p:ph type="body" sz="quarter" idx="1"/>
          </p:nvPr>
        </p:nvSpPr>
        <p:spPr>
          <a:xfrm>
            <a:off x="3400767" y="3162787"/>
            <a:ext cx="17582466" cy="140467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619125">
              <a:spcBef>
                <a:spcPts val="0"/>
              </a:spcBef>
              <a:buClrTx/>
              <a:buSzTx/>
              <a:buNone/>
              <a:defRPr sz="7125"/>
            </a:lvl1pPr>
          </a:lstStyle>
          <a:p>
            <a:r>
              <a:t>SOURCE &amp; STRUCTURE OF THE DATASET</a:t>
            </a:r>
          </a:p>
        </p:txBody>
      </p:sp>
      <p:sp>
        <p:nvSpPr>
          <p:cNvPr id="162" name="The dataset was taken from Kaggle.…"/>
          <p:cNvSpPr txBox="1"/>
          <p:nvPr/>
        </p:nvSpPr>
        <p:spPr>
          <a:xfrm>
            <a:off x="2410778" y="5610396"/>
            <a:ext cx="19562444" cy="494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27485" lvl="1" indent="-320145" algn="l" defTabSz="251460">
              <a:buClr>
                <a:srgbClr val="000000"/>
              </a:buClr>
              <a:buSzPct val="100000"/>
              <a:buChar char="•"/>
              <a:defRPr sz="412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The dataset was taken from </a:t>
            </a:r>
            <a:r>
              <a:rPr b="1" dirty="0"/>
              <a:t>Kaggle</a:t>
            </a:r>
            <a:r>
              <a:rPr dirty="0"/>
              <a:t>.</a:t>
            </a:r>
          </a:p>
          <a:p>
            <a:pPr algn="l" defTabSz="251460">
              <a:defRPr sz="41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627485" lvl="1" indent="-320145" algn="l" defTabSz="251460">
              <a:buClr>
                <a:srgbClr val="000000"/>
              </a:buClr>
              <a:buSzPct val="100000"/>
              <a:buChar char="•"/>
              <a:defRPr sz="412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The record contains </a:t>
            </a:r>
            <a:r>
              <a:rPr b="1" dirty="0"/>
              <a:t>10 columns</a:t>
            </a:r>
            <a:r>
              <a:rPr dirty="0"/>
              <a:t> and </a:t>
            </a:r>
            <a:r>
              <a:rPr b="1" dirty="0"/>
              <a:t>1000 rows</a:t>
            </a:r>
            <a:r>
              <a:rPr dirty="0"/>
              <a:t>.</a:t>
            </a:r>
          </a:p>
          <a:p>
            <a:pPr algn="l" defTabSz="251460">
              <a:defRPr sz="41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627485" lvl="1" indent="-320145" algn="l" defTabSz="251460">
              <a:buClr>
                <a:srgbClr val="000000"/>
              </a:buClr>
              <a:buSzPct val="100000"/>
              <a:buChar char="•"/>
              <a:defRPr sz="412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Each row represents a particular person’s features.</a:t>
            </a:r>
          </a:p>
          <a:p>
            <a:pPr algn="l" defTabSz="251460">
              <a:defRPr sz="41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627485" lvl="1" indent="-320145" algn="l" defTabSz="251460">
              <a:buClr>
                <a:srgbClr val="000000"/>
              </a:buClr>
              <a:buSzPct val="100000"/>
              <a:buChar char="•"/>
              <a:defRPr sz="412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Out of the 10, </a:t>
            </a:r>
            <a:r>
              <a:rPr lang="en-US" dirty="0"/>
              <a:t>4</a:t>
            </a:r>
            <a:r>
              <a:rPr dirty="0"/>
              <a:t> columns are of type string and the rest are of numerical values.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VISUALISATION OF THE DATASET"/>
          <p:cNvSpPr txBox="1">
            <a:spLocks noGrp="1"/>
          </p:cNvSpPr>
          <p:nvPr>
            <p:ph type="body" sz="quarter" idx="4294967295"/>
          </p:nvPr>
        </p:nvSpPr>
        <p:spPr>
          <a:xfrm>
            <a:off x="3388067" y="991579"/>
            <a:ext cx="17582466" cy="1404677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7100"/>
            </a:lvl1pPr>
          </a:lstStyle>
          <a:p>
            <a:r>
              <a:rPr dirty="0"/>
              <a:t>VISUALISATION OF THE DATASET</a:t>
            </a:r>
          </a:p>
        </p:txBody>
      </p:sp>
      <p:sp>
        <p:nvSpPr>
          <p:cNvPr id="166" name="This data set contains the following features:…"/>
          <p:cNvSpPr txBox="1"/>
          <p:nvPr/>
        </p:nvSpPr>
        <p:spPr>
          <a:xfrm>
            <a:off x="1905692" y="4208376"/>
            <a:ext cx="16586200" cy="8132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just" defTabSz="448055">
              <a:lnSpc>
                <a:spcPct val="150000"/>
              </a:lnSpc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dirty="0"/>
              <a:t>This data set contains the following features: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'Daily Time Spent on Site'</a:t>
            </a:r>
            <a:r>
              <a:rPr sz="3200" dirty="0"/>
              <a:t>: User’s time on site in minutes.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‘Age'</a:t>
            </a:r>
            <a:r>
              <a:rPr sz="3200" dirty="0"/>
              <a:t> : User’s age in years.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'Area Income’ </a:t>
            </a:r>
            <a:r>
              <a:rPr sz="3200" dirty="0"/>
              <a:t>: Avg. Income of geographical area of the user.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'Daily Internet Usage’</a:t>
            </a:r>
            <a:r>
              <a:rPr sz="3200" dirty="0"/>
              <a:t> : Avg. Minutes a day the user is on the internet.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'Ad Topic Line’</a:t>
            </a:r>
            <a:r>
              <a:rPr sz="3200" dirty="0"/>
              <a:t> : Headline of the advertisement.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‘City'</a:t>
            </a:r>
            <a:r>
              <a:rPr sz="3200" dirty="0"/>
              <a:t> : City of the user.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‘Male'</a:t>
            </a:r>
            <a:r>
              <a:rPr sz="3200" dirty="0"/>
              <a:t> : Whether or not the user was male.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‘Country' </a:t>
            </a:r>
            <a:r>
              <a:rPr sz="3200" dirty="0"/>
              <a:t>: Country of the user.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‘Timestamp'</a:t>
            </a:r>
            <a:r>
              <a:rPr sz="3200" dirty="0"/>
              <a:t> : Time at which the user clicked on the Ad or closed the window.</a:t>
            </a:r>
          </a:p>
          <a:p>
            <a:pPr marL="762317" indent="-762317" algn="l" defTabSz="448055">
              <a:lnSpc>
                <a:spcPct val="150000"/>
              </a:lnSpc>
              <a:buSzPct val="100000"/>
              <a:buAutoNum type="arabicPeriod"/>
              <a:defRPr sz="411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/>
              <a:t>'Clicked on Ad’</a:t>
            </a:r>
            <a:r>
              <a:rPr sz="3200" dirty="0"/>
              <a:t> : 0 or 1 (Indicating if the Ad was clicked or not).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2305" y="13081000"/>
            <a:ext cx="28669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6" name="Screenshot 2021-09-16 at 8.33.18 PM.png" descr="Screenshot 2021-09-16 at 8.33.18 PM.png">
            <a:extLst>
              <a:ext uri="{FF2B5EF4-FFF2-40B4-BE49-F238E27FC236}">
                <a16:creationId xmlns:a16="http://schemas.microsoft.com/office/drawing/2014/main" id="{E813F92A-49FE-C049-8283-E1C1165B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92" y="2674058"/>
            <a:ext cx="20846606" cy="978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ETTING AN OVERVIEW OF THE DATASET"/>
          <p:cNvSpPr txBox="1">
            <a:spLocks noGrp="1"/>
          </p:cNvSpPr>
          <p:nvPr>
            <p:ph type="body" sz="quarter" idx="4294967295"/>
          </p:nvPr>
        </p:nvSpPr>
        <p:spPr>
          <a:xfrm>
            <a:off x="3400767" y="3576833"/>
            <a:ext cx="17582466" cy="140467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7100"/>
            </a:lvl1pPr>
          </a:lstStyle>
          <a:p>
            <a:r>
              <a:t>GETTING AN OVERVIEW OF THE DATASET</a:t>
            </a:r>
          </a:p>
        </p:txBody>
      </p:sp>
      <p:sp>
        <p:nvSpPr>
          <p:cNvPr id="170" name="The required libraries are imported. These include NumPy, Pandas, Seaborn and Matplotlib.…"/>
          <p:cNvSpPr txBox="1"/>
          <p:nvPr/>
        </p:nvSpPr>
        <p:spPr>
          <a:xfrm>
            <a:off x="1866076" y="6201242"/>
            <a:ext cx="20651848" cy="393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07458" indent="-407458" algn="l" defTabSz="320039">
              <a:buClr>
                <a:srgbClr val="000000"/>
              </a:buClr>
              <a:buSzPct val="100000"/>
              <a:buChar char="•"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required libraries are imported. These include NumPy, Pandas, Seaborn and Matplotlib.</a:t>
            </a:r>
          </a:p>
          <a:p>
            <a:pPr algn="l" defTabSz="320039"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407458" indent="-407458" algn="l" defTabSz="320039">
              <a:buClr>
                <a:srgbClr val="000000"/>
              </a:buClr>
              <a:buSzPct val="100000"/>
              <a:buChar char="•"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Next, the dataset is imported as a data frame by suitable commands.</a:t>
            </a:r>
          </a:p>
          <a:p>
            <a:pPr algn="l" defTabSz="320039"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407458" indent="-407458" algn="l" defTabSz="320039">
              <a:buClr>
                <a:srgbClr val="000000"/>
              </a:buClr>
              <a:buSzPct val="100000"/>
              <a:buChar char="•"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Commands such as head( ), info( ) and describe( ) are performed to get a clear picture of the dataset.</a:t>
            </a:r>
          </a:p>
          <a:p>
            <a:pPr algn="l" defTabSz="320039"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407458" indent="-407458" algn="l" defTabSz="320039">
              <a:buClr>
                <a:srgbClr val="000000"/>
              </a:buClr>
              <a:buSzPct val="100000"/>
              <a:buChar char="•"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Checking the presence of NULL values is performed and this dataset doesn’t contain any.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6496" y="13081000"/>
            <a:ext cx="27830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PLORATORY DATA ANALYSIS"/>
          <p:cNvSpPr txBox="1">
            <a:spLocks noGrp="1"/>
          </p:cNvSpPr>
          <p:nvPr>
            <p:ph type="body" sz="quarter" idx="4294967295"/>
          </p:nvPr>
        </p:nvSpPr>
        <p:spPr>
          <a:xfrm>
            <a:off x="3400767" y="3383557"/>
            <a:ext cx="17582466" cy="1404677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7100"/>
            </a:lvl1pPr>
          </a:lstStyle>
          <a:p>
            <a:r>
              <a:t>EXPLORATORY DATA ANALYSIS</a:t>
            </a:r>
          </a:p>
        </p:txBody>
      </p:sp>
      <p:sp>
        <p:nvSpPr>
          <p:cNvPr id="174" name="Now, the Seaborn Library is used to explore the data.…"/>
          <p:cNvSpPr txBox="1"/>
          <p:nvPr/>
        </p:nvSpPr>
        <p:spPr>
          <a:xfrm>
            <a:off x="4381223" y="5794694"/>
            <a:ext cx="15751794" cy="453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82083" indent="-582083" algn="l" defTabSz="457200">
              <a:buClr>
                <a:srgbClr val="000000"/>
              </a:buClr>
              <a:buSzPct val="100000"/>
              <a:buChar char="•"/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Now, the Seaborn Library is used to explore the data.</a:t>
            </a:r>
          </a:p>
          <a:p>
            <a:pPr algn="l" defTabSz="457200"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582083" indent="-582083" algn="l" defTabSz="457200">
              <a:buClr>
                <a:srgbClr val="000000"/>
              </a:buClr>
              <a:buSzPct val="100000"/>
              <a:buChar char="•"/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Several Data Visualisation Techniques are performed on the data.</a:t>
            </a:r>
          </a:p>
          <a:p>
            <a:pPr algn="l" defTabSz="457200"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582083" indent="-582083" algn="l" defTabSz="457200">
              <a:buClr>
                <a:srgbClr val="000000"/>
              </a:buClr>
              <a:buSzPct val="100000"/>
              <a:buChar char="•"/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Meaningful informations are derived from these techniques.</a:t>
            </a:r>
          </a:p>
          <a:p>
            <a:pPr algn="l" defTabSz="457200"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582083" indent="-582083" algn="l" defTabSz="457200">
              <a:buClr>
                <a:srgbClr val="000000"/>
              </a:buClr>
              <a:buSzPct val="100000"/>
              <a:buChar char="•"/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These include Histograms, Pair-Plots, Joint-Plots and KDE.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2025" y="13081000"/>
            <a:ext cx="28725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shot 2021-09-16 at 9.23.41 PM.png" descr="Screenshot 2021-09-16 at 9.23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96" y="4613986"/>
            <a:ext cx="5930890" cy="5767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shot 2021-09-16 at 9.23.56 PM.png" descr="Screenshot 2021-09-16 at 9.23.5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19" y="4594936"/>
            <a:ext cx="6118477" cy="58057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shot 2021-09-16 at 9.23.23 PM.png" descr="Screenshot 2021-09-16 at 9.23.2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2528" y="4575886"/>
            <a:ext cx="6237976" cy="584385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LATION BETWEEN VARIABLES - JOINT PLOTS"/>
          <p:cNvSpPr txBox="1">
            <a:spLocks noGrp="1"/>
          </p:cNvSpPr>
          <p:nvPr>
            <p:ph type="body" sz="quarter" idx="4294967295"/>
          </p:nvPr>
        </p:nvSpPr>
        <p:spPr>
          <a:xfrm>
            <a:off x="3400767" y="2056536"/>
            <a:ext cx="17582466" cy="140467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726440">
              <a:spcBef>
                <a:spcPts val="0"/>
              </a:spcBef>
              <a:buClrTx/>
              <a:buSzTx/>
              <a:buNone/>
              <a:defRPr sz="6248"/>
            </a:lvl1pPr>
          </a:lstStyle>
          <a:p>
            <a:r>
              <a:rPr dirty="0"/>
              <a:t>RELATION BETWEEN VARIABLES </a:t>
            </a:r>
            <a:r>
              <a:rPr lang="en-US" dirty="0"/>
              <a:t>-</a:t>
            </a:r>
            <a:r>
              <a:rPr dirty="0"/>
              <a:t> JOINT</a:t>
            </a:r>
            <a:r>
              <a:rPr lang="en-US" dirty="0"/>
              <a:t> </a:t>
            </a:r>
            <a:r>
              <a:rPr dirty="0"/>
              <a:t>PLOTS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55157" y="13081000"/>
            <a:ext cx="26098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LATION BETWEEN VARIABLES - PAIR PLOT"/>
          <p:cNvSpPr txBox="1">
            <a:spLocks noGrp="1"/>
          </p:cNvSpPr>
          <p:nvPr>
            <p:ph type="body" sz="quarter" idx="4294967295"/>
          </p:nvPr>
        </p:nvSpPr>
        <p:spPr>
          <a:xfrm>
            <a:off x="3914599" y="804616"/>
            <a:ext cx="16554802" cy="1061630"/>
          </a:xfrm>
          <a:prstGeom prst="rect">
            <a:avLst/>
          </a:prstGeom>
        </p:spPr>
        <p:txBody>
          <a:bodyPr/>
          <a:lstStyle>
            <a:lvl1pPr marL="0" indent="0" algn="ctr" defTabSz="660400">
              <a:spcBef>
                <a:spcPts val="0"/>
              </a:spcBef>
              <a:buClrTx/>
              <a:buSzTx/>
              <a:buNone/>
              <a:defRPr sz="5680"/>
            </a:lvl1pPr>
          </a:lstStyle>
          <a:p>
            <a:r>
              <a:rPr dirty="0"/>
              <a:t>RELATION BETWEEN VARIABLES </a:t>
            </a:r>
            <a:r>
              <a:rPr lang="en-US" dirty="0"/>
              <a:t>-</a:t>
            </a:r>
            <a:r>
              <a:rPr dirty="0"/>
              <a:t> PAIR PLOT</a:t>
            </a:r>
          </a:p>
        </p:txBody>
      </p:sp>
      <p:pic>
        <p:nvPicPr>
          <p:cNvPr id="184" name="Screenshot 2021-09-16 at 9.57.52 PM.png" descr="Screenshot 2021-09-16 at 9.57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914" y="2440546"/>
            <a:ext cx="11433503" cy="1047083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02" y="13081000"/>
            <a:ext cx="28389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ELECTION, FITTING &amp; TRAINING OF MODEL"/>
          <p:cNvSpPr txBox="1">
            <a:spLocks noGrp="1"/>
          </p:cNvSpPr>
          <p:nvPr>
            <p:ph type="body" sz="quarter" idx="4294967295"/>
          </p:nvPr>
        </p:nvSpPr>
        <p:spPr>
          <a:xfrm>
            <a:off x="3400767" y="2720977"/>
            <a:ext cx="17582466" cy="1404678"/>
          </a:xfrm>
          <a:prstGeom prst="rect">
            <a:avLst/>
          </a:prstGeom>
        </p:spPr>
        <p:txBody>
          <a:bodyPr/>
          <a:lstStyle>
            <a:lvl1pPr marL="0" indent="0" algn="ctr" defTabSz="767715">
              <a:spcBef>
                <a:spcPts val="0"/>
              </a:spcBef>
              <a:buClrTx/>
              <a:buSzTx/>
              <a:buNone/>
              <a:defRPr sz="6603"/>
            </a:lvl1pPr>
          </a:lstStyle>
          <a:p>
            <a:r>
              <a:t>SELECTION, FITTING &amp; TRAINING OF MODEL</a:t>
            </a:r>
          </a:p>
        </p:txBody>
      </p:sp>
      <p:sp>
        <p:nvSpPr>
          <p:cNvPr id="188" name="By looking at the plots and the behaviour of the variables we come to a conclusion that Logistic Regression is the best suited algorithm.…"/>
          <p:cNvSpPr txBox="1"/>
          <p:nvPr/>
        </p:nvSpPr>
        <p:spPr>
          <a:xfrm>
            <a:off x="2587718" y="4967070"/>
            <a:ext cx="19208564" cy="5504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72533" indent="-372533" algn="l" defTabSz="292607">
              <a:buClr>
                <a:srgbClr val="000000"/>
              </a:buClr>
              <a:buSzPct val="100000"/>
              <a:buChar char="•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By looking at the plots and the behaviour of the variables we come to a conclusion that </a:t>
            </a:r>
            <a:r>
              <a:rPr b="1"/>
              <a:t>Logistic Regression</a:t>
            </a:r>
            <a:r>
              <a:t> is the best suited algorithm.</a:t>
            </a:r>
          </a:p>
          <a:p>
            <a:pPr algn="l" defTabSz="292607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372533" indent="-372533" algn="l" defTabSz="292607">
              <a:buClr>
                <a:srgbClr val="000000"/>
              </a:buClr>
              <a:buSzPct val="100000"/>
              <a:buChar char="•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training and testing of the data is done by importing the Scikit Learn Library.</a:t>
            </a:r>
          </a:p>
          <a:p>
            <a:pPr algn="l" defTabSz="292607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372533" indent="-372533" algn="l" defTabSz="292607">
              <a:buClr>
                <a:srgbClr val="000000"/>
              </a:buClr>
              <a:buSzPct val="100000"/>
              <a:buChar char="•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Here, we exclude the string attributes as they don’t have much of an effect.</a:t>
            </a:r>
          </a:p>
          <a:p>
            <a:pPr algn="l" defTabSz="292607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372533" indent="-372533" algn="l" defTabSz="292607">
              <a:buClr>
                <a:srgbClr val="000000"/>
              </a:buClr>
              <a:buSzPct val="100000"/>
              <a:buChar char="•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other variables excluding the target variable are assigned accordingly (to X) whereas the target variable is assigned to Y.</a:t>
            </a:r>
          </a:p>
          <a:p>
            <a:pPr algn="l" defTabSz="292607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372533" indent="-372533" algn="l" defTabSz="292607">
              <a:buClr>
                <a:srgbClr val="000000"/>
              </a:buClr>
              <a:buSzPct val="100000"/>
              <a:buChar char="•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Logistic Regression</a:t>
            </a:r>
            <a:r>
              <a:t> model is imported and trained. Now the model is ready for prediction.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1885" y="13081000"/>
            <a:ext cx="287529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565</Words>
  <Application>Microsoft Macintosh PowerPoint</Application>
  <PresentationFormat>Custom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Graphik</vt:lpstr>
      <vt:lpstr>Graphik Semibold</vt:lpstr>
      <vt:lpstr>Graphik-Medium</vt:lpstr>
      <vt:lpstr>Helvetica Neue</vt:lpstr>
      <vt:lpstr>31_ColorGradientLight</vt:lpstr>
      <vt:lpstr>PROJECT TITLE - FAKE 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- FAKE ADS</dc:title>
  <cp:lastModifiedBy>Moneesh B</cp:lastModifiedBy>
  <cp:revision>7</cp:revision>
  <dcterms:modified xsi:type="dcterms:W3CDTF">2021-10-30T06:23:52Z</dcterms:modified>
</cp:coreProperties>
</file>