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  <a:latin typeface="Roboto Condensed" pitchFamily="2" charset="0"/>
                <a:ea typeface="Roboto Condensed" pitchFamily="2" charset="0"/>
              </a:rPr>
              <a:t>Design android.</a:t>
            </a:r>
            <a:endParaRPr lang="pt-BR" dirty="0">
              <a:solidFill>
                <a:schemeClr val="accent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Professor Sanderson </a:t>
            </a:r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Macedo</a:t>
            </a:r>
          </a:p>
          <a:p>
            <a:r>
              <a:rPr lang="pt-BR" sz="2400" dirty="0" smtClean="0">
                <a:latin typeface="Roboto Condensed" pitchFamily="2" charset="0"/>
                <a:ea typeface="Roboto Condensed" pitchFamily="2" charset="0"/>
              </a:rPr>
              <a:t>developer.android.com/design</a:t>
            </a:r>
            <a:endParaRPr lang="pt-BR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4286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97768"/>
            <a:ext cx="8733656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rgbClr val="C00000"/>
                </a:solidFill>
                <a:latin typeface="Roboto Condensed" pitchFamily="2" charset="0"/>
                <a:ea typeface="Roboto Condensed" pitchFamily="2" charset="0"/>
              </a:rPr>
              <a:t>Mostre o mínimo possível</a:t>
            </a:r>
            <a:endParaRPr lang="pt-BR" dirty="0">
              <a:solidFill>
                <a:srgbClr val="C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892077"/>
            <a:ext cx="7632848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Não mostre muita coisa de uma </a:t>
            </a:r>
            <a:r>
              <a:rPr lang="pt-BR" sz="3600" dirty="0"/>
              <a:t>vez. 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Quebre tarefas em pequenas atividades.</a:t>
            </a:r>
          </a:p>
          <a:p>
            <a:pPr marL="0" indent="0">
              <a:buNone/>
            </a:pPr>
            <a:r>
              <a:rPr lang="pt-BR" sz="3600" dirty="0" smtClean="0"/>
              <a:t>Oculte </a:t>
            </a:r>
            <a:r>
              <a:rPr lang="pt-BR" sz="3600" dirty="0"/>
              <a:t>opções que não são essenciais no momento, e </a:t>
            </a:r>
            <a:r>
              <a:rPr lang="pt-BR" sz="3600" dirty="0" smtClean="0"/>
              <a:t>ensine com acessá-las. </a:t>
            </a:r>
            <a:endParaRPr lang="pt-BR" sz="3600" spc="-15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4" name="Picture 4" descr="http://images.alphacoders.com/254/254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6592"/>
            <a:ext cx="9144000" cy="50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developer.android.com/design/media/principles_information_when_need_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504290"/>
            <a:ext cx="3022476" cy="220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97768"/>
            <a:ext cx="8733656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chemeClr val="accent1"/>
                </a:solidFill>
                <a:latin typeface="Roboto Condensed" pitchFamily="2" charset="0"/>
                <a:ea typeface="Roboto Condensed" pitchFamily="2" charset="0"/>
              </a:rPr>
              <a:t>Quero saber onde estou.</a:t>
            </a:r>
            <a:endParaRPr lang="pt-BR" dirty="0">
              <a:solidFill>
                <a:schemeClr val="accent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892077"/>
            <a:ext cx="7632848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Faça uma trilha de volta entre as atividades utilizando transições. </a:t>
            </a:r>
            <a:br>
              <a:rPr lang="pt-BR" sz="3600" dirty="0" smtClean="0"/>
            </a:br>
            <a:r>
              <a:rPr lang="pt-BR" sz="3600" dirty="0" smtClean="0"/>
              <a:t>Mostre ao usuário o lugar atual onde ele está.</a:t>
            </a:r>
            <a:endParaRPr lang="pt-BR" sz="3600" spc="-15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6" descr="https://encrypted-tbn2.gstatic.com/images?q=tbn:ANd9GcQxgwOsKQeGzVkOZyxirt8mcoccwD10dIPE19-4hxW02qD4uDsG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934" y="1268760"/>
            <a:ext cx="937345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developer.android.com/design/media/principles_navig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42963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97768"/>
            <a:ext cx="8733656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Não perca minhas coisas.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636912"/>
            <a:ext cx="7632848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Lembre-se </a:t>
            </a:r>
            <a:r>
              <a:rPr lang="pt-BR" sz="3600" dirty="0"/>
              <a:t>de configurações, toques pessoais e criações </a:t>
            </a:r>
            <a:r>
              <a:rPr lang="pt-BR" sz="3600" dirty="0" smtClean="0"/>
              <a:t>em todos os dispositívos do usuário.</a:t>
            </a:r>
          </a:p>
          <a:p>
            <a:pPr marL="0" indent="0">
              <a:buNone/>
            </a:pPr>
            <a:r>
              <a:rPr lang="pt-BR" sz="3600" dirty="0" smtClean="0"/>
              <a:t>São essas coisas que tornam fácil o uso dos </a:t>
            </a:r>
            <a:r>
              <a:rPr lang="pt-BR" sz="3600" i="1" dirty="0" smtClean="0"/>
              <a:t>mobiles</a:t>
            </a:r>
            <a:r>
              <a:rPr lang="pt-BR" sz="3600" dirty="0" smtClean="0"/>
              <a:t> a qualque um.</a:t>
            </a:r>
            <a:endParaRPr lang="pt-BR" sz="3600" spc="-15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6" descr="https://encrypted-tbn3.gstatic.com/images?q=tbn:ANd9GcS_JIz1zyaCMC46OGAOnYS6OFUzVpjYVD2QGy0tFrthQZEwpD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12776"/>
            <a:ext cx="925252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developer.android.com/design/media/principles_never_lose_stu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83170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Criando uma visão</a:t>
            </a:r>
            <a:endParaRPr lang="pt-BR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2050" name="Picture 2" descr="http://developer.android.com/design/media/creative_vision_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3429000"/>
            <a:ext cx="8028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Todo projeto </a:t>
            </a:r>
            <a:r>
              <a:rPr lang="pt-BR" sz="2400" dirty="0"/>
              <a:t>do Android </a:t>
            </a:r>
            <a:r>
              <a:rPr lang="pt-BR" sz="2400" dirty="0" smtClean="0"/>
              <a:t>gira em </a:t>
            </a:r>
            <a:r>
              <a:rPr lang="pt-BR" sz="2400" dirty="0"/>
              <a:t>torno de três objetivos </a:t>
            </a:r>
            <a:r>
              <a:rPr lang="pt-BR" sz="2400" dirty="0" smtClean="0"/>
              <a:t>gerais</a:t>
            </a:r>
            <a:r>
              <a:rPr lang="pt-BR" sz="2400" dirty="0"/>
              <a:t>:</a:t>
            </a:r>
            <a:endParaRPr lang="pt-BR" sz="2400" dirty="0" smtClean="0"/>
          </a:p>
          <a:p>
            <a:r>
              <a:rPr lang="pt-BR" sz="3600" i="1" dirty="0" smtClean="0"/>
              <a:t>elegante</a:t>
            </a:r>
            <a:r>
              <a:rPr lang="pt-BR" sz="3600" dirty="0" smtClean="0"/>
              <a:t>,</a:t>
            </a:r>
            <a:r>
              <a:rPr lang="pt-BR" sz="3600" dirty="0"/>
              <a:t> </a:t>
            </a:r>
            <a:r>
              <a:rPr lang="pt-BR" sz="3600" i="1" dirty="0"/>
              <a:t>s</a:t>
            </a:r>
            <a:r>
              <a:rPr lang="pt-BR" sz="3600" i="1" dirty="0" smtClean="0"/>
              <a:t>imples e surpeendente</a:t>
            </a:r>
            <a:r>
              <a:rPr lang="pt-BR" sz="2400" i="1" dirty="0" smtClean="0"/>
              <a:t>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Elegante</a:t>
            </a:r>
            <a:endParaRPr lang="pt-BR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129211"/>
          </a:xfrm>
        </p:spPr>
        <p:txBody>
          <a:bodyPr>
            <a:normAutofit lnSpcReduction="10000"/>
          </a:bodyPr>
          <a:lstStyle/>
          <a:p>
            <a:r>
              <a:rPr lang="pt-BR" i="1" dirty="0" smtClean="0">
                <a:ea typeface="Roboto Condensed" pitchFamily="2" charset="0"/>
              </a:rPr>
              <a:t>uma tela bem feita;</a:t>
            </a:r>
          </a:p>
          <a:p>
            <a:r>
              <a:rPr lang="pt-BR" i="1" dirty="0">
                <a:ea typeface="Roboto Condensed" pitchFamily="2" charset="0"/>
              </a:rPr>
              <a:t>u</a:t>
            </a:r>
            <a:r>
              <a:rPr lang="pt-BR" i="1" dirty="0" smtClean="0">
                <a:ea typeface="Roboto Condensed" pitchFamily="2" charset="0"/>
              </a:rPr>
              <a:t>ma </a:t>
            </a:r>
            <a:r>
              <a:rPr lang="pt-BR" i="1" dirty="0">
                <a:ea typeface="Roboto Condensed" pitchFamily="2" charset="0"/>
              </a:rPr>
              <a:t>animação cuidadosamente </a:t>
            </a:r>
            <a:r>
              <a:rPr lang="pt-BR" i="1" dirty="0" smtClean="0">
                <a:ea typeface="Roboto Condensed" pitchFamily="2" charset="0"/>
              </a:rPr>
              <a:t>colocada;</a:t>
            </a:r>
          </a:p>
          <a:p>
            <a:r>
              <a:rPr lang="pt-BR" i="1" dirty="0" smtClean="0">
                <a:ea typeface="Roboto Condensed" pitchFamily="2" charset="0"/>
              </a:rPr>
              <a:t>um </a:t>
            </a:r>
            <a:r>
              <a:rPr lang="pt-BR" i="1" dirty="0">
                <a:ea typeface="Roboto Condensed" pitchFamily="2" charset="0"/>
              </a:rPr>
              <a:t>efeito sonoro no momento </a:t>
            </a:r>
            <a:r>
              <a:rPr lang="pt-BR" i="1" dirty="0" smtClean="0">
                <a:ea typeface="Roboto Condensed" pitchFamily="2" charset="0"/>
              </a:rPr>
              <a:t>certo</a:t>
            </a:r>
            <a:r>
              <a:rPr lang="pt-BR" dirty="0" smtClean="0">
                <a:ea typeface="Roboto Condensed" pitchFamily="2" charset="0"/>
              </a:rPr>
              <a:t>;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006600"/>
                </a:solidFill>
                <a:ea typeface="Roboto Condensed" pitchFamily="2" charset="0"/>
              </a:rPr>
              <a:t/>
            </a:r>
            <a:br>
              <a:rPr lang="pt-BR" b="1" dirty="0" smtClean="0">
                <a:solidFill>
                  <a:srgbClr val="006600"/>
                </a:solidFill>
                <a:ea typeface="Roboto Condensed" pitchFamily="2" charset="0"/>
              </a:rPr>
            </a:br>
            <a:r>
              <a:rPr lang="pt-BR" dirty="0" smtClean="0">
                <a:ea typeface="Roboto Condensed" pitchFamily="2" charset="0"/>
              </a:rPr>
              <a:t>Aumentam a sensação dos usuários de que uma boa ferramenta está nas mãos.</a:t>
            </a:r>
            <a:endParaRPr lang="pt-BR" dirty="0">
              <a:ea typeface="Roboto Condensed" pitchFamily="2" charset="0"/>
            </a:endParaRPr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01" y="0"/>
            <a:ext cx="3522507" cy="278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32" y="4462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Icones</a:t>
            </a:r>
            <a:endParaRPr lang="pt-BR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0832" y="2388021"/>
            <a:ext cx="8229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i="1" spc="-150" dirty="0">
                <a:ea typeface="Roboto Condensed" pitchFamily="2" charset="0"/>
              </a:rPr>
              <a:t>Objetos reais são mais </a:t>
            </a:r>
            <a:r>
              <a:rPr lang="pt-BR" sz="3600" i="1" spc="-150" dirty="0" smtClean="0">
                <a:ea typeface="Roboto Condensed" pitchFamily="2" charset="0"/>
              </a:rPr>
              <a:t>divertidos </a:t>
            </a:r>
            <a:br>
              <a:rPr lang="pt-BR" sz="3600" i="1" spc="-150" dirty="0" smtClean="0">
                <a:ea typeface="Roboto Condensed" pitchFamily="2" charset="0"/>
              </a:rPr>
            </a:br>
            <a:r>
              <a:rPr lang="pt-BR" sz="3600" i="1" spc="-150" dirty="0" smtClean="0">
                <a:ea typeface="Roboto Condensed" pitchFamily="2" charset="0"/>
              </a:rPr>
              <a:t>do </a:t>
            </a:r>
            <a:r>
              <a:rPr lang="pt-BR" sz="3600" i="1" spc="-150" dirty="0">
                <a:ea typeface="Roboto Condensed" pitchFamily="2" charset="0"/>
              </a:rPr>
              <a:t>que botões e </a:t>
            </a:r>
            <a:r>
              <a:rPr lang="pt-BR" sz="3600" i="1" spc="-150" dirty="0" smtClean="0">
                <a:ea typeface="Roboto Condensed" pitchFamily="2" charset="0"/>
              </a:rPr>
              <a:t>menus.</a:t>
            </a:r>
          </a:p>
          <a:p>
            <a:pPr marL="0" indent="0">
              <a:buNone/>
            </a:pPr>
            <a:r>
              <a:rPr lang="pt-BR" sz="3600" i="1" spc="-150" dirty="0" smtClean="0">
                <a:ea typeface="Roboto Condensed" pitchFamily="2" charset="0"/>
              </a:rPr>
              <a:t>Eles reduzem </a:t>
            </a:r>
            <a:r>
              <a:rPr lang="pt-BR" sz="3600" i="1" spc="-150" dirty="0">
                <a:ea typeface="Roboto Condensed" pitchFamily="2" charset="0"/>
              </a:rPr>
              <a:t>o esforço </a:t>
            </a:r>
            <a:r>
              <a:rPr lang="pt-BR" sz="3600" i="1" spc="-150" dirty="0" smtClean="0">
                <a:ea typeface="Roboto Condensed" pitchFamily="2" charset="0"/>
              </a:rPr>
              <a:t>de aprendizagem.</a:t>
            </a:r>
            <a:endParaRPr lang="pt-BR" sz="3600" i="1" spc="-150" dirty="0">
              <a:solidFill>
                <a:srgbClr val="006600"/>
              </a:solidFill>
              <a:ea typeface="Roboto Condensed" pitchFamily="2" charset="0"/>
            </a:endParaRPr>
          </a:p>
        </p:txBody>
      </p:sp>
      <p:pic>
        <p:nvPicPr>
          <p:cNvPr id="4098" name="Picture 2" descr="http://forums.androidcentral.com/attachments/wallpapers-ringtones-themes/89405d1383125579t-best-hd-1440x1280-android-4-1-landscapes-wallpapers-p-1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24744"/>
            <a:ext cx="91805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1.iconfinder.com/data/icons/Android-R2-png/512/GMail-Android-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40" y="608234"/>
            <a:ext cx="1456928" cy="145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3.bp.blogspot.com/_WuCUuxT37DE/TEnOcbpmvMI/AAAAAAAAAY8/9KXepCHjot0/s1600/Google_Chrom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45" y="580581"/>
            <a:ext cx="1552275" cy="155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Esse android é meu!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0832" y="2492896"/>
            <a:ext cx="8229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i="1" spc="-150" dirty="0">
                <a:ea typeface="Roboto Condensed" pitchFamily="2" charset="0"/>
              </a:rPr>
              <a:t>As pessoas gostam de adicionar toques </a:t>
            </a:r>
            <a:r>
              <a:rPr lang="pt-BR" sz="3600" i="1" spc="-150" dirty="0" smtClean="0">
                <a:ea typeface="Roboto Condensed" pitchFamily="2" charset="0"/>
              </a:rPr>
              <a:t>pessoais. </a:t>
            </a:r>
            <a:br>
              <a:rPr lang="pt-BR" sz="3600" i="1" spc="-150" dirty="0" smtClean="0">
                <a:ea typeface="Roboto Condensed" pitchFamily="2" charset="0"/>
              </a:rPr>
            </a:br>
            <a:r>
              <a:rPr lang="pt-BR" sz="3600" i="1" spc="-150" dirty="0" smtClean="0">
                <a:ea typeface="Roboto Condensed" pitchFamily="2" charset="0"/>
              </a:rPr>
              <a:t>Eles estão no controle.</a:t>
            </a:r>
            <a:r>
              <a:rPr lang="pt-BR" sz="3600" i="1" spc="-150" dirty="0">
                <a:ea typeface="Roboto Condensed" pitchFamily="2" charset="0"/>
              </a:rPr>
              <a:t> </a:t>
            </a:r>
            <a:endParaRPr lang="pt-BR" sz="3600" i="1" spc="-150" dirty="0" smtClean="0">
              <a:ea typeface="Roboto Condensed" pitchFamily="2" charset="0"/>
            </a:endParaRPr>
          </a:p>
          <a:p>
            <a:pPr marL="0" indent="0">
              <a:buNone/>
            </a:pPr>
            <a:r>
              <a:rPr lang="pt-BR" sz="3600" i="1" spc="-150" dirty="0" smtClean="0">
                <a:ea typeface="Roboto Condensed" pitchFamily="2" charset="0"/>
              </a:rPr>
              <a:t>Considere fornecer personalizações ao seu APP, </a:t>
            </a:r>
            <a:br>
              <a:rPr lang="pt-BR" sz="3600" i="1" spc="-150" dirty="0" smtClean="0">
                <a:ea typeface="Roboto Condensed" pitchFamily="2" charset="0"/>
              </a:rPr>
            </a:br>
            <a:r>
              <a:rPr lang="pt-BR" sz="3600" i="1" spc="-150" dirty="0" smtClean="0">
                <a:ea typeface="Roboto Condensed" pitchFamily="2" charset="0"/>
              </a:rPr>
              <a:t>mas que </a:t>
            </a:r>
            <a:r>
              <a:rPr lang="pt-BR" sz="3600" i="1" spc="-150" dirty="0">
                <a:ea typeface="Roboto Condensed" pitchFamily="2" charset="0"/>
              </a:rPr>
              <a:t>não prejudiquem as tarefas </a:t>
            </a:r>
            <a:r>
              <a:rPr lang="pt-BR" sz="3600" i="1" spc="-150" dirty="0" smtClean="0">
                <a:ea typeface="Roboto Condensed" pitchFamily="2" charset="0"/>
              </a:rPr>
              <a:t>principais.</a:t>
            </a:r>
            <a:endParaRPr lang="pt-BR" sz="3600" i="1" spc="-150" dirty="0">
              <a:solidFill>
                <a:srgbClr val="006600"/>
              </a:solidFill>
              <a:ea typeface="Roboto Condensed" pitchFamily="2" charset="0"/>
            </a:endParaRPr>
          </a:p>
        </p:txBody>
      </p:sp>
      <p:pic>
        <p:nvPicPr>
          <p:cNvPr id="5124" name="Picture 4" descr="https://encrypted-tbn2.gstatic.com/images?q=tbn:ANd9GcT9tyJwzHNJR8sl2m59YcCqXfwiyMQl6EW_1yn3IK1N0CNA6ejy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6661"/>
            <a:ext cx="9144000" cy="8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developer.android.com/design/media/principles_make_it_m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55" y="896870"/>
            <a:ext cx="2766986" cy="138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977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Você já me conheçe?</a:t>
            </a:r>
            <a:endParaRPr lang="pt-BR" dirty="0">
              <a:solidFill>
                <a:schemeClr val="accent4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964085"/>
            <a:ext cx="8229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spc="-150" dirty="0" smtClean="0">
                <a:latin typeface="+mj-lt"/>
                <a:ea typeface="Roboto Condensed" pitchFamily="2" charset="0"/>
              </a:rPr>
              <a:t>Seu App deve saber as preferências </a:t>
            </a:r>
            <a:br>
              <a:rPr lang="pt-BR" sz="3600" spc="-150" dirty="0" smtClean="0">
                <a:latin typeface="+mj-lt"/>
                <a:ea typeface="Roboto Condensed" pitchFamily="2" charset="0"/>
              </a:rPr>
            </a:br>
            <a:r>
              <a:rPr lang="pt-BR" sz="3600" spc="-150" dirty="0" smtClean="0">
                <a:latin typeface="+mj-lt"/>
                <a:ea typeface="Roboto Condensed" pitchFamily="2" charset="0"/>
              </a:rPr>
              <a:t>das </a:t>
            </a:r>
            <a:r>
              <a:rPr lang="pt-BR" sz="3600" spc="-150" dirty="0">
                <a:latin typeface="+mj-lt"/>
                <a:ea typeface="Roboto Condensed" pitchFamily="2" charset="0"/>
              </a:rPr>
              <a:t>pessoas ao longo do tempo. </a:t>
            </a:r>
            <a:endParaRPr lang="pt-BR" sz="3600" spc="-150" dirty="0" smtClean="0">
              <a:latin typeface="+mj-lt"/>
              <a:ea typeface="Roboto Condensed" pitchFamily="2" charset="0"/>
            </a:endParaRPr>
          </a:p>
          <a:p>
            <a:pPr marL="0" indent="0">
              <a:buNone/>
            </a:pPr>
            <a:r>
              <a:rPr lang="pt-BR" sz="3600" spc="-150" dirty="0" smtClean="0">
                <a:latin typeface="+mj-lt"/>
                <a:ea typeface="Roboto Condensed" pitchFamily="2" charset="0"/>
              </a:rPr>
              <a:t>Ao </a:t>
            </a:r>
            <a:r>
              <a:rPr lang="pt-BR" sz="3600" spc="-150" dirty="0">
                <a:latin typeface="+mj-lt"/>
                <a:ea typeface="Roboto Condensed" pitchFamily="2" charset="0"/>
              </a:rPr>
              <a:t>invés de pedir-lhes para fazer as mesmas </a:t>
            </a:r>
            <a:r>
              <a:rPr lang="pt-BR" sz="3600" spc="-150" dirty="0" smtClean="0">
                <a:latin typeface="+mj-lt"/>
                <a:ea typeface="Roboto Condensed" pitchFamily="2" charset="0"/>
              </a:rPr>
              <a:t>coisas, </a:t>
            </a:r>
            <a:r>
              <a:rPr lang="pt-BR" sz="3600" spc="-150" dirty="0">
                <a:latin typeface="+mj-lt"/>
                <a:ea typeface="Roboto Condensed" pitchFamily="2" charset="0"/>
              </a:rPr>
              <a:t>coloque </a:t>
            </a:r>
            <a:r>
              <a:rPr lang="pt-BR" sz="3600" spc="-150" dirty="0" smtClean="0">
                <a:latin typeface="+mj-lt"/>
                <a:ea typeface="Roboto Condensed" pitchFamily="2" charset="0"/>
              </a:rPr>
              <a:t>as escolhas anteriores de forma ativa.</a:t>
            </a:r>
            <a:endParaRPr lang="pt-BR" sz="3600" spc="-150" dirty="0">
              <a:solidFill>
                <a:srgbClr val="006600"/>
              </a:solidFill>
              <a:latin typeface="+mj-lt"/>
              <a:ea typeface="Roboto Condensed" pitchFamily="2" charset="0"/>
            </a:endParaRPr>
          </a:p>
        </p:txBody>
      </p:sp>
      <p:pic>
        <p:nvPicPr>
          <p:cNvPr id="6148" name="Picture 4" descr="https://encrypted-tbn0.gstatic.com/images?q=tbn:ANd9GcS_2a_0apiW-tm88TVQDfBIVsuJoGujuquSxDhdXZzBPnoacXY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566144"/>
            <a:ext cx="9361040" cy="5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developer.android.com/design/media/principles_get_to_know_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908721"/>
            <a:ext cx="341305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9776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BR" dirty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Simplifique Minha Vida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780928"/>
            <a:ext cx="8229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spc="-150" dirty="0" smtClean="0">
                <a:ea typeface="Roboto Condensed" pitchFamily="2" charset="0"/>
              </a:rPr>
              <a:t>Seja breve nas descrições do seu App.</a:t>
            </a:r>
          </a:p>
          <a:p>
            <a:pPr marL="0" indent="0">
              <a:buNone/>
            </a:pPr>
            <a:r>
              <a:rPr lang="pt-BR" sz="3600" spc="-150" dirty="0">
                <a:ea typeface="Roboto Condensed" pitchFamily="2" charset="0"/>
              </a:rPr>
              <a:t>Use frases curtas com palavras </a:t>
            </a:r>
            <a:r>
              <a:rPr lang="pt-BR" sz="3600" spc="-150" dirty="0" smtClean="0">
                <a:ea typeface="Roboto Condensed" pitchFamily="2" charset="0"/>
              </a:rPr>
              <a:t>simples porque os usuários tendem </a:t>
            </a:r>
            <a:r>
              <a:rPr lang="pt-BR" sz="3600" spc="-150" dirty="0">
                <a:ea typeface="Roboto Condensed" pitchFamily="2" charset="0"/>
              </a:rPr>
              <a:t>a pular frases </a:t>
            </a:r>
            <a:r>
              <a:rPr lang="pt-BR" sz="3600" spc="-150" dirty="0" smtClean="0">
                <a:ea typeface="Roboto Condensed" pitchFamily="2" charset="0"/>
              </a:rPr>
              <a:t>longas.</a:t>
            </a:r>
            <a:endParaRPr lang="pt-BR" sz="3600" spc="-150" dirty="0">
              <a:ea typeface="Roboto Condensed" pitchFamily="2" charset="0"/>
            </a:endParaRPr>
          </a:p>
        </p:txBody>
      </p:sp>
      <p:pic>
        <p:nvPicPr>
          <p:cNvPr id="7174" name="Picture 6" descr="https://encrypted-tbn2.gstatic.com/images?q=tbn:ANd9GcQxgwOsKQeGzVkOZyxirt8mcoccwD10dIPE19-4hxW02qD4uDsG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934" y="1268760"/>
            <a:ext cx="937345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developer.android.com/design/media/principles_keep_it_bri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01637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977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BR" sz="4000" spc="-150" dirty="0" smtClean="0">
                <a:solidFill>
                  <a:srgbClr val="006600"/>
                </a:solidFill>
                <a:latin typeface="Roboto Condensed" pitchFamily="2" charset="0"/>
                <a:ea typeface="Roboto Condensed" pitchFamily="2" charset="0"/>
              </a:rPr>
              <a:t>Uma imagem </a:t>
            </a:r>
            <a:br>
              <a:rPr lang="pt-BR" sz="4000" spc="-150" dirty="0" smtClean="0">
                <a:solidFill>
                  <a:srgbClr val="006600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pt-BR" sz="4000" spc="-150" dirty="0" smtClean="0">
                <a:solidFill>
                  <a:srgbClr val="006600"/>
                </a:solidFill>
                <a:latin typeface="Roboto Condensed" pitchFamily="2" charset="0"/>
                <a:ea typeface="Roboto Condensed" pitchFamily="2" charset="0"/>
              </a:rPr>
              <a:t>vale mais que mil palavras</a:t>
            </a:r>
            <a:endParaRPr lang="pt-BR" sz="4000" spc="-150" dirty="0">
              <a:solidFill>
                <a:srgbClr val="0066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964085"/>
            <a:ext cx="6552728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spc="-150" dirty="0" smtClean="0">
                <a:ea typeface="Roboto Condensed" pitchFamily="2" charset="0"/>
              </a:rPr>
              <a:t>Considere </a:t>
            </a:r>
            <a:r>
              <a:rPr lang="pt-BR" sz="3600" spc="-150" dirty="0">
                <a:ea typeface="Roboto Condensed" pitchFamily="2" charset="0"/>
              </a:rPr>
              <a:t>o uso de imagens para explicar idéias. </a:t>
            </a:r>
            <a:r>
              <a:rPr lang="pt-BR" sz="3600" spc="-150" dirty="0" smtClean="0">
                <a:ea typeface="Roboto Condensed" pitchFamily="2" charset="0"/>
              </a:rPr>
              <a:t>A informação visual é mais impactante que a textual.</a:t>
            </a:r>
            <a:endParaRPr lang="pt-BR" sz="3600" spc="-150" dirty="0">
              <a:ea typeface="Roboto Condensed" pitchFamily="2" charset="0"/>
            </a:endParaRPr>
          </a:p>
        </p:txBody>
      </p:sp>
      <p:pic>
        <p:nvPicPr>
          <p:cNvPr id="8194" name="Picture 2" descr="http://www.wallsave.com/wallpapers/1920x1200/green/400621/green-technology-energy-4006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eveloper.android.com/design/media/principles_pict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4664"/>
            <a:ext cx="228929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4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97768"/>
            <a:ext cx="8733656" cy="1143000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rgbClr val="FF9900"/>
                </a:solidFill>
                <a:latin typeface="Roboto Condensed" pitchFamily="2" charset="0"/>
                <a:ea typeface="Roboto Condensed" pitchFamily="2" charset="0"/>
              </a:rPr>
              <a:t>Decida por mim, </a:t>
            </a:r>
            <a:r>
              <a:rPr lang="pt-BR" sz="3600" dirty="0" smtClean="0">
                <a:solidFill>
                  <a:srgbClr val="FF9900"/>
                </a:solidFill>
                <a:latin typeface="Roboto Condensed" pitchFamily="2" charset="0"/>
                <a:ea typeface="Roboto Condensed" pitchFamily="2" charset="0"/>
              </a:rPr>
              <a:t/>
            </a:r>
            <a:br>
              <a:rPr lang="pt-BR" sz="3600" dirty="0" smtClean="0">
                <a:solidFill>
                  <a:srgbClr val="FF9900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pt-BR" sz="3600" dirty="0" smtClean="0">
                <a:solidFill>
                  <a:srgbClr val="FF9900"/>
                </a:solidFill>
                <a:latin typeface="Roboto Condensed" pitchFamily="2" charset="0"/>
                <a:ea typeface="Roboto Condensed" pitchFamily="2" charset="0"/>
              </a:rPr>
              <a:t>mas </a:t>
            </a:r>
            <a:r>
              <a:rPr lang="pt-BR" sz="3600" dirty="0">
                <a:solidFill>
                  <a:srgbClr val="FF9900"/>
                </a:solidFill>
                <a:latin typeface="Roboto Condensed" pitchFamily="2" charset="0"/>
                <a:ea typeface="Roboto Condensed" pitchFamily="2" charset="0"/>
              </a:rPr>
              <a:t>deixe-me ter a palavra final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892077"/>
            <a:ext cx="7992888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spc="-150" dirty="0" smtClean="0">
                <a:ea typeface="Roboto Condensed" pitchFamily="2" charset="0"/>
              </a:rPr>
              <a:t>Faça seu App dar o </a:t>
            </a:r>
            <a:r>
              <a:rPr lang="pt-BR" sz="3600" spc="-150" dirty="0">
                <a:ea typeface="Roboto Condensed" pitchFamily="2" charset="0"/>
              </a:rPr>
              <a:t>melhor palpite </a:t>
            </a:r>
            <a:r>
              <a:rPr lang="pt-BR" sz="3600" spc="-150" dirty="0" smtClean="0">
                <a:ea typeface="Roboto Condensed" pitchFamily="2" charset="0"/>
              </a:rPr>
              <a:t>em </a:t>
            </a:r>
            <a:r>
              <a:rPr lang="pt-BR" sz="3600" spc="-150" dirty="0">
                <a:ea typeface="Roboto Condensed" pitchFamily="2" charset="0"/>
              </a:rPr>
              <a:t>vez de </a:t>
            </a:r>
            <a:r>
              <a:rPr lang="pt-BR" sz="3600" spc="-150" dirty="0" smtClean="0">
                <a:ea typeface="Roboto Condensed" pitchFamily="2" charset="0"/>
              </a:rPr>
              <a:t>perguntar.</a:t>
            </a:r>
          </a:p>
          <a:p>
            <a:pPr marL="0" indent="0">
              <a:buNone/>
            </a:pPr>
            <a:r>
              <a:rPr lang="pt-BR" sz="3600" spc="-150" dirty="0" smtClean="0">
                <a:ea typeface="Roboto Condensed" pitchFamily="2" charset="0"/>
              </a:rPr>
              <a:t>As pessoas não gostam de muitas </a:t>
            </a:r>
            <a:r>
              <a:rPr lang="pt-BR" sz="3600" spc="-150" dirty="0">
                <a:ea typeface="Roboto Condensed" pitchFamily="2" charset="0"/>
              </a:rPr>
              <a:t>escolhas e </a:t>
            </a:r>
            <a:r>
              <a:rPr lang="pt-BR" sz="3600" spc="-150" dirty="0" smtClean="0">
                <a:ea typeface="Roboto Condensed" pitchFamily="2" charset="0"/>
              </a:rPr>
              <a:t>decisões, mas permita a opção de voltar no caso de um palpite errado.</a:t>
            </a:r>
            <a:endParaRPr lang="pt-BR" sz="3600" spc="-15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https://encrypted-tbn3.gstatic.com/images?q=tbn:ANd9GcS_JIz1zyaCMC46OGAOnYS6OFUzVpjYVD2QGy0tFrthQZEwpD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12776"/>
            <a:ext cx="925252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developer.android.com/design/media/principles_decide_for_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3033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6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210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Design android.</vt:lpstr>
      <vt:lpstr>Criando uma visão</vt:lpstr>
      <vt:lpstr>Elegante</vt:lpstr>
      <vt:lpstr>Icones</vt:lpstr>
      <vt:lpstr>Esse android é meu!</vt:lpstr>
      <vt:lpstr>Você já me conheçe?</vt:lpstr>
      <vt:lpstr>Simplifique Minha Vida</vt:lpstr>
      <vt:lpstr>Uma imagem  vale mais que mil palavras</vt:lpstr>
      <vt:lpstr>Decida por mim,  mas deixe-me ter a palavra final</vt:lpstr>
      <vt:lpstr>Mostre o mínimo possível</vt:lpstr>
      <vt:lpstr>Quero saber onde estou.</vt:lpstr>
      <vt:lpstr>Não perca minhas coisas.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22</cp:revision>
  <dcterms:created xsi:type="dcterms:W3CDTF">2014-02-19T18:01:40Z</dcterms:created>
  <dcterms:modified xsi:type="dcterms:W3CDTF">2014-03-03T17:03:18Z</dcterms:modified>
</cp:coreProperties>
</file>