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60" r:id="rId7"/>
    <p:sldId id="258" r:id="rId8"/>
    <p:sldId id="261" r:id="rId9"/>
    <p:sldId id="262" r:id="rId10"/>
    <p:sldId id="283" r:id="rId11"/>
    <p:sldId id="264"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658"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3/29/2022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8198060" cy="1243584"/>
          </a:xfrm>
        </p:spPr>
        <p:txBody>
          <a:bodyPr/>
          <a:lstStyle/>
          <a:p>
            <a:r>
              <a:rPr lang="en-US" sz="4000" dirty="0"/>
              <a:t>Touchless Door Bell using IR Sensor and Temperature Sensor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 Project by Mihir Naik &amp; Monesh Rathod</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Content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sz="quarter" idx="13"/>
          </p:nvPr>
        </p:nvSpPr>
        <p:spPr/>
        <p:txBody>
          <a:bodyPr/>
          <a:lstStyle/>
          <a:p>
            <a:r>
              <a:rPr lang="en-US" dirty="0"/>
              <a:t>Introduction</a:t>
            </a:r>
          </a:p>
          <a:p>
            <a:r>
              <a:rPr lang="en-US" dirty="0"/>
              <a:t>Apparatus</a:t>
            </a:r>
          </a:p>
          <a:p>
            <a:r>
              <a:rPr lang="en-US" dirty="0"/>
              <a:t>Working</a:t>
            </a:r>
          </a:p>
          <a:p>
            <a:r>
              <a:rPr lang="en-US" dirty="0"/>
              <a:t>Advantages and Disadvantages</a:t>
            </a:r>
          </a:p>
          <a:p>
            <a:r>
              <a:rPr lang="en-US" dirty="0"/>
              <a:t>Applications</a:t>
            </a:r>
          </a:p>
          <a:p>
            <a:r>
              <a:rPr lang="en-US" dirty="0"/>
              <a:t>Further Developments</a:t>
            </a:r>
          </a:p>
          <a:p>
            <a:r>
              <a:rPr lang="en-US" dirty="0"/>
              <a:t>Conclusion and References</a:t>
            </a:r>
          </a:p>
          <a:p>
            <a:pPr marL="0" indent="0">
              <a:buNone/>
            </a:pPr>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Introduction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Content Placeholder 2">
            <a:extLst>
              <a:ext uri="{FF2B5EF4-FFF2-40B4-BE49-F238E27FC236}">
                <a16:creationId xmlns:a16="http://schemas.microsoft.com/office/drawing/2014/main" id="{B621D359-EAAB-4501-9097-035B0BA36664}"/>
              </a:ext>
            </a:extLst>
          </p:cNvPr>
          <p:cNvSpPr>
            <a:spLocks noGrp="1"/>
          </p:cNvSpPr>
          <p:nvPr>
            <p:ph idx="1"/>
          </p:nvPr>
        </p:nvSpPr>
        <p:spPr/>
        <p:txBody>
          <a:bodyPr/>
          <a:lstStyle/>
          <a:p>
            <a:r>
              <a:rPr lang="en-GB" dirty="0"/>
              <a:t>When some infected person presses the button the virus hold on that button and when the non infected person presses or touches that button the virus spread to that button. We can avoid this danger by using Touchless Doorbell.</a:t>
            </a:r>
            <a:endParaRPr lang="en-IN"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Apparatus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Arduino UNO R3</a:t>
            </a:r>
          </a:p>
          <a:p>
            <a:r>
              <a:rPr lang="en-US" dirty="0"/>
              <a:t>IR Sensor Module</a:t>
            </a:r>
          </a:p>
          <a:p>
            <a:r>
              <a:rPr lang="en-US" dirty="0"/>
              <a:t>Temperature sensor LM35</a:t>
            </a:r>
          </a:p>
          <a:p>
            <a:r>
              <a:rPr lang="en-US" dirty="0"/>
              <a:t>16x2 LCD Display</a:t>
            </a:r>
          </a:p>
          <a:p>
            <a:r>
              <a:rPr lang="en-US" dirty="0"/>
              <a:t>Variable Resistor</a:t>
            </a:r>
          </a:p>
          <a:p>
            <a:r>
              <a:rPr lang="en-US" dirty="0"/>
              <a:t>Resistor</a:t>
            </a:r>
          </a:p>
          <a:p>
            <a:r>
              <a:rPr lang="en-US" dirty="0"/>
              <a:t>LED</a:t>
            </a:r>
          </a:p>
          <a:p>
            <a:r>
              <a:rPr lang="en-US" dirty="0"/>
              <a:t>Buzzer</a:t>
            </a:r>
          </a:p>
          <a:p>
            <a:r>
              <a:rPr lang="en-US" dirty="0"/>
              <a:t>Connecting wires</a:t>
            </a:r>
          </a:p>
          <a:p>
            <a:r>
              <a:rPr lang="en-US" dirty="0"/>
              <a:t>Zero PCB Board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Working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idx="1"/>
          </p:nvPr>
        </p:nvSpPr>
        <p:spPr>
          <a:xfrm>
            <a:off x="444500" y="1370459"/>
            <a:ext cx="11215235" cy="4351338"/>
          </a:xfrm>
        </p:spPr>
        <p:txBody>
          <a:bodyPr/>
          <a:lstStyle/>
          <a:p>
            <a:r>
              <a:rPr lang="en-US" dirty="0"/>
              <a:t>How does the System work?</a:t>
            </a:r>
          </a:p>
          <a:p>
            <a:r>
              <a:rPr lang="en-US" dirty="0"/>
              <a:t>What is the working Principle of the System?</a:t>
            </a:r>
          </a:p>
          <a:p>
            <a:r>
              <a:rPr lang="en-US" dirty="0"/>
              <a:t>Can there be further Developments?</a:t>
            </a:r>
          </a:p>
        </p:txBody>
      </p:sp>
      <p:sp>
        <p:nvSpPr>
          <p:cNvPr id="3" name="Rectangle 2">
            <a:extLst>
              <a:ext uri="{FF2B5EF4-FFF2-40B4-BE49-F238E27FC236}">
                <a16:creationId xmlns:a16="http://schemas.microsoft.com/office/drawing/2014/main" id="{062FB199-5326-4B89-AB51-57CC4DDE3D8E}"/>
              </a:ext>
            </a:extLst>
          </p:cNvPr>
          <p:cNvSpPr/>
          <p:nvPr/>
        </p:nvSpPr>
        <p:spPr>
          <a:xfrm>
            <a:off x="813816" y="3739896"/>
            <a:ext cx="1170432"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Temp</a:t>
            </a:r>
          </a:p>
          <a:p>
            <a:pPr algn="ctr"/>
            <a:r>
              <a:rPr lang="en-US" dirty="0"/>
              <a:t>Sensor</a:t>
            </a:r>
            <a:endParaRPr lang="en-IN" dirty="0"/>
          </a:p>
        </p:txBody>
      </p:sp>
      <p:sp>
        <p:nvSpPr>
          <p:cNvPr id="5" name="Rectangle 4">
            <a:extLst>
              <a:ext uri="{FF2B5EF4-FFF2-40B4-BE49-F238E27FC236}">
                <a16:creationId xmlns:a16="http://schemas.microsoft.com/office/drawing/2014/main" id="{A0097F01-CFDD-4FA8-996B-E580DC23D5A9}"/>
              </a:ext>
            </a:extLst>
          </p:cNvPr>
          <p:cNvSpPr/>
          <p:nvPr/>
        </p:nvSpPr>
        <p:spPr>
          <a:xfrm>
            <a:off x="2871216" y="3739896"/>
            <a:ext cx="1216152"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Arduino</a:t>
            </a:r>
            <a:endParaRPr lang="en-IN" dirty="0"/>
          </a:p>
        </p:txBody>
      </p:sp>
      <p:sp>
        <p:nvSpPr>
          <p:cNvPr id="6" name="Rectangle 5">
            <a:extLst>
              <a:ext uri="{FF2B5EF4-FFF2-40B4-BE49-F238E27FC236}">
                <a16:creationId xmlns:a16="http://schemas.microsoft.com/office/drawing/2014/main" id="{084E87FD-19E7-48C3-B115-B4CA4FD00F09}"/>
              </a:ext>
            </a:extLst>
          </p:cNvPr>
          <p:cNvSpPr/>
          <p:nvPr/>
        </p:nvSpPr>
        <p:spPr>
          <a:xfrm>
            <a:off x="5136582" y="3739896"/>
            <a:ext cx="9144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IR</a:t>
            </a:r>
          </a:p>
          <a:p>
            <a:pPr algn="ctr"/>
            <a:r>
              <a:rPr lang="en-US" dirty="0"/>
              <a:t>Sensor</a:t>
            </a:r>
            <a:endParaRPr lang="en-IN" dirty="0"/>
          </a:p>
        </p:txBody>
      </p:sp>
      <p:sp>
        <p:nvSpPr>
          <p:cNvPr id="8" name="Rectangle 7">
            <a:extLst>
              <a:ext uri="{FF2B5EF4-FFF2-40B4-BE49-F238E27FC236}">
                <a16:creationId xmlns:a16="http://schemas.microsoft.com/office/drawing/2014/main" id="{60EF1028-1B06-434A-A048-0BACF46F5BE7}"/>
              </a:ext>
            </a:extLst>
          </p:cNvPr>
          <p:cNvSpPr/>
          <p:nvPr/>
        </p:nvSpPr>
        <p:spPr>
          <a:xfrm>
            <a:off x="2871216" y="5148072"/>
            <a:ext cx="1216152" cy="6629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LCD Display</a:t>
            </a:r>
            <a:endParaRPr lang="en-IN" dirty="0"/>
          </a:p>
        </p:txBody>
      </p:sp>
      <p:sp>
        <p:nvSpPr>
          <p:cNvPr id="9" name="Rectangle 8">
            <a:extLst>
              <a:ext uri="{FF2B5EF4-FFF2-40B4-BE49-F238E27FC236}">
                <a16:creationId xmlns:a16="http://schemas.microsoft.com/office/drawing/2014/main" id="{4A38CFC6-CFBB-4C21-B2FD-D9AC0C8A5C96}"/>
              </a:ext>
            </a:extLst>
          </p:cNvPr>
          <p:cNvSpPr/>
          <p:nvPr/>
        </p:nvSpPr>
        <p:spPr>
          <a:xfrm>
            <a:off x="5056632" y="5148072"/>
            <a:ext cx="1527048" cy="6629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Buzzer and</a:t>
            </a:r>
          </a:p>
          <a:p>
            <a:pPr algn="ctr"/>
            <a:r>
              <a:rPr lang="en-US" dirty="0"/>
              <a:t>LED</a:t>
            </a:r>
            <a:endParaRPr lang="en-IN" dirty="0"/>
          </a:p>
        </p:txBody>
      </p:sp>
      <p:cxnSp>
        <p:nvCxnSpPr>
          <p:cNvPr id="11" name="Straight Arrow Connector 10">
            <a:extLst>
              <a:ext uri="{FF2B5EF4-FFF2-40B4-BE49-F238E27FC236}">
                <a16:creationId xmlns:a16="http://schemas.microsoft.com/office/drawing/2014/main" id="{20696896-DAC6-4DFE-A09C-5D045F0D75FD}"/>
              </a:ext>
            </a:extLst>
          </p:cNvPr>
          <p:cNvCxnSpPr>
            <a:cxnSpLocks/>
            <a:endCxn id="5" idx="1"/>
          </p:cNvCxnSpPr>
          <p:nvPr/>
        </p:nvCxnSpPr>
        <p:spPr>
          <a:xfrm flipV="1">
            <a:off x="1984248" y="4197096"/>
            <a:ext cx="886968" cy="91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A234CADE-0EC6-4CCA-92FF-A1C69F6E0D1B}"/>
              </a:ext>
            </a:extLst>
          </p:cNvPr>
          <p:cNvCxnSpPr>
            <a:cxnSpLocks/>
            <a:stCxn id="6" idx="1"/>
          </p:cNvCxnSpPr>
          <p:nvPr/>
        </p:nvCxnSpPr>
        <p:spPr>
          <a:xfrm flipH="1">
            <a:off x="4087368" y="4197096"/>
            <a:ext cx="104921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A310FB1A-058B-41EF-BF05-356A5A5ADD9A}"/>
              </a:ext>
            </a:extLst>
          </p:cNvPr>
          <p:cNvCxnSpPr>
            <a:cxnSpLocks/>
          </p:cNvCxnSpPr>
          <p:nvPr/>
        </p:nvCxnSpPr>
        <p:spPr>
          <a:xfrm>
            <a:off x="3472434" y="4745195"/>
            <a:ext cx="13716" cy="4114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Connector: Elbow 19">
            <a:extLst>
              <a:ext uri="{FF2B5EF4-FFF2-40B4-BE49-F238E27FC236}">
                <a16:creationId xmlns:a16="http://schemas.microsoft.com/office/drawing/2014/main" id="{1DF1787D-F9FC-4E7D-8128-1585EBCFBE25}"/>
              </a:ext>
            </a:extLst>
          </p:cNvPr>
          <p:cNvCxnSpPr>
            <a:cxnSpLocks/>
          </p:cNvCxnSpPr>
          <p:nvPr/>
        </p:nvCxnSpPr>
        <p:spPr>
          <a:xfrm>
            <a:off x="3749040" y="4736592"/>
            <a:ext cx="1307592" cy="75094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Advantages &amp; Disadvantages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sz="half" idx="1"/>
          </p:nvPr>
        </p:nvSpPr>
        <p:spPr/>
        <p:txBody>
          <a:bodyPr/>
          <a:lstStyle/>
          <a:p>
            <a:r>
              <a:rPr lang="en-US" dirty="0"/>
              <a:t>Advantages</a:t>
            </a:r>
          </a:p>
          <a:p>
            <a:pPr lvl="1"/>
            <a:r>
              <a:rPr lang="en-US" dirty="0"/>
              <a:t>No contact between the person and the bell.</a:t>
            </a:r>
          </a:p>
          <a:p>
            <a:pPr lvl="1"/>
            <a:r>
              <a:rPr lang="en-US" dirty="0"/>
              <a:t>Restricts the person to enter who has high fever.</a:t>
            </a:r>
          </a:p>
          <a:p>
            <a:pPr lvl="1"/>
            <a:r>
              <a:rPr lang="en-US" dirty="0"/>
              <a:t>Low development cost.</a:t>
            </a:r>
          </a:p>
          <a:p>
            <a:pPr lvl="1"/>
            <a:r>
              <a:rPr lang="en-US" dirty="0"/>
              <a:t>Power efficient.</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sz="half" idx="2"/>
          </p:nvPr>
        </p:nvSpPr>
        <p:spPr/>
        <p:txBody>
          <a:bodyPr/>
          <a:lstStyle/>
          <a:p>
            <a:r>
              <a:rPr lang="en-US" dirty="0"/>
              <a:t>Disadvantages</a:t>
            </a:r>
          </a:p>
          <a:p>
            <a:pPr lvl="1"/>
            <a:r>
              <a:rPr lang="en-US" dirty="0"/>
              <a:t>Low Accuracy due to environmental changes.</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Applications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idx="1"/>
          </p:nvPr>
        </p:nvSpPr>
        <p:spPr/>
        <p:txBody>
          <a:bodyPr/>
          <a:lstStyle/>
          <a:p>
            <a:r>
              <a:rPr lang="en-US" dirty="0"/>
              <a:t>Home use – It can be used in home as a touchless doorbell.</a:t>
            </a:r>
          </a:p>
          <a:p>
            <a:r>
              <a:rPr lang="en-US" dirty="0"/>
              <a:t>Industrial use – It can be used in Industries</a:t>
            </a:r>
          </a:p>
          <a:p>
            <a:r>
              <a:rPr lang="en-US" dirty="0"/>
              <a:t>Many more</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Further Developments</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6" name="Content Placeholder 5">
            <a:extLst>
              <a:ext uri="{FF2B5EF4-FFF2-40B4-BE49-F238E27FC236}">
                <a16:creationId xmlns:a16="http://schemas.microsoft.com/office/drawing/2014/main" id="{AE2D1811-2EA2-4AA9-B8C0-2381FE130CDC}"/>
              </a:ext>
            </a:extLst>
          </p:cNvPr>
          <p:cNvSpPr>
            <a:spLocks noGrp="1"/>
          </p:cNvSpPr>
          <p:nvPr>
            <p:ph idx="1"/>
          </p:nvPr>
        </p:nvSpPr>
        <p:spPr/>
        <p:txBody>
          <a:bodyPr/>
          <a:lstStyle/>
          <a:p>
            <a:r>
              <a:rPr lang="en-GB" dirty="0"/>
              <a:t>Can this model be further Developed?</a:t>
            </a:r>
          </a:p>
          <a:p>
            <a:r>
              <a:rPr lang="en-GB" dirty="0"/>
              <a:t>If yes, How can it be?</a:t>
            </a:r>
          </a:p>
          <a:p>
            <a:pPr marL="0" indent="0">
              <a:buNone/>
            </a:pPr>
            <a:endParaRPr lang="en-IN"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Conclusion and References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4" name="Content Placeholder 3">
            <a:extLst>
              <a:ext uri="{FF2B5EF4-FFF2-40B4-BE49-F238E27FC236}">
                <a16:creationId xmlns:a16="http://schemas.microsoft.com/office/drawing/2014/main" id="{0ABC2DE3-BC1E-434D-BE1C-B5E40BDFA6FA}"/>
              </a:ext>
            </a:extLst>
          </p:cNvPr>
          <p:cNvSpPr>
            <a:spLocks noGrp="1"/>
          </p:cNvSpPr>
          <p:nvPr>
            <p:ph idx="1"/>
          </p:nvPr>
        </p:nvSpPr>
        <p:spPr>
          <a:xfrm>
            <a:off x="443365" y="1825625"/>
            <a:ext cx="11215235" cy="1603376"/>
          </a:xfrm>
        </p:spPr>
        <p:txBody>
          <a:bodyPr/>
          <a:lstStyle/>
          <a:p>
            <a:r>
              <a:rPr lang="en-GB" dirty="0"/>
              <a:t>After creating, developing this project we conclude that we can use this model in various applications and we can turn this into the product form.</a:t>
            </a:r>
          </a:p>
          <a:p>
            <a:endParaRPr lang="en-IN" dirty="0"/>
          </a:p>
        </p:txBody>
      </p:sp>
      <p:sp>
        <p:nvSpPr>
          <p:cNvPr id="7" name="Content Placeholder 3">
            <a:extLst>
              <a:ext uri="{FF2B5EF4-FFF2-40B4-BE49-F238E27FC236}">
                <a16:creationId xmlns:a16="http://schemas.microsoft.com/office/drawing/2014/main" id="{656B1317-985A-4D12-81BE-26379009B3B5}"/>
              </a:ext>
            </a:extLst>
          </p:cNvPr>
          <p:cNvSpPr txBox="1">
            <a:spLocks/>
          </p:cNvSpPr>
          <p:nvPr/>
        </p:nvSpPr>
        <p:spPr>
          <a:xfrm>
            <a:off x="443364" y="3661051"/>
            <a:ext cx="11215235" cy="1603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Arduino.cc</a:t>
            </a:r>
          </a:p>
          <a:p>
            <a:r>
              <a:rPr lang="en-GB" dirty="0"/>
              <a:t>google.com</a:t>
            </a:r>
            <a:endParaRPr lang="en-IN"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308</TotalTime>
  <Words>254</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Trade Gothic LT Pro</vt:lpstr>
      <vt:lpstr>Trebuchet MS</vt:lpstr>
      <vt:lpstr>Office Theme</vt:lpstr>
      <vt:lpstr>Touchless Door Bell using IR Sensor and Temperature Sensor</vt:lpstr>
      <vt:lpstr>Content</vt:lpstr>
      <vt:lpstr>Introduction</vt:lpstr>
      <vt:lpstr>Apparatus</vt:lpstr>
      <vt:lpstr>Working</vt:lpstr>
      <vt:lpstr>Advantages &amp; Disadvantages</vt:lpstr>
      <vt:lpstr>Applications</vt:lpstr>
      <vt:lpstr>Further Developments</vt:lpstr>
      <vt:lpstr>Conclusion and 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Touchless Door Bell using IR Sensor and Temperature Sensor</dc:title>
  <dc:creator>Mihir Naik</dc:creator>
  <cp:lastModifiedBy>Monesh Rathod</cp:lastModifiedBy>
  <cp:revision>8</cp:revision>
  <dcterms:created xsi:type="dcterms:W3CDTF">2022-03-26T04:01:07Z</dcterms:created>
  <dcterms:modified xsi:type="dcterms:W3CDTF">2022-03-29T16:18:14Z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