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62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6F8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050a9b46-347a-4db4-8520-cc3b32339325?pitch-bytes=54019&amp;pitch-content-type=image%2Fjpeg"/>
          <p:cNvPicPr>
            <a:picLocks noChangeAspect="1"/>
          </p:cNvPicPr>
          <p:nvPr/>
        </p:nvPicPr>
        <p:blipFill>
          <a:blip r:embed="rId3"/>
          <a:srcRect t="10096" b="1249"/>
          <a:stretch/>
        </p:blipFill>
        <p:spPr>
          <a:xfrm>
            <a:off x="-15" y="0"/>
            <a:ext cx="3905250" cy="51435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5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6" name="Shape 2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7" name="Shape 3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8" name="Text 4"/>
          <p:cNvSpPr/>
          <p:nvPr/>
        </p:nvSpPr>
        <p:spPr>
          <a:xfrm>
            <a:off x="4572777" y="2850237"/>
            <a:ext cx="3904803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3750"/>
              </a:lnSpc>
            </a:pPr>
            <a:r>
              <a:rPr lang="en-US" sz="38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Money-Wise </a:t>
            </a:r>
            <a:endParaRPr lang="en-US" sz="3750" dirty="0"/>
          </a:p>
        </p:txBody>
      </p:sp>
      <p:sp>
        <p:nvSpPr>
          <p:cNvPr id="9" name="Text 5"/>
          <p:cNvSpPr/>
          <p:nvPr/>
        </p:nvSpPr>
        <p:spPr>
          <a:xfrm>
            <a:off x="4572395" y="2667264"/>
            <a:ext cx="3904766" cy="182873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F8FCF4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 FINANCE TECHNOLOGIES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4567670" y="3419947"/>
            <a:ext cx="4100066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F8FCF4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FINANCIAL FREEDOM, ONE SMART BUDGET AT A TIME!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99202875854-23b7cd490ff4?crop=entropy&amp;cs=tinysrgb&amp;fit=max&amp;fm=jpg&amp;ixid=M3wyMTIyMnwwfDF8c2VhcmNofDF8fGZpbmFuY2UlMjBhcHB8ZW58MXwxfHx8MTc0MDQ2OTk1NHww&amp;ixlib=rb-4.0.3&amp;q=80&amp;w=1080"/>
          <p:cNvPicPr>
            <a:picLocks noChangeAspect="1"/>
          </p:cNvPicPr>
          <p:nvPr/>
        </p:nvPicPr>
        <p:blipFill>
          <a:blip r:embed="rId3"/>
          <a:srcRect t="31131" b="1661"/>
          <a:stretch/>
        </p:blipFill>
        <p:spPr>
          <a:xfrm>
            <a:off x="475488" y="833438"/>
            <a:ext cx="3810000" cy="38338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406" y="787807"/>
            <a:ext cx="38099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 Overview</a:t>
            </a:r>
            <a:endParaRPr lang="en-US" sz="3000" dirty="0"/>
          </a:p>
        </p:txBody>
      </p:sp>
      <p:sp>
        <p:nvSpPr>
          <p:cNvPr id="5" name="Text 1"/>
          <p:cNvSpPr/>
          <p:nvPr/>
        </p:nvSpPr>
        <p:spPr>
          <a:xfrm>
            <a:off x="4570193" y="1761664"/>
            <a:ext cx="3812134" cy="1279922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190500" indent="-190500" algn="l">
              <a:lnSpc>
                <a:spcPts val="1680"/>
              </a:lnSpc>
              <a:buSzPct val="100000"/>
              <a:buChar char="•"/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Handling multiple transactions, savings goals, and expenses can be overwhelming.</a:t>
            </a:r>
            <a:endParaRPr lang="en-US" sz="1050" dirty="0"/>
          </a:p>
          <a:p>
            <a:pPr marL="190500" indent="-190500" algn="l">
              <a:lnSpc>
                <a:spcPts val="1680"/>
              </a:lnSpc>
              <a:buSzPct val="100000"/>
              <a:buChar char="•"/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1100" b="1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AI-Based Personal Budget Manager</a:t>
            </a: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simplifies financial management through AI and automation.</a:t>
            </a:r>
            <a:endParaRPr lang="en-US" sz="1050" dirty="0"/>
          </a:p>
          <a:p>
            <a:pPr marL="190500" indent="-190500" algn="l">
              <a:lnSpc>
                <a:spcPts val="1680"/>
              </a:lnSpc>
              <a:buSzPct val="100000"/>
              <a:buChar char="•"/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Designed for </a:t>
            </a:r>
            <a:r>
              <a:rPr lang="en-US" sz="1100" b="1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everyone</a:t>
            </a: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: Students, Professionals, and Businesses.</a:t>
            </a:r>
            <a:endParaRPr lang="en-US" sz="1050" dirty="0"/>
          </a:p>
        </p:txBody>
      </p:sp>
      <p:sp>
        <p:nvSpPr>
          <p:cNvPr id="6" name="Shape 2"/>
          <p:cNvSpPr/>
          <p:nvPr/>
        </p:nvSpPr>
        <p:spPr>
          <a:xfrm>
            <a:off x="356" y="-23812"/>
            <a:ext cx="9143398" cy="471487"/>
          </a:xfrm>
          <a:prstGeom prst="roundRect">
            <a:avLst>
              <a:gd name="adj" fmla="val -193940"/>
            </a:avLst>
          </a:prstGeom>
          <a:solidFill>
            <a:srgbClr val="F8FCF4"/>
          </a:solidFill>
          <a:ln/>
        </p:spPr>
      </p:sp>
      <p:sp>
        <p:nvSpPr>
          <p:cNvPr id="7" name="Text 3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  <p:txBody>
          <a:bodyPr wrap="square" lIns="6615" tIns="607219" rIns="6615" bIns="607219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8" name="Shape 4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9" name="Shape 5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10" name="Text 6"/>
          <p:cNvSpPr/>
          <p:nvPr/>
        </p:nvSpPr>
        <p:spPr>
          <a:xfrm>
            <a:off x="190500" y="142875"/>
            <a:ext cx="8808058" cy="182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INTRODUCTION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4567670" y="3504964"/>
            <a:ext cx="4100066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TAKE CONTROL OF YOUR FINANCES WITH AI-POWERED EFFICIENCY!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4567670" y="1241399"/>
            <a:ext cx="3930006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MANAGING PERSONAL FINANCES CAN BE CHALLENGING.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6F8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80854" y="1308141"/>
            <a:ext cx="6787307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880"/>
              </a:lnSpc>
            </a:pPr>
            <a:r>
              <a:rPr lang="en-US" sz="2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JUSTIFICATION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191853" y="2190814"/>
            <a:ext cx="6786562" cy="15001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688"/>
              </a:lnSpc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Financial literacy and management are crucial in today's economy. Many individuals struggle with: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☐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Overspending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☐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Poor savings Habits 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☐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Disorganized financial records</a:t>
            </a:r>
            <a:endParaRPr lang="en-US" sz="1350" dirty="0"/>
          </a:p>
          <a:p>
            <a:pPr algn="l">
              <a:lnSpc>
                <a:spcPts val="1688"/>
              </a:lnSpc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This project seeks to address these challenges by providing a smart, automated solution that: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3144800" y="1668449"/>
            <a:ext cx="2908186" cy="0"/>
          </a:xfrm>
          <a:prstGeom prst="line">
            <a:avLst/>
          </a:prstGeom>
          <a:solidFill>
            <a:srgbClr val="F8FCF4"/>
          </a:solidFill>
          <a:ln w="21167">
            <a:solidFill>
              <a:srgbClr val="1A1E1A"/>
            </a:solidFill>
            <a:prstDash val="solid"/>
            <a:headEnd type="none"/>
            <a:tailEnd type="none"/>
          </a:ln>
        </p:spPr>
      </p:sp>
      <p:sp>
        <p:nvSpPr>
          <p:cNvPr id="6" name="Text 3"/>
          <p:cNvSpPr/>
          <p:nvPr/>
        </p:nvSpPr>
        <p:spPr>
          <a:xfrm>
            <a:off x="8426476" y="-3149"/>
            <a:ext cx="1047750" cy="1047750"/>
          </a:xfrm>
          <a:prstGeom prst="ellipse">
            <a:avLst/>
          </a:prstGeom>
          <a:solidFill>
            <a:srgbClr val="F8FCF4"/>
          </a:solidFill>
          <a:ln/>
        </p:spPr>
        <p:txBody>
          <a:bodyPr wrap="square" lIns="58208" tIns="123693" rIns="58208" bIns="1236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9635" y="3401932"/>
            <a:ext cx="1762126" cy="42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Monitor and access mobile transactions in one place. 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479635" y="3164457"/>
            <a:ext cx="1762126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MPESA INTEGRATION: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76250" y="476250"/>
            <a:ext cx="8191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Key Features</a:t>
            </a:r>
            <a:endParaRPr lang="en-US" sz="3000" dirty="0"/>
          </a:p>
        </p:txBody>
      </p:sp>
      <p:pic>
        <p:nvPicPr>
          <p:cNvPr id="6" name="Image 0" descr="https://pitch-assets-ccb95893-de3f-4266-973c-20049231b248.s3.eu-west-1.amazonaws.com/21909e19-7553-40fc-9a93-b6c4f720eff9?pitch-bytes=1350740&amp;pitch-content-type=image%2Fpng"/>
          <p:cNvPicPr>
            <a:picLocks noChangeAspect="1"/>
          </p:cNvPicPr>
          <p:nvPr/>
        </p:nvPicPr>
        <p:blipFill>
          <a:blip r:embed="rId3"/>
          <a:srcRect t="2970" b="13407"/>
          <a:stretch/>
        </p:blipFill>
        <p:spPr>
          <a:xfrm>
            <a:off x="479635" y="1547812"/>
            <a:ext cx="1762125" cy="14287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8" name="Shape 4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9" name="Shape 5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10" name="Text 6"/>
          <p:cNvSpPr/>
          <p:nvPr/>
        </p:nvSpPr>
        <p:spPr>
          <a:xfrm>
            <a:off x="2625096" y="3529457"/>
            <a:ext cx="1762126" cy="42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 categorizes transactions seamlessly.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2625096" y="3164457"/>
            <a:ext cx="1762126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AUTOMATED EXPENSE TRACKING:</a:t>
            </a:r>
            <a:endParaRPr lang="en-US" sz="900" dirty="0"/>
          </a:p>
        </p:txBody>
      </p:sp>
      <p:pic>
        <p:nvPicPr>
          <p:cNvPr id="12" name="Image 1" descr="https://pitch-assets-ccb95893-de3f-4266-973c-20049231b248.s3.eu-west-1.amazonaws.com/7f681cd7-3728-4fab-b79c-2ad2db83c7eb?pitch-bytes=97969&amp;pitch-content-type=image%2Fjpeg"/>
          <p:cNvPicPr>
            <a:picLocks noChangeAspect="1"/>
          </p:cNvPicPr>
          <p:nvPr/>
        </p:nvPicPr>
        <p:blipFill>
          <a:blip r:embed="rId4"/>
          <a:srcRect t="3086" b="15833"/>
          <a:stretch/>
        </p:blipFill>
        <p:spPr>
          <a:xfrm>
            <a:off x="2625095" y="1547812"/>
            <a:ext cx="1762125" cy="14287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4770556" y="3401932"/>
            <a:ext cx="1762074" cy="42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 and track savings objectives effortlessly.</a:t>
            </a:r>
            <a:endParaRPr lang="en-US" sz="1050" dirty="0"/>
          </a:p>
        </p:txBody>
      </p:sp>
      <p:sp>
        <p:nvSpPr>
          <p:cNvPr id="14" name="Text 9"/>
          <p:cNvSpPr/>
          <p:nvPr/>
        </p:nvSpPr>
        <p:spPr>
          <a:xfrm>
            <a:off x="4770556" y="3164457"/>
            <a:ext cx="1761876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GOAL-BASED SAVING:</a:t>
            </a:r>
            <a:endParaRPr lang="en-US" sz="900" dirty="0"/>
          </a:p>
        </p:txBody>
      </p:sp>
      <p:pic>
        <p:nvPicPr>
          <p:cNvPr id="15" name="Image 2" descr="https://pitch-assets-ccb95893-de3f-4266-973c-20049231b248.s3.eu-west-1.amazonaws.com/ee2f8835-5b0b-4f19-abf7-2663377ac661?pitch-bytes=259130&amp;pitch-content-type=image%2Fjpeg"/>
          <p:cNvPicPr>
            <a:picLocks noChangeAspect="1"/>
          </p:cNvPicPr>
          <p:nvPr/>
        </p:nvPicPr>
        <p:blipFill>
          <a:blip r:embed="rId5"/>
          <a:srcRect t="5781" b="73"/>
          <a:stretch/>
        </p:blipFill>
        <p:spPr>
          <a:xfrm>
            <a:off x="4770556" y="1547812"/>
            <a:ext cx="1762125" cy="142875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916016" y="3529457"/>
            <a:ext cx="1762075" cy="639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Instant reports, alerts and analytics for better decision-making.</a:t>
            </a:r>
            <a:endParaRPr lang="en-US" sz="1050" dirty="0"/>
          </a:p>
        </p:txBody>
      </p:sp>
      <p:sp>
        <p:nvSpPr>
          <p:cNvPr id="17" name="Text 11"/>
          <p:cNvSpPr/>
          <p:nvPr/>
        </p:nvSpPr>
        <p:spPr>
          <a:xfrm>
            <a:off x="6916016" y="3164457"/>
            <a:ext cx="1762075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REAL-TIME FINANCIAL INSIGHTS:</a:t>
            </a:r>
            <a:endParaRPr lang="en-US" sz="900" dirty="0"/>
          </a:p>
        </p:txBody>
      </p:sp>
      <p:pic>
        <p:nvPicPr>
          <p:cNvPr id="18" name="Image 3" descr="https://pitch-assets-ccb95893-de3f-4266-973c-20049231b248.s3.eu-west-1.amazonaws.com/5cc5ea51-b44c-4353-93fb-79651fa2a2a3?pitch-bytes=465292&amp;pitch-content-type=image%2Fjpeg"/>
          <p:cNvPicPr>
            <a:picLocks noChangeAspect="1"/>
          </p:cNvPicPr>
          <p:nvPr/>
        </p:nvPicPr>
        <p:blipFill>
          <a:blip r:embed="rId6"/>
          <a:srcRect t="18516" b="403"/>
          <a:stretch/>
        </p:blipFill>
        <p:spPr>
          <a:xfrm>
            <a:off x="6916016" y="1547812"/>
            <a:ext cx="1762125" cy="1428750"/>
          </a:xfrm>
          <a:prstGeom prst="rect">
            <a:avLst/>
          </a:prstGeom>
        </p:spPr>
      </p:pic>
      <p:sp>
        <p:nvSpPr>
          <p:cNvPr id="19" name="Shape 12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9635" y="4026133"/>
            <a:ext cx="3900438" cy="213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Enables Mpesa message breakdown</a:t>
            </a: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479635" y="3789158"/>
            <a:ext cx="3900438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 API INTEGRATION FOR CATEGORIZATION</a:t>
            </a:r>
            <a:endParaRPr lang="en-US" sz="900" dirty="0"/>
          </a:p>
        </p:txBody>
      </p:sp>
      <p:sp>
        <p:nvSpPr>
          <p:cNvPr id="5" name="Text 2"/>
          <p:cNvSpPr/>
          <p:nvPr/>
        </p:nvSpPr>
        <p:spPr>
          <a:xfrm>
            <a:off x="4764116" y="4027203"/>
            <a:ext cx="3904357" cy="639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90500" indent="-190500" algn="l">
              <a:lnSpc>
                <a:spcPts val="1680"/>
              </a:lnSpc>
              <a:buSzPct val="100000"/>
              <a:buChar char="•"/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insights on how to improve spending habits.</a:t>
            </a:r>
            <a:endParaRPr lang="en-US" sz="1050" dirty="0"/>
          </a:p>
          <a:p>
            <a:pPr marL="190500" indent="-190500" algn="l">
              <a:lnSpc>
                <a:spcPts val="1680"/>
              </a:lnSpc>
              <a:buSzPct val="100000"/>
              <a:buChar char="•"/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Answers financial queries and suggests budgeting strategies in real time.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4764116" y="3790228"/>
            <a:ext cx="3904357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NLP CHATBOT FOR FINANCIAL GUIDANCE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476250" y="476250"/>
            <a:ext cx="8191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30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 Capabilities </a:t>
            </a:r>
            <a:endParaRPr lang="en-US" sz="3000" dirty="0"/>
          </a:p>
        </p:txBody>
      </p:sp>
      <p:pic>
        <p:nvPicPr>
          <p:cNvPr id="8" name="Image 0" descr="https://pitch-assets-ccb95893-de3f-4266-973c-20049231b248.s3.eu-west-1.amazonaws.com/884f10d1-5b4f-44c1-a00a-0ae23a9eb680?pitch-bytes=36537&amp;pitch-content-type=image%2Fjpeg"/>
          <p:cNvPicPr>
            <a:picLocks noChangeAspect="1"/>
          </p:cNvPicPr>
          <p:nvPr/>
        </p:nvPicPr>
        <p:blipFill>
          <a:blip r:embed="rId3"/>
          <a:srcRect b="6661"/>
          <a:stretch/>
        </p:blipFill>
        <p:spPr>
          <a:xfrm>
            <a:off x="479635" y="1547812"/>
            <a:ext cx="3900488" cy="2047875"/>
          </a:xfrm>
          <a:prstGeom prst="rect">
            <a:avLst/>
          </a:prstGeom>
        </p:spPr>
      </p:pic>
      <p:pic>
        <p:nvPicPr>
          <p:cNvPr id="9" name="Image 1" descr="https://pitch-assets-ccb95893-de3f-4266-973c-20049231b248.s3.eu-west-1.amazonaws.com/507b918b-6b41-4986-93b3-005c6fda530f?pitch-bytes=78192&amp;pitch-content-type=image%2Fjpeg"/>
          <p:cNvPicPr>
            <a:picLocks noChangeAspect="1"/>
          </p:cNvPicPr>
          <p:nvPr/>
        </p:nvPicPr>
        <p:blipFill>
          <a:blip r:embed="rId4"/>
          <a:srcRect t="27427" b="30571"/>
          <a:stretch/>
        </p:blipFill>
        <p:spPr>
          <a:xfrm>
            <a:off x="4760523" y="1547812"/>
            <a:ext cx="3900488" cy="2047875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11" name="Shape 6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12" name="Shape 7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13" name="Shape 8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6F8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993" y="790302"/>
            <a:ext cx="3810000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880"/>
              </a:lnSpc>
            </a:pPr>
            <a:r>
              <a:rPr lang="en-US" sz="2400" b="1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Why We Stand Out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356" y="-23812"/>
            <a:ext cx="9143398" cy="471487"/>
          </a:xfrm>
          <a:prstGeom prst="roundRect">
            <a:avLst>
              <a:gd name="adj" fmla="val -193940"/>
            </a:avLst>
          </a:prstGeom>
          <a:solidFill>
            <a:srgbClr val="F8FCF4"/>
          </a:solidFill>
          <a:ln/>
        </p:spPr>
        <p:txBody>
          <a:bodyPr wrap="square" lIns="507967" tIns="55662" rIns="507967" bIns="55662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5" name="Shape 2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6" name="Shape 3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7" name="Shape 4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8" name="Text 5"/>
          <p:cNvSpPr/>
          <p:nvPr/>
        </p:nvSpPr>
        <p:spPr>
          <a:xfrm>
            <a:off x="190500" y="138113"/>
            <a:ext cx="8842028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COMPETITIVE ADVANTAGE </a:t>
            </a:r>
            <a:endParaRPr lang="en-US" sz="900" dirty="0"/>
          </a:p>
        </p:txBody>
      </p:sp>
      <p:pic>
        <p:nvPicPr>
          <p:cNvPr id="9" name="Image 0" descr="https://images.unsplash.com/photo-1588600878108-578307a3cc9d?crop=entropy&amp;cs=tinysrgb&amp;fit=max&amp;fm=jpg&amp;ixid=M3wyMTIyMnwwfDF8c2VhcmNofDF8fGNvbXBldGl0aXZlJTIwYWR2YW50YWdlfGVufDF8MHx8fDE3NDA0Njk5NTR8MA&amp;ixlib=rb-4.0.3&amp;q=80&amp;w=1080"/>
          <p:cNvPicPr>
            <a:picLocks noChangeAspect="1"/>
          </p:cNvPicPr>
          <p:nvPr/>
        </p:nvPicPr>
        <p:blipFill>
          <a:blip r:embed="rId3"/>
          <a:srcRect l="2026" r="30567"/>
          <a:stretch/>
        </p:blipFill>
        <p:spPr>
          <a:xfrm>
            <a:off x="476250" y="785742"/>
            <a:ext cx="3952875" cy="388227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578298" y="1177636"/>
            <a:ext cx="4100066" cy="3429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8"/>
              </a:lnSpc>
            </a:pPr>
            <a:r>
              <a:rPr lang="en-US" sz="1400" b="1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Beyond Existing Apps: Mint, YNAB, and other budgeting tools</a:t>
            </a:r>
            <a:endParaRPr lang="en-US" sz="1350" dirty="0"/>
          </a:p>
          <a:p>
            <a:pPr algn="l">
              <a:lnSpc>
                <a:spcPts val="1688"/>
              </a:lnSpc>
            </a:pP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Real-time </a:t>
            </a: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AI-driven financial insights.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Seamless </a:t>
            </a: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M-Pesa Integration</a:t>
            </a: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for easy transaction tracking.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Smart </a:t>
            </a: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AI-Powered Categorization</a:t>
            </a: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for accuracy.</a:t>
            </a:r>
            <a:endParaRPr lang="en-US" sz="1350" dirty="0"/>
          </a:p>
          <a:p>
            <a:pPr algn="l">
              <a:lnSpc>
                <a:spcPts val="1688"/>
              </a:lnSpc>
            </a:pPr>
            <a:endParaRPr lang="en-US" sz="1350" dirty="0"/>
          </a:p>
          <a:p>
            <a:pPr algn="l">
              <a:lnSpc>
                <a:spcPts val="1688"/>
              </a:lnSpc>
            </a:pPr>
            <a:r>
              <a:rPr lang="en-US" sz="1400" b="1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What Makes Us Unique?</a:t>
            </a:r>
            <a:endParaRPr lang="en-US" sz="1350" dirty="0"/>
          </a:p>
          <a:p>
            <a:pPr algn="l">
              <a:lnSpc>
                <a:spcPts val="1688"/>
              </a:lnSpc>
            </a:pP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NLP Chatbot</a:t>
            </a: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for personalized financial guidance.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Automated Smart Budgeting</a:t>
            </a: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tailored to spending habits.</a:t>
            </a:r>
            <a:endParaRPr lang="en-US" sz="1350" dirty="0"/>
          </a:p>
          <a:p>
            <a:pPr marL="190500" indent="-190500" algn="l">
              <a:lnSpc>
                <a:spcPts val="1688"/>
              </a:lnSpc>
              <a:buSzPct val="100000"/>
              <a:buChar char="•"/>
            </a:pPr>
            <a:r>
              <a:rPr lang="en-US" sz="1400" b="1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Secure &amp; User-Friendly</a:t>
            </a:r>
            <a:r>
              <a:rPr lang="en-US" sz="14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 interface.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4" name="Shape 1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5" name="Shape 2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6" name="Shape 3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7" name="Text 4"/>
          <p:cNvSpPr/>
          <p:nvPr/>
        </p:nvSpPr>
        <p:spPr>
          <a:xfrm>
            <a:off x="2762240" y="170"/>
            <a:ext cx="6381662" cy="5141587"/>
          </a:xfrm>
          <a:prstGeom prst="roundRect">
            <a:avLst>
              <a:gd name="adj" fmla="val -17784"/>
            </a:avLst>
          </a:prstGeom>
          <a:solidFill>
            <a:srgbClr val="F8FCF4"/>
          </a:solidFill>
          <a:ln/>
        </p:spPr>
        <p:txBody>
          <a:bodyPr wrap="square" lIns="354537" tIns="606993" rIns="354537" bIns="6069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8" name="Text 5"/>
          <p:cNvSpPr/>
          <p:nvPr/>
        </p:nvSpPr>
        <p:spPr>
          <a:xfrm>
            <a:off x="5936988" y="666750"/>
            <a:ext cx="2943374" cy="250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969"/>
              </a:lnSpc>
            </a:pPr>
            <a:r>
              <a:rPr lang="en-US" sz="16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Financial Growth Overview</a:t>
            </a:r>
            <a:endParaRPr lang="en-US" sz="1575" dirty="0"/>
          </a:p>
        </p:txBody>
      </p:sp>
      <p:sp>
        <p:nvSpPr>
          <p:cNvPr id="9" name="Text 6"/>
          <p:cNvSpPr/>
          <p:nvPr/>
        </p:nvSpPr>
        <p:spPr>
          <a:xfrm>
            <a:off x="571500" y="668572"/>
            <a:ext cx="1619101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1A1E1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MONETIZATION STRATEGY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72713" y="1133860"/>
            <a:ext cx="1617911" cy="639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Revenue models for sustaining app development and growth</a:t>
            </a:r>
            <a:endParaRPr lang="en-US" sz="1050" dirty="0"/>
          </a:p>
        </p:txBody>
      </p:sp>
      <p:pic>
        <p:nvPicPr>
          <p:cNvPr id="11" name="Image 0" descr="https://pitch-assets-ccb95893-de3f-4266-973c-20049231b248.s3.eu-west-1.amazonaws.com/ff003d67-a5b3-41a1-9671-e122df96a925?pitch-bytes=94566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78145" y="1128594"/>
            <a:ext cx="3802715" cy="3305164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4175493" y="2274192"/>
            <a:ext cx="1441108" cy="0"/>
          </a:xfrm>
          <a:prstGeom prst="line">
            <a:avLst/>
          </a:prstGeom>
          <a:solidFill>
            <a:srgbClr val="F8FCF4"/>
          </a:solidFill>
          <a:ln w="21167">
            <a:solidFill>
              <a:srgbClr val="1A1E1A"/>
            </a:solidFill>
            <a:prstDash val="solid"/>
            <a:headEnd type="none"/>
            <a:tailEnd type="none"/>
          </a:ln>
        </p:spPr>
      </p:sp>
      <p:sp>
        <p:nvSpPr>
          <p:cNvPr id="13" name="Shape 9"/>
          <p:cNvSpPr/>
          <p:nvPr/>
        </p:nvSpPr>
        <p:spPr>
          <a:xfrm>
            <a:off x="4424355" y="3011789"/>
            <a:ext cx="1196576" cy="0"/>
          </a:xfrm>
          <a:prstGeom prst="line">
            <a:avLst/>
          </a:prstGeom>
          <a:solidFill>
            <a:srgbClr val="F8FCF4"/>
          </a:solidFill>
          <a:ln w="21167">
            <a:solidFill>
              <a:srgbClr val="1A1E1A"/>
            </a:solidFill>
            <a:prstDash val="solid"/>
            <a:headEnd type="none"/>
            <a:tailEnd type="none"/>
          </a:ln>
        </p:spPr>
      </p:sp>
      <p:sp>
        <p:nvSpPr>
          <p:cNvPr id="14" name="Shape 10"/>
          <p:cNvSpPr/>
          <p:nvPr/>
        </p:nvSpPr>
        <p:spPr>
          <a:xfrm>
            <a:off x="4675062" y="3676965"/>
            <a:ext cx="941539" cy="0"/>
          </a:xfrm>
          <a:prstGeom prst="line">
            <a:avLst/>
          </a:prstGeom>
          <a:solidFill>
            <a:srgbClr val="F8FCF4"/>
          </a:solidFill>
          <a:ln w="21167">
            <a:solidFill>
              <a:srgbClr val="1A1E1A"/>
            </a:solidFill>
            <a:prstDash val="solid"/>
            <a:headEnd type="none"/>
            <a:tailEnd type="none"/>
          </a:ln>
        </p:spPr>
      </p:sp>
      <p:sp>
        <p:nvSpPr>
          <p:cNvPr id="15" name="Text 11"/>
          <p:cNvSpPr/>
          <p:nvPr/>
        </p:nvSpPr>
        <p:spPr>
          <a:xfrm>
            <a:off x="3356185" y="3547472"/>
            <a:ext cx="1217911" cy="25003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969"/>
              </a:lnSpc>
            </a:pPr>
            <a:r>
              <a:rPr lang="en-US" sz="12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Freemium Model</a:t>
            </a:r>
            <a:endParaRPr lang="en-US" sz="1575" dirty="0"/>
          </a:p>
        </p:txBody>
      </p:sp>
      <p:sp>
        <p:nvSpPr>
          <p:cNvPr id="16" name="Text 12"/>
          <p:cNvSpPr/>
          <p:nvPr/>
        </p:nvSpPr>
        <p:spPr>
          <a:xfrm>
            <a:off x="2877967" y="2824832"/>
            <a:ext cx="1544389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2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One Time Purchase &amp;</a:t>
            </a:r>
            <a:endParaRPr lang="en-US" sz="1200" dirty="0"/>
          </a:p>
          <a:p>
            <a:pPr algn="l">
              <a:lnSpc>
                <a:spcPts val="1500"/>
              </a:lnSpc>
            </a:pPr>
            <a:r>
              <a:rPr lang="en-US" sz="12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Subscription models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2877967" y="2080937"/>
            <a:ext cx="1509762" cy="381000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2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Patnerships with </a:t>
            </a:r>
            <a:endParaRPr lang="en-US" sz="1200" dirty="0"/>
          </a:p>
          <a:p>
            <a:pPr algn="l">
              <a:lnSpc>
                <a:spcPts val="1500"/>
              </a:lnSpc>
            </a:pPr>
            <a:r>
              <a:rPr lang="en-US" sz="12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Financial institutions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F4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78153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4" name="Shape 1"/>
          <p:cNvSpPr/>
          <p:nvPr/>
        </p:nvSpPr>
        <p:spPr>
          <a:xfrm>
            <a:off x="1160583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1843014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2525444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3207875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8" name="Shape 5"/>
          <p:cNvSpPr/>
          <p:nvPr/>
        </p:nvSpPr>
        <p:spPr>
          <a:xfrm>
            <a:off x="3890305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9" name="Shape 6"/>
          <p:cNvSpPr/>
          <p:nvPr/>
        </p:nvSpPr>
        <p:spPr>
          <a:xfrm>
            <a:off x="4572735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0" name="Shape 7"/>
          <p:cNvSpPr/>
          <p:nvPr/>
        </p:nvSpPr>
        <p:spPr>
          <a:xfrm>
            <a:off x="5255166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1" name="Shape 8"/>
          <p:cNvSpPr/>
          <p:nvPr/>
        </p:nvSpPr>
        <p:spPr>
          <a:xfrm>
            <a:off x="5937596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2" name="Shape 9"/>
          <p:cNvSpPr/>
          <p:nvPr/>
        </p:nvSpPr>
        <p:spPr>
          <a:xfrm>
            <a:off x="6620026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3" name="Shape 10"/>
          <p:cNvSpPr/>
          <p:nvPr/>
        </p:nvSpPr>
        <p:spPr>
          <a:xfrm>
            <a:off x="7302457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4" name="Shape 11"/>
          <p:cNvSpPr/>
          <p:nvPr/>
        </p:nvSpPr>
        <p:spPr>
          <a:xfrm>
            <a:off x="7984887" y="2895974"/>
            <a:ext cx="691107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arrow"/>
          </a:ln>
        </p:spPr>
      </p:sp>
      <p:sp>
        <p:nvSpPr>
          <p:cNvPr id="15" name="Text 12"/>
          <p:cNvSpPr/>
          <p:nvPr/>
        </p:nvSpPr>
        <p:spPr>
          <a:xfrm>
            <a:off x="977177" y="3252669"/>
            <a:ext cx="1249710" cy="4266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Problem Identification</a:t>
            </a:r>
            <a:endParaRPr lang="en-US" sz="1050" dirty="0"/>
          </a:p>
        </p:txBody>
      </p:sp>
      <p:sp>
        <p:nvSpPr>
          <p:cNvPr id="16" name="Shape 13"/>
          <p:cNvSpPr/>
          <p:nvPr/>
        </p:nvSpPr>
        <p:spPr>
          <a:xfrm rot="5400000">
            <a:off x="1458868" y="3099745"/>
            <a:ext cx="281548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17" name="Text 14"/>
          <p:cNvSpPr/>
          <p:nvPr/>
        </p:nvSpPr>
        <p:spPr>
          <a:xfrm>
            <a:off x="1517202" y="2810306"/>
            <a:ext cx="171046" cy="171046"/>
          </a:xfrm>
          <a:prstGeom prst="diamond">
            <a:avLst/>
          </a:prstGeom>
          <a:solidFill>
            <a:srgbClr val="F8FCF4"/>
          </a:solidFill>
          <a:ln w="10583">
            <a:solidFill>
              <a:srgbClr val="6F8A5E"/>
            </a:solidFill>
          </a:ln>
        </p:spPr>
        <p:txBody>
          <a:bodyPr wrap="square" lIns="9503" tIns="20193" rIns="9503" bIns="201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18" name="Text 15"/>
          <p:cNvSpPr/>
          <p:nvPr/>
        </p:nvSpPr>
        <p:spPr>
          <a:xfrm>
            <a:off x="2601607" y="3935660"/>
            <a:ext cx="1219498" cy="213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3121750" y="2810306"/>
            <a:ext cx="171046" cy="171046"/>
          </a:xfrm>
          <a:prstGeom prst="diamond">
            <a:avLst/>
          </a:prstGeom>
          <a:solidFill>
            <a:srgbClr val="F8FCF4"/>
          </a:solidFill>
          <a:ln w="10583">
            <a:solidFill>
              <a:srgbClr val="6F8A5E"/>
            </a:solidFill>
          </a:ln>
        </p:spPr>
        <p:txBody>
          <a:bodyPr wrap="square" lIns="9503" tIns="20193" rIns="9503" bIns="201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20" name="Shape 17"/>
          <p:cNvSpPr/>
          <p:nvPr/>
        </p:nvSpPr>
        <p:spPr>
          <a:xfrm rot="5400000">
            <a:off x="2748466" y="3441565"/>
            <a:ext cx="920973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21" name="Text 18"/>
          <p:cNvSpPr/>
          <p:nvPr/>
        </p:nvSpPr>
        <p:spPr>
          <a:xfrm>
            <a:off x="4031493" y="3330193"/>
            <a:ext cx="1084511" cy="213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Development</a:t>
            </a:r>
            <a:endParaRPr lang="en-US" sz="1050" dirty="0"/>
          </a:p>
        </p:txBody>
      </p:sp>
      <p:sp>
        <p:nvSpPr>
          <p:cNvPr id="22" name="Text 19"/>
          <p:cNvSpPr/>
          <p:nvPr/>
        </p:nvSpPr>
        <p:spPr>
          <a:xfrm>
            <a:off x="4403344" y="2810306"/>
            <a:ext cx="171046" cy="171046"/>
          </a:xfrm>
          <a:prstGeom prst="diamond">
            <a:avLst/>
          </a:prstGeom>
          <a:solidFill>
            <a:srgbClr val="F8FCF4"/>
          </a:solidFill>
          <a:ln w="10583">
            <a:solidFill>
              <a:srgbClr val="6F8A5E"/>
            </a:solidFill>
          </a:ln>
        </p:spPr>
        <p:txBody>
          <a:bodyPr wrap="square" lIns="9503" tIns="20193" rIns="9503" bIns="201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23" name="Shape 20"/>
          <p:cNvSpPr/>
          <p:nvPr/>
        </p:nvSpPr>
        <p:spPr>
          <a:xfrm rot="5400000">
            <a:off x="4349772" y="3123922"/>
            <a:ext cx="281548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24" name="Text 21"/>
          <p:cNvSpPr/>
          <p:nvPr/>
        </p:nvSpPr>
        <p:spPr>
          <a:xfrm>
            <a:off x="6175821" y="3931989"/>
            <a:ext cx="1069430" cy="213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Testing</a:t>
            </a:r>
            <a:endParaRPr lang="en-US" sz="1050" dirty="0"/>
          </a:p>
        </p:txBody>
      </p:sp>
      <p:sp>
        <p:nvSpPr>
          <p:cNvPr id="25" name="Text 22"/>
          <p:cNvSpPr/>
          <p:nvPr/>
        </p:nvSpPr>
        <p:spPr>
          <a:xfrm>
            <a:off x="6624145" y="2810306"/>
            <a:ext cx="171046" cy="171046"/>
          </a:xfrm>
          <a:prstGeom prst="diamond">
            <a:avLst/>
          </a:prstGeom>
          <a:solidFill>
            <a:srgbClr val="F8FCF4"/>
          </a:solidFill>
          <a:ln w="10583">
            <a:solidFill>
              <a:srgbClr val="6F8A5E"/>
            </a:solidFill>
          </a:ln>
        </p:spPr>
        <p:txBody>
          <a:bodyPr wrap="square" lIns="9503" tIns="20193" rIns="9503" bIns="201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26" name="Shape 23"/>
          <p:cNvSpPr/>
          <p:nvPr/>
        </p:nvSpPr>
        <p:spPr>
          <a:xfrm rot="5400000">
            <a:off x="6250861" y="3460864"/>
            <a:ext cx="920973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27" name="Text 24"/>
          <p:cNvSpPr/>
          <p:nvPr/>
        </p:nvSpPr>
        <p:spPr>
          <a:xfrm>
            <a:off x="475338" y="476250"/>
            <a:ext cx="81913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0" dirty="0">
                <a:solidFill>
                  <a:srgbClr val="1A1E1A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Roadmap</a:t>
            </a:r>
            <a:endParaRPr lang="en-US" sz="3000" dirty="0"/>
          </a:p>
        </p:txBody>
      </p:sp>
      <p:sp>
        <p:nvSpPr>
          <p:cNvPr id="28" name="Shape 25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29" name="Shape 26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30" name="Shape 27"/>
          <p:cNvSpPr/>
          <p:nvPr/>
        </p:nvSpPr>
        <p:spPr>
          <a:xfrm>
            <a:off x="356" y="-23812"/>
            <a:ext cx="9143398" cy="119063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31" name="Shape 28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32" name="Text 29"/>
          <p:cNvSpPr/>
          <p:nvPr/>
        </p:nvSpPr>
        <p:spPr>
          <a:xfrm>
            <a:off x="522482" y="2584517"/>
            <a:ext cx="610344" cy="182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40"/>
              </a:lnSpc>
            </a:pPr>
            <a:r>
              <a:rPr lang="en-US" sz="9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Jan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2571848" y="2581252"/>
            <a:ext cx="610295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40"/>
              </a:lnSpc>
            </a:pPr>
            <a:r>
              <a:rPr lang="en-US" sz="9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Feb</a:t>
            </a:r>
            <a:endParaRPr lang="en-US" sz="900" dirty="0"/>
          </a:p>
        </p:txBody>
      </p:sp>
      <p:sp>
        <p:nvSpPr>
          <p:cNvPr id="34" name="Text 31"/>
          <p:cNvSpPr/>
          <p:nvPr/>
        </p:nvSpPr>
        <p:spPr>
          <a:xfrm>
            <a:off x="4609931" y="2581252"/>
            <a:ext cx="609848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40"/>
              </a:lnSpc>
            </a:pPr>
            <a:r>
              <a:rPr lang="en-US" sz="9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Mar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6664888" y="2581253"/>
            <a:ext cx="610096" cy="182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440"/>
              </a:lnSpc>
            </a:pPr>
            <a:r>
              <a:rPr lang="en-US" sz="9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Apr</a:t>
            </a:r>
            <a:endParaRPr lang="en-US" sz="900" dirty="0"/>
          </a:p>
        </p:txBody>
      </p:sp>
      <p:sp>
        <p:nvSpPr>
          <p:cNvPr id="36" name="Text 33"/>
          <p:cNvSpPr/>
          <p:nvPr/>
        </p:nvSpPr>
        <p:spPr>
          <a:xfrm>
            <a:off x="7823243" y="2814635"/>
            <a:ext cx="171046" cy="171046"/>
          </a:xfrm>
          <a:prstGeom prst="diamond">
            <a:avLst/>
          </a:prstGeom>
          <a:solidFill>
            <a:srgbClr val="F8FCF4"/>
          </a:solidFill>
          <a:ln w="10583">
            <a:solidFill>
              <a:srgbClr val="6F8A5E"/>
            </a:solidFill>
          </a:ln>
        </p:spPr>
        <p:txBody>
          <a:bodyPr wrap="square" lIns="9503" tIns="20193" rIns="9503" bIns="20193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37" name="Shape 34"/>
          <p:cNvSpPr/>
          <p:nvPr/>
        </p:nvSpPr>
        <p:spPr>
          <a:xfrm rot="5400000">
            <a:off x="7765390" y="3138879"/>
            <a:ext cx="281548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6F8A5E"/>
            </a:solidFill>
            <a:prstDash val="solid"/>
            <a:headEnd type="none"/>
            <a:tailEnd type="none"/>
          </a:ln>
        </p:spPr>
      </p:sp>
      <p:sp>
        <p:nvSpPr>
          <p:cNvPr id="38" name="Text 35"/>
          <p:cNvSpPr/>
          <p:nvPr/>
        </p:nvSpPr>
        <p:spPr>
          <a:xfrm>
            <a:off x="7376704" y="3282817"/>
            <a:ext cx="1069380" cy="213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680"/>
              </a:lnSpc>
            </a:pPr>
            <a:r>
              <a:rPr lang="en-US" sz="1100" b="0" dirty="0">
                <a:solidFill>
                  <a:srgbClr val="446547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Deployment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6F8A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6" y="-23812"/>
            <a:ext cx="9143398" cy="471487"/>
          </a:xfrm>
          <a:prstGeom prst="roundRect">
            <a:avLst>
              <a:gd name="adj" fmla="val -193940"/>
            </a:avLst>
          </a:prstGeom>
          <a:solidFill>
            <a:srgbClr val="F8FCF4"/>
          </a:solidFill>
          <a:ln/>
        </p:spPr>
        <p:txBody>
          <a:bodyPr wrap="square" lIns="507967" tIns="55662" rIns="507967" bIns="55662" rtlCol="0" anchor="ctr"/>
          <a:lstStyle/>
          <a:p>
            <a:pPr algn="ctr">
              <a:lnSpc>
                <a:spcPts val="1969"/>
              </a:lnSpc>
            </a:pPr>
            <a:endParaRPr lang="en-US" sz="1575" dirty="0"/>
          </a:p>
        </p:txBody>
      </p:sp>
      <p:sp>
        <p:nvSpPr>
          <p:cNvPr id="4" name="Shape 1"/>
          <p:cNvSpPr/>
          <p:nvPr/>
        </p:nvSpPr>
        <p:spPr>
          <a:xfrm>
            <a:off x="-23812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5" name="Shape 2"/>
          <p:cNvSpPr/>
          <p:nvPr/>
        </p:nvSpPr>
        <p:spPr>
          <a:xfrm>
            <a:off x="9048788" y="0"/>
            <a:ext cx="119063" cy="5143500"/>
          </a:xfrm>
          <a:prstGeom prst="roundRect">
            <a:avLst>
              <a:gd name="adj" fmla="val -767997"/>
            </a:avLst>
          </a:prstGeom>
          <a:solidFill>
            <a:srgbClr val="F8FCF4"/>
          </a:solidFill>
          <a:ln/>
        </p:spPr>
      </p:sp>
      <p:sp>
        <p:nvSpPr>
          <p:cNvPr id="6" name="Shape 3"/>
          <p:cNvSpPr/>
          <p:nvPr/>
        </p:nvSpPr>
        <p:spPr>
          <a:xfrm>
            <a:off x="356" y="5053064"/>
            <a:ext cx="9143398" cy="119062"/>
          </a:xfrm>
          <a:prstGeom prst="roundRect">
            <a:avLst>
              <a:gd name="adj" fmla="val -768003"/>
            </a:avLst>
          </a:prstGeom>
          <a:solidFill>
            <a:srgbClr val="F8FCF4"/>
          </a:solidFill>
          <a:ln/>
        </p:spPr>
      </p:sp>
      <p:sp>
        <p:nvSpPr>
          <p:cNvPr id="7" name="Text 4"/>
          <p:cNvSpPr/>
          <p:nvPr/>
        </p:nvSpPr>
        <p:spPr>
          <a:xfrm>
            <a:off x="190500" y="142875"/>
            <a:ext cx="8808058" cy="182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440"/>
              </a:lnSpc>
            </a:pPr>
            <a:r>
              <a:rPr lang="en-US" sz="900" b="1" kern="0" spc="204" dirty="0">
                <a:solidFill>
                  <a:srgbClr val="6F8A5E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CALL TO ACTION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 rot="5400000">
            <a:off x="4229053" y="4833042"/>
            <a:ext cx="680080" cy="0"/>
          </a:xfrm>
          <a:prstGeom prst="line">
            <a:avLst/>
          </a:prstGeom>
          <a:solidFill>
            <a:srgbClr val="F8FCF4"/>
          </a:solidFill>
          <a:ln w="10583">
            <a:solidFill>
              <a:srgbClr val="F8FCF4"/>
            </a:solidFill>
            <a:prstDash val="solid"/>
            <a:headEnd type="none"/>
            <a:tailEnd type="none"/>
          </a:ln>
        </p:spPr>
      </p:sp>
      <p:sp>
        <p:nvSpPr>
          <p:cNvPr id="9" name="Text 6"/>
          <p:cNvSpPr/>
          <p:nvPr/>
        </p:nvSpPr>
        <p:spPr>
          <a:xfrm>
            <a:off x="661976" y="2619871"/>
            <a:ext cx="7824093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160"/>
              </a:lnSpc>
            </a:pPr>
            <a:r>
              <a:rPr lang="en-US" sz="1800" b="0" dirty="0">
                <a:solidFill>
                  <a:srgbClr val="F8FCF4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Financial Freedom, One Smart Budget at a Time!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312</Words>
  <Application>Microsoft Office PowerPoint</Application>
  <PresentationFormat>On-screen Show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DM Sans</vt:lpstr>
      <vt:lpstr>Fraunces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✨AI · AI Finance App Pitch</dc:title>
  <dc:subject>PptxGenJS Presentation</dc:subject>
  <dc:creator>Pitch Software GmbH</dc:creator>
  <cp:lastModifiedBy>Ian Karanja</cp:lastModifiedBy>
  <cp:revision>2</cp:revision>
  <dcterms:created xsi:type="dcterms:W3CDTF">2025-02-25T19:01:59Z</dcterms:created>
  <dcterms:modified xsi:type="dcterms:W3CDTF">2025-02-25T19:03:56Z</dcterms:modified>
</cp:coreProperties>
</file>