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5" r:id="rId7"/>
    <p:sldId id="266" r:id="rId8"/>
    <p:sldId id="267" r:id="rId9"/>
    <p:sldId id="268" r:id="rId10"/>
    <p:sldId id="269" r:id="rId11"/>
    <p:sldId id="260" r:id="rId12"/>
    <p:sldId id="270" r:id="rId13"/>
    <p:sldId id="271" r:id="rId14"/>
    <p:sldId id="272" r:id="rId15"/>
    <p:sldId id="273" r:id="rId16"/>
    <p:sldId id="274" r:id="rId17"/>
    <p:sldId id="275" r:id="rId18"/>
    <p:sldId id="261" r:id="rId19"/>
    <p:sldId id="276" r:id="rId20"/>
    <p:sldId id="262" r:id="rId21"/>
    <p:sldId id="277" r:id="rId22"/>
    <p:sldId id="263" r:id="rId23"/>
    <p:sldId id="279" r:id="rId24"/>
    <p:sldId id="278" r:id="rId25"/>
    <p:sldId id="264" r:id="rId26"/>
    <p:sldId id="280" r:id="rId27"/>
    <p:sldId id="281" r:id="rId28"/>
    <p:sldId id="282" r:id="rId29"/>
    <p:sldId id="283"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53428"/>
    <a:srgbClr val="8E6046"/>
    <a:srgbClr val="B27F62"/>
    <a:srgbClr val="EDEDED"/>
    <a:srgbClr val="404040"/>
    <a:srgbClr val="CF3232"/>
    <a:srgbClr val="549A6A"/>
    <a:srgbClr val="74B388"/>
    <a:srgbClr val="289A78"/>
    <a:srgbClr val="8D8F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62" autoAdjust="0"/>
    <p:restoredTop sz="94660"/>
  </p:normalViewPr>
  <p:slideViewPr>
    <p:cSldViewPr snapToGrid="0">
      <p:cViewPr varScale="1">
        <p:scale>
          <a:sx n="116" d="100"/>
          <a:sy n="11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B6B0086-816A-4A4B-9BB7-7426DF5B3FC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039D78-F4AE-414A-A15B-BEA5663DBA5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B6B0086-816A-4A4B-9BB7-7426DF5B3FC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039D78-F4AE-414A-A15B-BEA5663DBA5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B6B0086-816A-4A4B-9BB7-7426DF5B3FC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039D78-F4AE-414A-A15B-BEA5663DBA5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B6B0086-816A-4A4B-9BB7-7426DF5B3FC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039D78-F4AE-414A-A15B-BEA5663DBA5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3B6B0086-816A-4A4B-9BB7-7426DF5B3FC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039D78-F4AE-414A-A15B-BEA5663DBA5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3B6B0086-816A-4A4B-9BB7-7426DF5B3FC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039D78-F4AE-414A-A15B-BEA5663DBA5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3B6B0086-816A-4A4B-9BB7-7426DF5B3FC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4039D78-F4AE-414A-A15B-BEA5663DBA5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B6B0086-816A-4A4B-9BB7-7426DF5B3FC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4039D78-F4AE-414A-A15B-BEA5663DBA5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B6B0086-816A-4A4B-9BB7-7426DF5B3FC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4039D78-F4AE-414A-A15B-BEA5663DBA5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B6B0086-816A-4A4B-9BB7-7426DF5B3FC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039D78-F4AE-414A-A15B-BEA5663DBA5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B6B0086-816A-4A4B-9BB7-7426DF5B3FC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039D78-F4AE-414A-A15B-BEA5663DBA5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6B0086-816A-4A4B-9BB7-7426DF5B3FC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039D78-F4AE-414A-A15B-BEA5663DBA5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p:nvSpPr>
        <p:spPr>
          <a:xfrm>
            <a:off x="409575" y="461962"/>
            <a:ext cx="11372850" cy="5934075"/>
          </a:xfrm>
          <a:prstGeom prst="roundRect">
            <a:avLst>
              <a:gd name="adj" fmla="val 7778"/>
            </a:avLst>
          </a:prstGeom>
          <a:solidFill>
            <a:schemeClr val="bg1"/>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828317" y="1426695"/>
            <a:ext cx="6172558" cy="3009670"/>
          </a:xfrm>
          <a:prstGeom prst="rect">
            <a:avLst/>
          </a:prstGeom>
        </p:spPr>
        <p:txBody>
          <a:bodyPr wrap="square">
            <a:spAutoFit/>
          </a:bodyPr>
          <a:lstStyle/>
          <a:p>
            <a:pPr algn="ctr">
              <a:lnSpc>
                <a:spcPct val="150000"/>
              </a:lnSpc>
            </a:pPr>
            <a:r>
              <a:rPr lang="zh-CN" altLang="en-US" sz="6600" spc="600">
                <a:solidFill>
                  <a:srgbClr val="333333"/>
                </a:solidFill>
                <a:latin typeface="汉仪润圆-75W" panose="00020600040101010101" pitchFamily="18" charset="-122"/>
                <a:ea typeface="汉仪润圆-75W" panose="00020600040101010101" pitchFamily="18" charset="-122"/>
              </a:rPr>
              <a:t>新型冠状病毒</a:t>
            </a:r>
            <a:endParaRPr lang="en-US" altLang="zh-CN" sz="6600" spc="600">
              <a:solidFill>
                <a:srgbClr val="333333"/>
              </a:solidFill>
              <a:latin typeface="汉仪润圆-75W" panose="00020600040101010101" pitchFamily="18" charset="-122"/>
              <a:ea typeface="汉仪润圆-75W" panose="00020600040101010101" pitchFamily="18" charset="-122"/>
            </a:endParaRPr>
          </a:p>
          <a:p>
            <a:pPr algn="ctr">
              <a:lnSpc>
                <a:spcPct val="150000"/>
              </a:lnSpc>
            </a:pPr>
            <a:r>
              <a:rPr lang="zh-CN" altLang="en-US" sz="6600" spc="600">
                <a:solidFill>
                  <a:srgbClr val="333333"/>
                </a:solidFill>
                <a:latin typeface="汉仪润圆-75W" panose="00020600040101010101" pitchFamily="18" charset="-122"/>
                <a:ea typeface="汉仪润圆-75W" panose="00020600040101010101" pitchFamily="18" charset="-122"/>
              </a:rPr>
              <a:t>的防控指南</a:t>
            </a:r>
            <a:endParaRPr lang="zh-CN" altLang="en-US" sz="6600" spc="600">
              <a:latin typeface="汉仪润圆-75W" panose="00020600040101010101" pitchFamily="18" charset="-122"/>
              <a:ea typeface="汉仪润圆-75W" panose="00020600040101010101" pitchFamily="18" charset="-122"/>
            </a:endParaRPr>
          </a:p>
        </p:txBody>
      </p:sp>
      <p:pic>
        <p:nvPicPr>
          <p:cNvPr id="8" name="图片 7"/>
          <p:cNvPicPr>
            <a:picLocks noChangeAspect="1"/>
          </p:cNvPicPr>
          <p:nvPr/>
        </p:nvPicPr>
        <p:blipFill>
          <a:blip r:embed="rId1" cstate="screen"/>
          <a:srcRect/>
          <a:stretch>
            <a:fillRect/>
          </a:stretch>
        </p:blipFill>
        <p:spPr>
          <a:xfrm>
            <a:off x="6856712" y="1482558"/>
            <a:ext cx="4905375" cy="4893142"/>
          </a:xfrm>
          <a:custGeom>
            <a:avLst/>
            <a:gdLst>
              <a:gd name="connsiteX0" fmla="*/ 0 w 5318694"/>
              <a:gd name="connsiteY0" fmla="*/ 0 h 5305430"/>
              <a:gd name="connsiteX1" fmla="*/ 5318694 w 5318694"/>
              <a:gd name="connsiteY1" fmla="*/ 0 h 5305430"/>
              <a:gd name="connsiteX2" fmla="*/ 5318694 w 5318694"/>
              <a:gd name="connsiteY2" fmla="*/ 4843878 h 5305430"/>
              <a:gd name="connsiteX3" fmla="*/ 4857142 w 5318694"/>
              <a:gd name="connsiteY3" fmla="*/ 5305430 h 5305430"/>
              <a:gd name="connsiteX4" fmla="*/ 0 w 5318694"/>
              <a:gd name="connsiteY4" fmla="*/ 5305430 h 5305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8694" h="5305430">
                <a:moveTo>
                  <a:pt x="0" y="0"/>
                </a:moveTo>
                <a:lnTo>
                  <a:pt x="5318694" y="0"/>
                </a:lnTo>
                <a:lnTo>
                  <a:pt x="5318694" y="4843878"/>
                </a:lnTo>
                <a:cubicBezTo>
                  <a:pt x="5318694" y="5098786"/>
                  <a:pt x="5112050" y="5305430"/>
                  <a:pt x="4857142" y="5305430"/>
                </a:cubicBezTo>
                <a:lnTo>
                  <a:pt x="0" y="5305430"/>
                </a:lnTo>
                <a:close/>
              </a:path>
            </a:pathLst>
          </a:custGeom>
        </p:spPr>
      </p:pic>
      <p:sp>
        <p:nvSpPr>
          <p:cNvPr id="9" name="矩形 8"/>
          <p:cNvSpPr/>
          <p:nvPr/>
        </p:nvSpPr>
        <p:spPr>
          <a:xfrm>
            <a:off x="2104667" y="4736499"/>
            <a:ext cx="3619858" cy="683649"/>
          </a:xfrm>
          <a:prstGeom prst="rect">
            <a:avLst/>
          </a:prstGeom>
        </p:spPr>
        <p:txBody>
          <a:bodyPr wrap="square">
            <a:spAutoFit/>
          </a:bodyPr>
          <a:lstStyle/>
          <a:p>
            <a:pPr algn="ctr">
              <a:lnSpc>
                <a:spcPct val="150000"/>
              </a:lnSpc>
            </a:pPr>
            <a:r>
              <a:rPr lang="zh-CN" altLang="en-US" sz="2800" spc="600">
                <a:solidFill>
                  <a:srgbClr val="333333"/>
                </a:solidFill>
                <a:latin typeface="汉仪润圆-75W" panose="00020600040101010101" pitchFamily="18" charset="-122"/>
                <a:ea typeface="汉仪润圆-75W" panose="00020600040101010101" pitchFamily="18" charset="-122"/>
              </a:rPr>
              <a:t>宣讲人：稻壳儿</a:t>
            </a:r>
            <a:endParaRPr lang="zh-CN" altLang="en-US" sz="2800" spc="600">
              <a:latin typeface="汉仪润圆-75W" panose="00020600040101010101" pitchFamily="18" charset="-122"/>
              <a:ea typeface="汉仪润圆-75W" panose="00020600040101010101"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p:nvSpPr>
        <p:spPr>
          <a:xfrm>
            <a:off x="409575" y="461962"/>
            <a:ext cx="11372850" cy="5934075"/>
          </a:xfrm>
          <a:prstGeom prst="roundRect">
            <a:avLst>
              <a:gd name="adj" fmla="val 7778"/>
            </a:avLst>
          </a:prstGeom>
          <a:solidFill>
            <a:schemeClr val="bg1"/>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562099" y="1924164"/>
            <a:ext cx="4533901" cy="3009670"/>
          </a:xfrm>
          <a:prstGeom prst="rect">
            <a:avLst/>
          </a:prstGeom>
        </p:spPr>
        <p:txBody>
          <a:bodyPr wrap="square">
            <a:spAutoFit/>
          </a:bodyPr>
          <a:lstStyle/>
          <a:p>
            <a:pPr algn="ctr">
              <a:lnSpc>
                <a:spcPct val="150000"/>
              </a:lnSpc>
            </a:pPr>
            <a:r>
              <a:rPr lang="zh-CN" altLang="en-US" sz="6600" spc="600">
                <a:solidFill>
                  <a:schemeClr val="accent5">
                    <a:lumMod val="75000"/>
                  </a:schemeClr>
                </a:solidFill>
                <a:latin typeface="汉仪润圆-55W" panose="00020600040101010101" pitchFamily="18" charset="-122"/>
                <a:ea typeface="汉仪润圆-55W" panose="00020600040101010101" pitchFamily="18" charset="-122"/>
              </a:rPr>
              <a:t>特殊场所防控指南</a:t>
            </a:r>
            <a:endParaRPr lang="zh-CN" altLang="en-US" sz="6600" spc="600">
              <a:solidFill>
                <a:schemeClr val="accent5">
                  <a:lumMod val="75000"/>
                </a:schemeClr>
              </a:solidFill>
              <a:latin typeface="汉仪润圆-55W" panose="00020600040101010101" pitchFamily="18" charset="-122"/>
              <a:ea typeface="汉仪润圆-55W" panose="00020600040101010101" pitchFamily="18" charset="-122"/>
            </a:endParaRPr>
          </a:p>
        </p:txBody>
      </p:sp>
      <p:pic>
        <p:nvPicPr>
          <p:cNvPr id="13" name="图片 12"/>
          <p:cNvPicPr>
            <a:picLocks noChangeAspect="1"/>
          </p:cNvPicPr>
          <p:nvPr/>
        </p:nvPicPr>
        <p:blipFill>
          <a:blip r:embed="rId1" cstate="screen"/>
          <a:srcRect/>
          <a:stretch>
            <a:fillRect/>
          </a:stretch>
        </p:blipFill>
        <p:spPr>
          <a:xfrm>
            <a:off x="6848474" y="1474320"/>
            <a:ext cx="4905375" cy="4893142"/>
          </a:xfrm>
          <a:custGeom>
            <a:avLst/>
            <a:gdLst>
              <a:gd name="connsiteX0" fmla="*/ 0 w 5318694"/>
              <a:gd name="connsiteY0" fmla="*/ 0 h 5305430"/>
              <a:gd name="connsiteX1" fmla="*/ 5318694 w 5318694"/>
              <a:gd name="connsiteY1" fmla="*/ 0 h 5305430"/>
              <a:gd name="connsiteX2" fmla="*/ 5318694 w 5318694"/>
              <a:gd name="connsiteY2" fmla="*/ 4843878 h 5305430"/>
              <a:gd name="connsiteX3" fmla="*/ 4857142 w 5318694"/>
              <a:gd name="connsiteY3" fmla="*/ 5305430 h 5305430"/>
              <a:gd name="connsiteX4" fmla="*/ 0 w 5318694"/>
              <a:gd name="connsiteY4" fmla="*/ 5305430 h 5305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8694" h="5305430">
                <a:moveTo>
                  <a:pt x="0" y="0"/>
                </a:moveTo>
                <a:lnTo>
                  <a:pt x="5318694" y="0"/>
                </a:lnTo>
                <a:lnTo>
                  <a:pt x="5318694" y="4843878"/>
                </a:lnTo>
                <a:cubicBezTo>
                  <a:pt x="5318694" y="5098786"/>
                  <a:pt x="5112050" y="5305430"/>
                  <a:pt x="4857142" y="5305430"/>
                </a:cubicBezTo>
                <a:lnTo>
                  <a:pt x="0" y="5305430"/>
                </a:lnTo>
                <a:close/>
              </a:path>
            </a:pathLst>
          </a:cu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p:nvSpPr>
        <p:spPr>
          <a:xfrm>
            <a:off x="323850" y="359568"/>
            <a:ext cx="11544300" cy="6138863"/>
          </a:xfrm>
          <a:prstGeom prst="roundRect">
            <a:avLst>
              <a:gd name="adj" fmla="val 3926"/>
            </a:avLst>
          </a:prstGeom>
          <a:solidFill>
            <a:schemeClr val="bg1"/>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1" cstate="screen"/>
          <a:srcRect/>
          <a:stretch>
            <a:fillRect/>
          </a:stretch>
        </p:blipFill>
        <p:spPr>
          <a:xfrm>
            <a:off x="9848850" y="4486476"/>
            <a:ext cx="1990725" cy="1985761"/>
          </a:xfrm>
          <a:custGeom>
            <a:avLst/>
            <a:gdLst>
              <a:gd name="connsiteX0" fmla="*/ 0 w 2095963"/>
              <a:gd name="connsiteY0" fmla="*/ 0 h 2090737"/>
              <a:gd name="connsiteX1" fmla="*/ 2095963 w 2095963"/>
              <a:gd name="connsiteY1" fmla="*/ 0 h 2090737"/>
              <a:gd name="connsiteX2" fmla="*/ 2095963 w 2095963"/>
              <a:gd name="connsiteY2" fmla="*/ 1812628 h 2090737"/>
              <a:gd name="connsiteX3" fmla="*/ 2088268 w 2095963"/>
              <a:gd name="connsiteY3" fmla="*/ 1837417 h 2090737"/>
              <a:gd name="connsiteX4" fmla="*/ 1842644 w 2095963"/>
              <a:gd name="connsiteY4" fmla="*/ 2083041 h 2090737"/>
              <a:gd name="connsiteX5" fmla="*/ 1817851 w 2095963"/>
              <a:gd name="connsiteY5" fmla="*/ 2090737 h 2090737"/>
              <a:gd name="connsiteX6" fmla="*/ 0 w 2095963"/>
              <a:gd name="connsiteY6" fmla="*/ 2090737 h 2090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963" h="2090737">
                <a:moveTo>
                  <a:pt x="0" y="0"/>
                </a:moveTo>
                <a:lnTo>
                  <a:pt x="2095963" y="0"/>
                </a:lnTo>
                <a:lnTo>
                  <a:pt x="2095963" y="1812628"/>
                </a:lnTo>
                <a:lnTo>
                  <a:pt x="2088268" y="1837417"/>
                </a:lnTo>
                <a:cubicBezTo>
                  <a:pt x="2041556" y="1947856"/>
                  <a:pt x="1953082" y="2036330"/>
                  <a:pt x="1842644" y="2083041"/>
                </a:cubicBezTo>
                <a:lnTo>
                  <a:pt x="1817851" y="2090737"/>
                </a:lnTo>
                <a:lnTo>
                  <a:pt x="0" y="2090737"/>
                </a:lnTo>
                <a:close/>
              </a:path>
            </a:pathLst>
          </a:custGeom>
        </p:spPr>
      </p:pic>
      <p:sp>
        <p:nvSpPr>
          <p:cNvPr id="5" name="矩形 4"/>
          <p:cNvSpPr/>
          <p:nvPr/>
        </p:nvSpPr>
        <p:spPr>
          <a:xfrm>
            <a:off x="304800" y="273843"/>
            <a:ext cx="3533775" cy="683649"/>
          </a:xfrm>
          <a:prstGeom prst="rect">
            <a:avLst/>
          </a:prstGeom>
        </p:spPr>
        <p:txBody>
          <a:bodyPr wrap="square">
            <a:spAutoFit/>
          </a:bodyPr>
          <a:lstStyle/>
          <a:p>
            <a:pPr algn="ctr">
              <a:lnSpc>
                <a:spcPct val="150000"/>
              </a:lnSpc>
            </a:pPr>
            <a:r>
              <a:rPr lang="en-US" altLang="zh-CN" sz="2800">
                <a:solidFill>
                  <a:srgbClr val="333333"/>
                </a:solidFill>
                <a:latin typeface="汉仪润圆-55W" panose="00020600040101010101" pitchFamily="18" charset="-122"/>
                <a:ea typeface="汉仪润圆-55W" panose="00020600040101010101" pitchFamily="18" charset="-122"/>
              </a:rPr>
              <a:t>【</a:t>
            </a:r>
            <a:r>
              <a:rPr lang="zh-CN" altLang="en-US" sz="2800">
                <a:solidFill>
                  <a:srgbClr val="333333"/>
                </a:solidFill>
                <a:latin typeface="汉仪润圆-55W" panose="00020600040101010101" pitchFamily="18" charset="-122"/>
                <a:ea typeface="汉仪润圆-55W" panose="00020600040101010101" pitchFamily="18" charset="-122"/>
              </a:rPr>
              <a:t>特殊场所防控指南</a:t>
            </a:r>
            <a:r>
              <a:rPr lang="en-US" altLang="zh-CN" sz="2800">
                <a:solidFill>
                  <a:srgbClr val="333333"/>
                </a:solidFill>
                <a:latin typeface="汉仪润圆-55W" panose="00020600040101010101" pitchFamily="18" charset="-122"/>
                <a:ea typeface="汉仪润圆-55W" panose="00020600040101010101" pitchFamily="18" charset="-122"/>
              </a:rPr>
              <a:t>】</a:t>
            </a:r>
            <a:endParaRPr lang="zh-CN" altLang="en-US" sz="2800">
              <a:latin typeface="汉仪润圆-55W" panose="00020600040101010101" pitchFamily="18" charset="-122"/>
              <a:ea typeface="汉仪润圆-55W" panose="00020600040101010101" pitchFamily="18" charset="-122"/>
            </a:endParaRPr>
          </a:p>
        </p:txBody>
      </p:sp>
      <p:sp>
        <p:nvSpPr>
          <p:cNvPr id="4" name="矩形 3"/>
          <p:cNvSpPr/>
          <p:nvPr/>
        </p:nvSpPr>
        <p:spPr>
          <a:xfrm>
            <a:off x="1585778" y="1840453"/>
            <a:ext cx="3862522" cy="461665"/>
          </a:xfrm>
          <a:prstGeom prst="rect">
            <a:avLst/>
          </a:prstGeom>
        </p:spPr>
        <p:txBody>
          <a:bodyPr wrap="square">
            <a:spAutoFit/>
          </a:bodyPr>
          <a:lstStyle/>
          <a:p>
            <a:pPr algn="dist"/>
            <a:r>
              <a:rPr lang="zh-CN" altLang="en-US" sz="2400">
                <a:solidFill>
                  <a:schemeClr val="accent5">
                    <a:lumMod val="75000"/>
                  </a:schemeClr>
                </a:solidFill>
                <a:latin typeface="汉仪润圆-55W" panose="00020600040101010101" pitchFamily="18" charset="-122"/>
                <a:ea typeface="汉仪润圆-55W" panose="00020600040101010101" pitchFamily="18" charset="-122"/>
              </a:rPr>
              <a:t>幼儿园（或学校）防控指南</a:t>
            </a:r>
            <a:endParaRPr lang="zh-CN" altLang="en-US" sz="2400">
              <a:solidFill>
                <a:schemeClr val="accent5">
                  <a:lumMod val="75000"/>
                </a:schemeClr>
              </a:solidFill>
              <a:latin typeface="汉仪润圆-55W" panose="00020600040101010101" pitchFamily="18" charset="-122"/>
              <a:ea typeface="汉仪润圆-55W" panose="00020600040101010101" pitchFamily="18" charset="-122"/>
            </a:endParaRPr>
          </a:p>
        </p:txBody>
      </p:sp>
      <p:sp>
        <p:nvSpPr>
          <p:cNvPr id="13" name="矩形 12"/>
          <p:cNvSpPr/>
          <p:nvPr/>
        </p:nvSpPr>
        <p:spPr>
          <a:xfrm>
            <a:off x="1585779" y="2590777"/>
            <a:ext cx="7272472" cy="2807948"/>
          </a:xfrm>
          <a:prstGeom prst="rect">
            <a:avLst/>
          </a:prstGeom>
        </p:spPr>
        <p:txBody>
          <a:bodyPr wrap="square">
            <a:spAutoFit/>
          </a:bodyPr>
          <a:lstStyle/>
          <a:p>
            <a:pPr fontAlgn="base">
              <a:lnSpc>
                <a:spcPct val="150000"/>
              </a:lnSpc>
            </a:pPr>
            <a:r>
              <a:rPr lang="en-US" altLang="zh-CN" sz="2000">
                <a:solidFill>
                  <a:srgbClr val="333333"/>
                </a:solidFill>
                <a:latin typeface="微软雅黑" panose="020B0503020204020204" pitchFamily="34" charset="-122"/>
                <a:ea typeface="微软雅黑" panose="020B0503020204020204" pitchFamily="34" charset="-122"/>
              </a:rPr>
              <a:t>1.</a:t>
            </a:r>
            <a:r>
              <a:rPr lang="zh-CN" altLang="en-US" sz="2000">
                <a:solidFill>
                  <a:srgbClr val="333333"/>
                </a:solidFill>
                <a:latin typeface="微软雅黑" panose="020B0503020204020204" pitchFamily="34" charset="-122"/>
                <a:ea typeface="微软雅黑" panose="020B0503020204020204" pitchFamily="34" charset="-122"/>
              </a:rPr>
              <a:t>返校前有过疫情高发地区（如武汉等地区）居住史或旅行史的学生，建议居家观察</a:t>
            </a:r>
            <a:r>
              <a:rPr lang="en-US" altLang="zh-CN" sz="2000">
                <a:solidFill>
                  <a:srgbClr val="333333"/>
                </a:solidFill>
                <a:latin typeface="微软雅黑" panose="020B0503020204020204" pitchFamily="34" charset="-122"/>
                <a:ea typeface="微软雅黑" panose="020B0503020204020204" pitchFamily="34" charset="-122"/>
              </a:rPr>
              <a:t>14</a:t>
            </a:r>
            <a:r>
              <a:rPr lang="zh-CN" altLang="en-US" sz="2000">
                <a:solidFill>
                  <a:srgbClr val="333333"/>
                </a:solidFill>
                <a:latin typeface="微软雅黑" panose="020B0503020204020204" pitchFamily="34" charset="-122"/>
                <a:ea typeface="微软雅黑" panose="020B0503020204020204" pitchFamily="34" charset="-122"/>
              </a:rPr>
              <a:t>天期满再返校。</a:t>
            </a:r>
            <a:endParaRPr lang="zh-CN" altLang="en-US" sz="2000">
              <a:solidFill>
                <a:srgbClr val="333333"/>
              </a:solidFill>
              <a:latin typeface="微软雅黑" panose="020B0503020204020204" pitchFamily="34" charset="-122"/>
              <a:ea typeface="微软雅黑" panose="020B0503020204020204" pitchFamily="34" charset="-122"/>
            </a:endParaRPr>
          </a:p>
          <a:p>
            <a:pPr fontAlgn="base">
              <a:lnSpc>
                <a:spcPct val="150000"/>
              </a:lnSpc>
            </a:pPr>
            <a:r>
              <a:rPr lang="en-US" altLang="zh-CN" sz="2000">
                <a:solidFill>
                  <a:srgbClr val="333333"/>
                </a:solidFill>
                <a:latin typeface="微软雅黑" panose="020B0503020204020204" pitchFamily="34" charset="-122"/>
                <a:ea typeface="微软雅黑" panose="020B0503020204020204" pitchFamily="34" charset="-122"/>
              </a:rPr>
              <a:t>2.</a:t>
            </a:r>
            <a:r>
              <a:rPr lang="zh-CN" altLang="en-US" sz="2000">
                <a:solidFill>
                  <a:srgbClr val="333333"/>
                </a:solidFill>
                <a:latin typeface="微软雅黑" panose="020B0503020204020204" pitchFamily="34" charset="-122"/>
                <a:ea typeface="微软雅黑" panose="020B0503020204020204" pitchFamily="34" charset="-122"/>
              </a:rPr>
              <a:t>学生返校后应每日监测体温和健康状况，尽量减少不必要外出，避免接触其他人员。</a:t>
            </a:r>
            <a:endParaRPr lang="zh-CN" altLang="en-US" sz="2000">
              <a:solidFill>
                <a:srgbClr val="333333"/>
              </a:solidFill>
              <a:latin typeface="微软雅黑" panose="020B0503020204020204" pitchFamily="34" charset="-122"/>
              <a:ea typeface="微软雅黑" panose="020B0503020204020204" pitchFamily="34" charset="-122"/>
            </a:endParaRPr>
          </a:p>
          <a:p>
            <a:pPr fontAlgn="base">
              <a:lnSpc>
                <a:spcPct val="150000"/>
              </a:lnSpc>
            </a:pPr>
            <a:r>
              <a:rPr lang="en-US" altLang="zh-CN" sz="2000">
                <a:solidFill>
                  <a:srgbClr val="333333"/>
                </a:solidFill>
                <a:latin typeface="微软雅黑" panose="020B0503020204020204" pitchFamily="34" charset="-122"/>
                <a:ea typeface="微软雅黑" panose="020B0503020204020204" pitchFamily="34" charset="-122"/>
              </a:rPr>
              <a:t>3.</a:t>
            </a:r>
            <a:r>
              <a:rPr lang="zh-CN" altLang="en-US" sz="2000">
                <a:solidFill>
                  <a:srgbClr val="333333"/>
                </a:solidFill>
                <a:latin typeface="微软雅黑" panose="020B0503020204020204" pitchFamily="34" charset="-122"/>
                <a:ea typeface="微软雅黑" panose="020B0503020204020204" pitchFamily="34" charset="-122"/>
              </a:rPr>
              <a:t>学生与其他师生发生近距离接触的环境中，要正确佩戴医用外科口罩或</a:t>
            </a:r>
            <a:r>
              <a:rPr lang="en-US" altLang="zh-CN" sz="2000">
                <a:solidFill>
                  <a:srgbClr val="333333"/>
                </a:solidFill>
                <a:latin typeface="微软雅黑" panose="020B0503020204020204" pitchFamily="34" charset="-122"/>
                <a:ea typeface="微软雅黑" panose="020B0503020204020204" pitchFamily="34" charset="-122"/>
              </a:rPr>
              <a:t>N95</a:t>
            </a:r>
            <a:r>
              <a:rPr lang="zh-CN" altLang="en-US" sz="2000">
                <a:solidFill>
                  <a:srgbClr val="333333"/>
                </a:solidFill>
                <a:latin typeface="微软雅黑" panose="020B0503020204020204" pitchFamily="34" charset="-122"/>
                <a:ea typeface="微软雅黑" panose="020B0503020204020204" pitchFamily="34" charset="-122"/>
              </a:rPr>
              <a:t>口罩，尽量缩小活动范围。</a:t>
            </a:r>
            <a:endParaRPr lang="zh-CN" altLang="en-US" sz="2000">
              <a:solidFill>
                <a:srgbClr val="333333"/>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p:nvSpPr>
        <p:spPr>
          <a:xfrm>
            <a:off x="323850" y="359568"/>
            <a:ext cx="11544300" cy="6138863"/>
          </a:xfrm>
          <a:prstGeom prst="roundRect">
            <a:avLst>
              <a:gd name="adj" fmla="val 3926"/>
            </a:avLst>
          </a:prstGeom>
          <a:solidFill>
            <a:schemeClr val="bg1"/>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1" cstate="screen"/>
          <a:srcRect/>
          <a:stretch>
            <a:fillRect/>
          </a:stretch>
        </p:blipFill>
        <p:spPr>
          <a:xfrm>
            <a:off x="9848850" y="4486476"/>
            <a:ext cx="1990725" cy="1985761"/>
          </a:xfrm>
          <a:custGeom>
            <a:avLst/>
            <a:gdLst>
              <a:gd name="connsiteX0" fmla="*/ 0 w 2095963"/>
              <a:gd name="connsiteY0" fmla="*/ 0 h 2090737"/>
              <a:gd name="connsiteX1" fmla="*/ 2095963 w 2095963"/>
              <a:gd name="connsiteY1" fmla="*/ 0 h 2090737"/>
              <a:gd name="connsiteX2" fmla="*/ 2095963 w 2095963"/>
              <a:gd name="connsiteY2" fmla="*/ 1812628 h 2090737"/>
              <a:gd name="connsiteX3" fmla="*/ 2088268 w 2095963"/>
              <a:gd name="connsiteY3" fmla="*/ 1837417 h 2090737"/>
              <a:gd name="connsiteX4" fmla="*/ 1842644 w 2095963"/>
              <a:gd name="connsiteY4" fmla="*/ 2083041 h 2090737"/>
              <a:gd name="connsiteX5" fmla="*/ 1817851 w 2095963"/>
              <a:gd name="connsiteY5" fmla="*/ 2090737 h 2090737"/>
              <a:gd name="connsiteX6" fmla="*/ 0 w 2095963"/>
              <a:gd name="connsiteY6" fmla="*/ 2090737 h 2090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963" h="2090737">
                <a:moveTo>
                  <a:pt x="0" y="0"/>
                </a:moveTo>
                <a:lnTo>
                  <a:pt x="2095963" y="0"/>
                </a:lnTo>
                <a:lnTo>
                  <a:pt x="2095963" y="1812628"/>
                </a:lnTo>
                <a:lnTo>
                  <a:pt x="2088268" y="1837417"/>
                </a:lnTo>
                <a:cubicBezTo>
                  <a:pt x="2041556" y="1947856"/>
                  <a:pt x="1953082" y="2036330"/>
                  <a:pt x="1842644" y="2083041"/>
                </a:cubicBezTo>
                <a:lnTo>
                  <a:pt x="1817851" y="2090737"/>
                </a:lnTo>
                <a:lnTo>
                  <a:pt x="0" y="2090737"/>
                </a:lnTo>
                <a:close/>
              </a:path>
            </a:pathLst>
          </a:custGeom>
        </p:spPr>
      </p:pic>
      <p:sp>
        <p:nvSpPr>
          <p:cNvPr id="5" name="矩形 4"/>
          <p:cNvSpPr/>
          <p:nvPr/>
        </p:nvSpPr>
        <p:spPr>
          <a:xfrm>
            <a:off x="304800" y="273843"/>
            <a:ext cx="3533775" cy="683649"/>
          </a:xfrm>
          <a:prstGeom prst="rect">
            <a:avLst/>
          </a:prstGeom>
        </p:spPr>
        <p:txBody>
          <a:bodyPr wrap="square">
            <a:spAutoFit/>
          </a:bodyPr>
          <a:lstStyle/>
          <a:p>
            <a:pPr algn="ctr">
              <a:lnSpc>
                <a:spcPct val="150000"/>
              </a:lnSpc>
            </a:pPr>
            <a:r>
              <a:rPr lang="en-US" altLang="zh-CN" sz="2800">
                <a:solidFill>
                  <a:srgbClr val="333333"/>
                </a:solidFill>
                <a:latin typeface="汉仪润圆-55W" panose="00020600040101010101" pitchFamily="18" charset="-122"/>
                <a:ea typeface="汉仪润圆-55W" panose="00020600040101010101" pitchFamily="18" charset="-122"/>
              </a:rPr>
              <a:t>【</a:t>
            </a:r>
            <a:r>
              <a:rPr lang="zh-CN" altLang="en-US" sz="2800">
                <a:solidFill>
                  <a:srgbClr val="333333"/>
                </a:solidFill>
                <a:latin typeface="汉仪润圆-55W" panose="00020600040101010101" pitchFamily="18" charset="-122"/>
                <a:ea typeface="汉仪润圆-55W" panose="00020600040101010101" pitchFamily="18" charset="-122"/>
              </a:rPr>
              <a:t>特殊场所防控指南</a:t>
            </a:r>
            <a:r>
              <a:rPr lang="en-US" altLang="zh-CN" sz="2800">
                <a:solidFill>
                  <a:srgbClr val="333333"/>
                </a:solidFill>
                <a:latin typeface="汉仪润圆-55W" panose="00020600040101010101" pitchFamily="18" charset="-122"/>
                <a:ea typeface="汉仪润圆-55W" panose="00020600040101010101" pitchFamily="18" charset="-122"/>
              </a:rPr>
              <a:t>】</a:t>
            </a:r>
            <a:endParaRPr lang="zh-CN" altLang="en-US" sz="2800">
              <a:latin typeface="汉仪润圆-55W" panose="00020600040101010101" pitchFamily="18" charset="-122"/>
              <a:ea typeface="汉仪润圆-55W" panose="00020600040101010101" pitchFamily="18" charset="-122"/>
            </a:endParaRPr>
          </a:p>
        </p:txBody>
      </p:sp>
      <p:sp>
        <p:nvSpPr>
          <p:cNvPr id="4" name="矩形 3"/>
          <p:cNvSpPr/>
          <p:nvPr/>
        </p:nvSpPr>
        <p:spPr>
          <a:xfrm>
            <a:off x="1319079" y="1651421"/>
            <a:ext cx="3862522" cy="461665"/>
          </a:xfrm>
          <a:prstGeom prst="rect">
            <a:avLst/>
          </a:prstGeom>
        </p:spPr>
        <p:txBody>
          <a:bodyPr wrap="square">
            <a:spAutoFit/>
          </a:bodyPr>
          <a:lstStyle/>
          <a:p>
            <a:pPr algn="dist"/>
            <a:r>
              <a:rPr lang="zh-CN" altLang="en-US" sz="2400">
                <a:solidFill>
                  <a:schemeClr val="accent5">
                    <a:lumMod val="75000"/>
                  </a:schemeClr>
                </a:solidFill>
                <a:latin typeface="汉仪润圆-55W" panose="00020600040101010101" pitchFamily="18" charset="-122"/>
                <a:ea typeface="汉仪润圆-55W" panose="00020600040101010101" pitchFamily="18" charset="-122"/>
              </a:rPr>
              <a:t>幼儿园（或学校）防控指南</a:t>
            </a:r>
            <a:endParaRPr lang="zh-CN" altLang="en-US" sz="2400">
              <a:solidFill>
                <a:schemeClr val="accent5">
                  <a:lumMod val="75000"/>
                </a:schemeClr>
              </a:solidFill>
              <a:latin typeface="汉仪润圆-55W" panose="00020600040101010101" pitchFamily="18" charset="-122"/>
              <a:ea typeface="汉仪润圆-55W" panose="00020600040101010101" pitchFamily="18" charset="-122"/>
            </a:endParaRPr>
          </a:p>
        </p:txBody>
      </p:sp>
      <p:sp>
        <p:nvSpPr>
          <p:cNvPr id="13" name="矩形 12"/>
          <p:cNvSpPr/>
          <p:nvPr/>
        </p:nvSpPr>
        <p:spPr>
          <a:xfrm>
            <a:off x="1319079" y="2200972"/>
            <a:ext cx="7939221" cy="3731278"/>
          </a:xfrm>
          <a:prstGeom prst="rect">
            <a:avLst/>
          </a:prstGeom>
        </p:spPr>
        <p:txBody>
          <a:bodyPr wrap="square">
            <a:spAutoFit/>
          </a:bodyPr>
          <a:lstStyle/>
          <a:p>
            <a:pPr fontAlgn="base">
              <a:lnSpc>
                <a:spcPct val="150000"/>
              </a:lnSpc>
            </a:pPr>
            <a:r>
              <a:rPr lang="en-US" altLang="zh-CN" sz="2000">
                <a:solidFill>
                  <a:srgbClr val="333333"/>
                </a:solidFill>
                <a:latin typeface="微软雅黑" panose="020B0503020204020204" pitchFamily="34" charset="-122"/>
                <a:ea typeface="微软雅黑" panose="020B0503020204020204" pitchFamily="34" charset="-122"/>
              </a:rPr>
              <a:t>4.</a:t>
            </a:r>
            <a:r>
              <a:rPr lang="zh-CN" altLang="en-US" sz="2000">
                <a:solidFill>
                  <a:srgbClr val="333333"/>
                </a:solidFill>
                <a:latin typeface="微软雅黑" panose="020B0503020204020204" pitchFamily="34" charset="-122"/>
                <a:ea typeface="微软雅黑" panose="020B0503020204020204" pitchFamily="34" charset="-122"/>
              </a:rPr>
              <a:t>学校密切监测学生的健康状态，每日两次测量体温，做好缺勤、早退、请假记录，如发现学生中出现可疑症状，应立刻向疫情管理人员报告，配合医疗卫生机构做好密切接触者管理和消毒等工作。</a:t>
            </a:r>
            <a:endParaRPr lang="zh-CN" altLang="en-US" sz="2000">
              <a:solidFill>
                <a:srgbClr val="333333"/>
              </a:solidFill>
              <a:latin typeface="微软雅黑" panose="020B0503020204020204" pitchFamily="34" charset="-122"/>
              <a:ea typeface="微软雅黑" panose="020B0503020204020204" pitchFamily="34" charset="-122"/>
            </a:endParaRPr>
          </a:p>
          <a:p>
            <a:pPr fontAlgn="base">
              <a:lnSpc>
                <a:spcPct val="150000"/>
              </a:lnSpc>
            </a:pPr>
            <a:r>
              <a:rPr lang="en-US" altLang="zh-CN" sz="2000">
                <a:solidFill>
                  <a:srgbClr val="333333"/>
                </a:solidFill>
                <a:latin typeface="微软雅黑" panose="020B0503020204020204" pitchFamily="34" charset="-122"/>
                <a:ea typeface="微软雅黑" panose="020B0503020204020204" pitchFamily="34" charset="-122"/>
              </a:rPr>
              <a:t>5.</a:t>
            </a:r>
            <a:r>
              <a:rPr lang="zh-CN" altLang="en-US" sz="2000">
                <a:solidFill>
                  <a:srgbClr val="333333"/>
                </a:solidFill>
                <a:latin typeface="微软雅黑" panose="020B0503020204020204" pitchFamily="34" charset="-122"/>
                <a:ea typeface="微软雅黑" panose="020B0503020204020204" pitchFamily="34" charset="-122"/>
              </a:rPr>
              <a:t>学校应尽量避免组织大型集体活动。教室、宿舍、图书馆、活动中心、食堂、礼堂、教师办公室、洗手间等活动区域，建议加强通风清洁，配备洗手液、手消毒剂等。</a:t>
            </a:r>
            <a:endParaRPr lang="zh-CN" altLang="en-US" sz="2000">
              <a:solidFill>
                <a:srgbClr val="333333"/>
              </a:solidFill>
              <a:latin typeface="微软雅黑" panose="020B0503020204020204" pitchFamily="34" charset="-122"/>
              <a:ea typeface="微软雅黑" panose="020B0503020204020204" pitchFamily="34" charset="-122"/>
            </a:endParaRPr>
          </a:p>
          <a:p>
            <a:pPr fontAlgn="base">
              <a:lnSpc>
                <a:spcPct val="150000"/>
              </a:lnSpc>
            </a:pPr>
            <a:r>
              <a:rPr lang="en-US" altLang="zh-CN" sz="2000">
                <a:solidFill>
                  <a:srgbClr val="333333"/>
                </a:solidFill>
                <a:latin typeface="微软雅黑" panose="020B0503020204020204" pitchFamily="34" charset="-122"/>
                <a:ea typeface="微软雅黑" panose="020B0503020204020204" pitchFamily="34" charset="-122"/>
              </a:rPr>
              <a:t>6.</a:t>
            </a:r>
            <a:r>
              <a:rPr lang="zh-CN" altLang="en-US" sz="2000">
                <a:solidFill>
                  <a:srgbClr val="333333"/>
                </a:solidFill>
                <a:latin typeface="微软雅黑" panose="020B0503020204020204" pitchFamily="34" charset="-122"/>
                <a:ea typeface="微软雅黑" panose="020B0503020204020204" pitchFamily="34" charset="-122"/>
              </a:rPr>
              <a:t>校方对因病误课的学生开展网络教学、补课，对于因病耽误考试者，应安排补考，不应记入档案。</a:t>
            </a:r>
            <a:endParaRPr lang="zh-CN" altLang="en-US" sz="2000">
              <a:solidFill>
                <a:srgbClr val="333333"/>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p:nvSpPr>
        <p:spPr>
          <a:xfrm>
            <a:off x="323850" y="359568"/>
            <a:ext cx="11544300" cy="6138863"/>
          </a:xfrm>
          <a:prstGeom prst="roundRect">
            <a:avLst>
              <a:gd name="adj" fmla="val 3926"/>
            </a:avLst>
          </a:prstGeom>
          <a:solidFill>
            <a:schemeClr val="bg1"/>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1" cstate="screen"/>
          <a:srcRect/>
          <a:stretch>
            <a:fillRect/>
          </a:stretch>
        </p:blipFill>
        <p:spPr>
          <a:xfrm>
            <a:off x="9848850" y="4486476"/>
            <a:ext cx="1990725" cy="1985761"/>
          </a:xfrm>
          <a:custGeom>
            <a:avLst/>
            <a:gdLst>
              <a:gd name="connsiteX0" fmla="*/ 0 w 2095963"/>
              <a:gd name="connsiteY0" fmla="*/ 0 h 2090737"/>
              <a:gd name="connsiteX1" fmla="*/ 2095963 w 2095963"/>
              <a:gd name="connsiteY1" fmla="*/ 0 h 2090737"/>
              <a:gd name="connsiteX2" fmla="*/ 2095963 w 2095963"/>
              <a:gd name="connsiteY2" fmla="*/ 1812628 h 2090737"/>
              <a:gd name="connsiteX3" fmla="*/ 2088268 w 2095963"/>
              <a:gd name="connsiteY3" fmla="*/ 1837417 h 2090737"/>
              <a:gd name="connsiteX4" fmla="*/ 1842644 w 2095963"/>
              <a:gd name="connsiteY4" fmla="*/ 2083041 h 2090737"/>
              <a:gd name="connsiteX5" fmla="*/ 1817851 w 2095963"/>
              <a:gd name="connsiteY5" fmla="*/ 2090737 h 2090737"/>
              <a:gd name="connsiteX6" fmla="*/ 0 w 2095963"/>
              <a:gd name="connsiteY6" fmla="*/ 2090737 h 2090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963" h="2090737">
                <a:moveTo>
                  <a:pt x="0" y="0"/>
                </a:moveTo>
                <a:lnTo>
                  <a:pt x="2095963" y="0"/>
                </a:lnTo>
                <a:lnTo>
                  <a:pt x="2095963" y="1812628"/>
                </a:lnTo>
                <a:lnTo>
                  <a:pt x="2088268" y="1837417"/>
                </a:lnTo>
                <a:cubicBezTo>
                  <a:pt x="2041556" y="1947856"/>
                  <a:pt x="1953082" y="2036330"/>
                  <a:pt x="1842644" y="2083041"/>
                </a:cubicBezTo>
                <a:lnTo>
                  <a:pt x="1817851" y="2090737"/>
                </a:lnTo>
                <a:lnTo>
                  <a:pt x="0" y="2090737"/>
                </a:lnTo>
                <a:close/>
              </a:path>
            </a:pathLst>
          </a:custGeom>
        </p:spPr>
      </p:pic>
      <p:sp>
        <p:nvSpPr>
          <p:cNvPr id="5" name="矩形 4"/>
          <p:cNvSpPr/>
          <p:nvPr/>
        </p:nvSpPr>
        <p:spPr>
          <a:xfrm>
            <a:off x="304800" y="273843"/>
            <a:ext cx="3533775" cy="683649"/>
          </a:xfrm>
          <a:prstGeom prst="rect">
            <a:avLst/>
          </a:prstGeom>
        </p:spPr>
        <p:txBody>
          <a:bodyPr wrap="square">
            <a:spAutoFit/>
          </a:bodyPr>
          <a:lstStyle/>
          <a:p>
            <a:pPr algn="ctr">
              <a:lnSpc>
                <a:spcPct val="150000"/>
              </a:lnSpc>
            </a:pPr>
            <a:r>
              <a:rPr lang="en-US" altLang="zh-CN" sz="2800">
                <a:solidFill>
                  <a:srgbClr val="333333"/>
                </a:solidFill>
                <a:latin typeface="汉仪润圆-55W" panose="00020600040101010101" pitchFamily="18" charset="-122"/>
                <a:ea typeface="汉仪润圆-55W" panose="00020600040101010101" pitchFamily="18" charset="-122"/>
              </a:rPr>
              <a:t>【</a:t>
            </a:r>
            <a:r>
              <a:rPr lang="zh-CN" altLang="en-US" sz="2800">
                <a:solidFill>
                  <a:srgbClr val="333333"/>
                </a:solidFill>
                <a:latin typeface="汉仪润圆-55W" panose="00020600040101010101" pitchFamily="18" charset="-122"/>
                <a:ea typeface="汉仪润圆-55W" panose="00020600040101010101" pitchFamily="18" charset="-122"/>
              </a:rPr>
              <a:t>特殊场所防控指南</a:t>
            </a:r>
            <a:r>
              <a:rPr lang="en-US" altLang="zh-CN" sz="2800">
                <a:solidFill>
                  <a:srgbClr val="333333"/>
                </a:solidFill>
                <a:latin typeface="汉仪润圆-55W" panose="00020600040101010101" pitchFamily="18" charset="-122"/>
                <a:ea typeface="汉仪润圆-55W" panose="00020600040101010101" pitchFamily="18" charset="-122"/>
              </a:rPr>
              <a:t>】</a:t>
            </a:r>
            <a:endParaRPr lang="zh-CN" altLang="en-US" sz="2800">
              <a:latin typeface="汉仪润圆-55W" panose="00020600040101010101" pitchFamily="18" charset="-122"/>
              <a:ea typeface="汉仪润圆-55W" panose="00020600040101010101" pitchFamily="18" charset="-122"/>
            </a:endParaRPr>
          </a:p>
        </p:txBody>
      </p:sp>
      <p:sp>
        <p:nvSpPr>
          <p:cNvPr id="4" name="矩形 3"/>
          <p:cNvSpPr/>
          <p:nvPr/>
        </p:nvSpPr>
        <p:spPr>
          <a:xfrm>
            <a:off x="1585778" y="1840453"/>
            <a:ext cx="2452822" cy="461665"/>
          </a:xfrm>
          <a:prstGeom prst="rect">
            <a:avLst/>
          </a:prstGeom>
        </p:spPr>
        <p:txBody>
          <a:bodyPr wrap="square">
            <a:spAutoFit/>
          </a:bodyPr>
          <a:lstStyle/>
          <a:p>
            <a:pPr algn="dist"/>
            <a:r>
              <a:rPr lang="zh-CN" altLang="en-US" sz="2400">
                <a:solidFill>
                  <a:schemeClr val="accent5">
                    <a:lumMod val="75000"/>
                  </a:schemeClr>
                </a:solidFill>
                <a:latin typeface="汉仪润圆-55W" panose="00020600040101010101" pitchFamily="18" charset="-122"/>
                <a:ea typeface="汉仪润圆-55W" panose="00020600040101010101" pitchFamily="18" charset="-122"/>
              </a:rPr>
              <a:t>养老院防控指南</a:t>
            </a:r>
            <a:endParaRPr lang="zh-CN" altLang="en-US" sz="2400">
              <a:solidFill>
                <a:schemeClr val="accent5">
                  <a:lumMod val="75000"/>
                </a:schemeClr>
              </a:solidFill>
              <a:latin typeface="汉仪润圆-55W" panose="00020600040101010101" pitchFamily="18" charset="-122"/>
              <a:ea typeface="汉仪润圆-55W" panose="00020600040101010101" pitchFamily="18" charset="-122"/>
            </a:endParaRPr>
          </a:p>
        </p:txBody>
      </p:sp>
      <p:sp>
        <p:nvSpPr>
          <p:cNvPr id="13" name="矩形 12"/>
          <p:cNvSpPr/>
          <p:nvPr/>
        </p:nvSpPr>
        <p:spPr>
          <a:xfrm>
            <a:off x="1585779" y="2590777"/>
            <a:ext cx="7272472" cy="2807948"/>
          </a:xfrm>
          <a:prstGeom prst="rect">
            <a:avLst/>
          </a:prstGeom>
        </p:spPr>
        <p:txBody>
          <a:bodyPr wrap="square">
            <a:spAutoFit/>
          </a:bodyPr>
          <a:lstStyle/>
          <a:p>
            <a:pPr fontAlgn="base">
              <a:lnSpc>
                <a:spcPct val="150000"/>
              </a:lnSpc>
            </a:pPr>
            <a:r>
              <a:rPr lang="zh-CN" altLang="en-US" sz="2000" b="1">
                <a:solidFill>
                  <a:srgbClr val="333333"/>
                </a:solidFill>
                <a:latin typeface="微软雅黑" panose="020B0503020204020204" pitchFamily="34" charset="-122"/>
                <a:ea typeface="微软雅黑" panose="020B0503020204020204" pitchFamily="34" charset="-122"/>
              </a:rPr>
              <a:t>疾病流行期间建议养老机构实施封闭式管理，原则上不接待外来人员走访慰问，老人不能离院外出，不再接受新入住老人，必须外出的老人，回到养老院后应密切观察。</a:t>
            </a:r>
            <a:endParaRPr lang="en-US" altLang="zh-CN" sz="2000" b="1">
              <a:solidFill>
                <a:srgbClr val="333333"/>
              </a:solidFill>
              <a:latin typeface="微软雅黑" panose="020B0503020204020204" pitchFamily="34" charset="-122"/>
              <a:ea typeface="微软雅黑" panose="020B0503020204020204" pitchFamily="34" charset="-122"/>
            </a:endParaRPr>
          </a:p>
          <a:p>
            <a:pPr fontAlgn="base">
              <a:lnSpc>
                <a:spcPct val="150000"/>
              </a:lnSpc>
            </a:pPr>
            <a:endParaRPr lang="en-US" altLang="zh-CN" sz="2000" b="1">
              <a:solidFill>
                <a:srgbClr val="333333"/>
              </a:solidFill>
              <a:latin typeface="微软雅黑" panose="020B0503020204020204" pitchFamily="34" charset="-122"/>
              <a:ea typeface="微软雅黑" panose="020B0503020204020204" pitchFamily="34" charset="-122"/>
            </a:endParaRPr>
          </a:p>
          <a:p>
            <a:pPr fontAlgn="base">
              <a:lnSpc>
                <a:spcPct val="150000"/>
              </a:lnSpc>
            </a:pPr>
            <a:r>
              <a:rPr lang="en-US" altLang="zh-CN" sz="2000">
                <a:solidFill>
                  <a:srgbClr val="333333"/>
                </a:solidFill>
                <a:latin typeface="微软雅黑" panose="020B0503020204020204" pitchFamily="34" charset="-122"/>
                <a:ea typeface="微软雅黑" panose="020B0503020204020204" pitchFamily="34" charset="-122"/>
              </a:rPr>
              <a:t>1.</a:t>
            </a:r>
            <a:r>
              <a:rPr lang="zh-CN" altLang="en-US" sz="2000">
                <a:solidFill>
                  <a:srgbClr val="333333"/>
                </a:solidFill>
                <a:latin typeface="微软雅黑" panose="020B0503020204020204" pitchFamily="34" charset="-122"/>
                <a:ea typeface="微软雅黑" panose="020B0503020204020204" pitchFamily="34" charset="-122"/>
              </a:rPr>
              <a:t>日常预防措施</a:t>
            </a:r>
            <a:endParaRPr lang="en-US" altLang="zh-CN" sz="2000">
              <a:solidFill>
                <a:srgbClr val="333333"/>
              </a:solidFill>
              <a:latin typeface="微软雅黑" panose="020B0503020204020204" pitchFamily="34" charset="-122"/>
              <a:ea typeface="微软雅黑" panose="020B0503020204020204" pitchFamily="34" charset="-122"/>
            </a:endParaRPr>
          </a:p>
          <a:p>
            <a:pPr fontAlgn="base">
              <a:lnSpc>
                <a:spcPct val="150000"/>
              </a:lnSpc>
            </a:pPr>
            <a:r>
              <a:rPr lang="en-US" altLang="zh-CN" sz="2000">
                <a:solidFill>
                  <a:srgbClr val="333333"/>
                </a:solidFill>
                <a:latin typeface="微软雅黑" panose="020B0503020204020204" pitchFamily="34" charset="-122"/>
                <a:ea typeface="微软雅黑" panose="020B0503020204020204" pitchFamily="34" charset="-122"/>
              </a:rPr>
              <a:t>2.</a:t>
            </a:r>
            <a:r>
              <a:rPr lang="zh-CN" altLang="en-US" sz="2000">
                <a:solidFill>
                  <a:srgbClr val="333333"/>
                </a:solidFill>
                <a:latin typeface="微软雅黑" panose="020B0503020204020204" pitchFamily="34" charset="-122"/>
                <a:ea typeface="微软雅黑" panose="020B0503020204020204" pitchFamily="34" charset="-122"/>
              </a:rPr>
              <a:t>有老人出现可疑症状时</a:t>
            </a:r>
            <a:endParaRPr lang="zh-CN" altLang="en-US" sz="2000">
              <a:solidFill>
                <a:srgbClr val="333333"/>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p:nvSpPr>
        <p:spPr>
          <a:xfrm>
            <a:off x="323850" y="359568"/>
            <a:ext cx="11544300" cy="6138863"/>
          </a:xfrm>
          <a:prstGeom prst="roundRect">
            <a:avLst>
              <a:gd name="adj" fmla="val 3926"/>
            </a:avLst>
          </a:prstGeom>
          <a:solidFill>
            <a:schemeClr val="bg1"/>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1" cstate="screen"/>
          <a:srcRect/>
          <a:stretch>
            <a:fillRect/>
          </a:stretch>
        </p:blipFill>
        <p:spPr>
          <a:xfrm>
            <a:off x="9848850" y="4486476"/>
            <a:ext cx="1990725" cy="1985761"/>
          </a:xfrm>
          <a:custGeom>
            <a:avLst/>
            <a:gdLst>
              <a:gd name="connsiteX0" fmla="*/ 0 w 2095963"/>
              <a:gd name="connsiteY0" fmla="*/ 0 h 2090737"/>
              <a:gd name="connsiteX1" fmla="*/ 2095963 w 2095963"/>
              <a:gd name="connsiteY1" fmla="*/ 0 h 2090737"/>
              <a:gd name="connsiteX2" fmla="*/ 2095963 w 2095963"/>
              <a:gd name="connsiteY2" fmla="*/ 1812628 h 2090737"/>
              <a:gd name="connsiteX3" fmla="*/ 2088268 w 2095963"/>
              <a:gd name="connsiteY3" fmla="*/ 1837417 h 2090737"/>
              <a:gd name="connsiteX4" fmla="*/ 1842644 w 2095963"/>
              <a:gd name="connsiteY4" fmla="*/ 2083041 h 2090737"/>
              <a:gd name="connsiteX5" fmla="*/ 1817851 w 2095963"/>
              <a:gd name="connsiteY5" fmla="*/ 2090737 h 2090737"/>
              <a:gd name="connsiteX6" fmla="*/ 0 w 2095963"/>
              <a:gd name="connsiteY6" fmla="*/ 2090737 h 2090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963" h="2090737">
                <a:moveTo>
                  <a:pt x="0" y="0"/>
                </a:moveTo>
                <a:lnTo>
                  <a:pt x="2095963" y="0"/>
                </a:lnTo>
                <a:lnTo>
                  <a:pt x="2095963" y="1812628"/>
                </a:lnTo>
                <a:lnTo>
                  <a:pt x="2088268" y="1837417"/>
                </a:lnTo>
                <a:cubicBezTo>
                  <a:pt x="2041556" y="1947856"/>
                  <a:pt x="1953082" y="2036330"/>
                  <a:pt x="1842644" y="2083041"/>
                </a:cubicBezTo>
                <a:lnTo>
                  <a:pt x="1817851" y="2090737"/>
                </a:lnTo>
                <a:lnTo>
                  <a:pt x="0" y="2090737"/>
                </a:lnTo>
                <a:close/>
              </a:path>
            </a:pathLst>
          </a:custGeom>
        </p:spPr>
      </p:pic>
      <p:sp>
        <p:nvSpPr>
          <p:cNvPr id="5" name="矩形 4"/>
          <p:cNvSpPr/>
          <p:nvPr/>
        </p:nvSpPr>
        <p:spPr>
          <a:xfrm>
            <a:off x="304800" y="273843"/>
            <a:ext cx="3533775" cy="683649"/>
          </a:xfrm>
          <a:prstGeom prst="rect">
            <a:avLst/>
          </a:prstGeom>
        </p:spPr>
        <p:txBody>
          <a:bodyPr wrap="square">
            <a:spAutoFit/>
          </a:bodyPr>
          <a:lstStyle/>
          <a:p>
            <a:pPr algn="ctr">
              <a:lnSpc>
                <a:spcPct val="150000"/>
              </a:lnSpc>
            </a:pPr>
            <a:r>
              <a:rPr lang="en-US" altLang="zh-CN" sz="2800">
                <a:solidFill>
                  <a:srgbClr val="333333"/>
                </a:solidFill>
                <a:latin typeface="汉仪润圆-55W" panose="00020600040101010101" pitchFamily="18" charset="-122"/>
                <a:ea typeface="汉仪润圆-55W" panose="00020600040101010101" pitchFamily="18" charset="-122"/>
              </a:rPr>
              <a:t>【</a:t>
            </a:r>
            <a:r>
              <a:rPr lang="zh-CN" altLang="en-US" sz="2800">
                <a:solidFill>
                  <a:srgbClr val="333333"/>
                </a:solidFill>
                <a:latin typeface="汉仪润圆-55W" panose="00020600040101010101" pitchFamily="18" charset="-122"/>
                <a:ea typeface="汉仪润圆-55W" panose="00020600040101010101" pitchFamily="18" charset="-122"/>
              </a:rPr>
              <a:t>特殊场所防控指南</a:t>
            </a:r>
            <a:r>
              <a:rPr lang="en-US" altLang="zh-CN" sz="2800">
                <a:solidFill>
                  <a:srgbClr val="333333"/>
                </a:solidFill>
                <a:latin typeface="汉仪润圆-55W" panose="00020600040101010101" pitchFamily="18" charset="-122"/>
                <a:ea typeface="汉仪润圆-55W" panose="00020600040101010101" pitchFamily="18" charset="-122"/>
              </a:rPr>
              <a:t>】</a:t>
            </a:r>
            <a:endParaRPr lang="zh-CN" altLang="en-US" sz="2800">
              <a:latin typeface="汉仪润圆-55W" panose="00020600040101010101" pitchFamily="18" charset="-122"/>
              <a:ea typeface="汉仪润圆-55W" panose="00020600040101010101" pitchFamily="18" charset="-122"/>
            </a:endParaRPr>
          </a:p>
        </p:txBody>
      </p:sp>
      <p:sp>
        <p:nvSpPr>
          <p:cNvPr id="4" name="矩形 3"/>
          <p:cNvSpPr/>
          <p:nvPr/>
        </p:nvSpPr>
        <p:spPr>
          <a:xfrm>
            <a:off x="1404803" y="1637990"/>
            <a:ext cx="2452822" cy="461665"/>
          </a:xfrm>
          <a:prstGeom prst="rect">
            <a:avLst/>
          </a:prstGeom>
        </p:spPr>
        <p:txBody>
          <a:bodyPr wrap="square">
            <a:spAutoFit/>
          </a:bodyPr>
          <a:lstStyle/>
          <a:p>
            <a:pPr algn="dist"/>
            <a:r>
              <a:rPr lang="zh-CN" altLang="en-US" sz="2400">
                <a:solidFill>
                  <a:schemeClr val="accent5">
                    <a:lumMod val="75000"/>
                  </a:schemeClr>
                </a:solidFill>
                <a:latin typeface="汉仪润圆-55W" panose="00020600040101010101" pitchFamily="18" charset="-122"/>
                <a:ea typeface="汉仪润圆-55W" panose="00020600040101010101" pitchFamily="18" charset="-122"/>
              </a:rPr>
              <a:t>养老院防控指南</a:t>
            </a:r>
            <a:endParaRPr lang="zh-CN" altLang="en-US" sz="2400">
              <a:solidFill>
                <a:schemeClr val="accent5">
                  <a:lumMod val="75000"/>
                </a:schemeClr>
              </a:solidFill>
              <a:latin typeface="汉仪润圆-55W" panose="00020600040101010101" pitchFamily="18" charset="-122"/>
              <a:ea typeface="汉仪润圆-55W" panose="00020600040101010101" pitchFamily="18" charset="-122"/>
            </a:endParaRPr>
          </a:p>
        </p:txBody>
      </p:sp>
      <p:sp>
        <p:nvSpPr>
          <p:cNvPr id="13" name="矩形 12"/>
          <p:cNvSpPr/>
          <p:nvPr/>
        </p:nvSpPr>
        <p:spPr>
          <a:xfrm>
            <a:off x="1404804" y="2086654"/>
            <a:ext cx="7758246" cy="3731278"/>
          </a:xfrm>
          <a:prstGeom prst="rect">
            <a:avLst/>
          </a:prstGeom>
        </p:spPr>
        <p:txBody>
          <a:bodyPr wrap="square">
            <a:spAutoFit/>
          </a:bodyPr>
          <a:lstStyle/>
          <a:p>
            <a:pPr fontAlgn="base">
              <a:lnSpc>
                <a:spcPct val="150000"/>
              </a:lnSpc>
            </a:pPr>
            <a:r>
              <a:rPr lang="en-US" altLang="zh-CN" sz="2000" b="1">
                <a:solidFill>
                  <a:srgbClr val="333333"/>
                </a:solidFill>
                <a:latin typeface="微软雅黑" panose="020B0503020204020204" pitchFamily="34" charset="-122"/>
                <a:ea typeface="微软雅黑" panose="020B0503020204020204" pitchFamily="34" charset="-122"/>
              </a:rPr>
              <a:t>1.</a:t>
            </a:r>
            <a:r>
              <a:rPr lang="zh-CN" altLang="en-US" sz="2000" b="1">
                <a:solidFill>
                  <a:srgbClr val="333333"/>
                </a:solidFill>
                <a:latin typeface="微软雅黑" panose="020B0503020204020204" pitchFamily="34" charset="-122"/>
                <a:ea typeface="微软雅黑" panose="020B0503020204020204" pitchFamily="34" charset="-122"/>
              </a:rPr>
              <a:t>日常预防措施</a:t>
            </a:r>
            <a:endParaRPr lang="en-US" altLang="zh-CN" sz="2000" b="1">
              <a:solidFill>
                <a:srgbClr val="333333"/>
              </a:solidFill>
              <a:latin typeface="微软雅黑" panose="020B0503020204020204" pitchFamily="34" charset="-122"/>
              <a:ea typeface="微软雅黑" panose="020B0503020204020204" pitchFamily="34" charset="-122"/>
            </a:endParaRPr>
          </a:p>
          <a:p>
            <a:pPr fontAlgn="base">
              <a:lnSpc>
                <a:spcPct val="150000"/>
              </a:lnSpc>
            </a:pPr>
            <a:r>
              <a:rPr lang="zh-CN" altLang="en-US" sz="2000">
                <a:solidFill>
                  <a:srgbClr val="333333"/>
                </a:solidFill>
                <a:latin typeface="微软雅黑" panose="020B0503020204020204" pitchFamily="34" charset="-122"/>
                <a:ea typeface="微软雅黑" panose="020B0503020204020204" pitchFamily="34" charset="-122"/>
              </a:rPr>
              <a:t>（</a:t>
            </a:r>
            <a:r>
              <a:rPr lang="en-US" altLang="zh-CN" sz="2000">
                <a:solidFill>
                  <a:srgbClr val="333333"/>
                </a:solidFill>
                <a:latin typeface="微软雅黑" panose="020B0503020204020204" pitchFamily="34" charset="-122"/>
                <a:ea typeface="微软雅黑" panose="020B0503020204020204" pitchFamily="34" charset="-122"/>
              </a:rPr>
              <a:t>1</a:t>
            </a:r>
            <a:r>
              <a:rPr lang="zh-CN" altLang="en-US" sz="2000">
                <a:solidFill>
                  <a:srgbClr val="333333"/>
                </a:solidFill>
                <a:latin typeface="微软雅黑" panose="020B0503020204020204" pitchFamily="34" charset="-122"/>
                <a:ea typeface="微软雅黑" panose="020B0503020204020204" pitchFamily="34" charset="-122"/>
              </a:rPr>
              <a:t>）确保工作人员和护养老人掌握相关知识，避免共用个人物品，注意通风，落实消毒措施。建立老人和工作人员的健康档案，每日开展晨检和健康登记。</a:t>
            </a:r>
            <a:endParaRPr lang="zh-CN" altLang="en-US" sz="2000">
              <a:solidFill>
                <a:srgbClr val="333333"/>
              </a:solidFill>
              <a:latin typeface="微软雅黑" panose="020B0503020204020204" pitchFamily="34" charset="-122"/>
              <a:ea typeface="微软雅黑" panose="020B0503020204020204" pitchFamily="34" charset="-122"/>
            </a:endParaRPr>
          </a:p>
          <a:p>
            <a:pPr fontAlgn="base">
              <a:lnSpc>
                <a:spcPct val="150000"/>
              </a:lnSpc>
            </a:pPr>
            <a:r>
              <a:rPr lang="zh-CN" altLang="en-US" sz="2000">
                <a:solidFill>
                  <a:srgbClr val="333333"/>
                </a:solidFill>
                <a:latin typeface="微软雅黑" panose="020B0503020204020204" pitchFamily="34" charset="-122"/>
                <a:ea typeface="微软雅黑" panose="020B0503020204020204" pitchFamily="34" charset="-122"/>
              </a:rPr>
              <a:t>（</a:t>
            </a:r>
            <a:r>
              <a:rPr lang="en-US" altLang="zh-CN" sz="2000">
                <a:solidFill>
                  <a:srgbClr val="333333"/>
                </a:solidFill>
                <a:latin typeface="微软雅黑" panose="020B0503020204020204" pitchFamily="34" charset="-122"/>
                <a:ea typeface="微软雅黑" panose="020B0503020204020204" pitchFamily="34" charset="-122"/>
              </a:rPr>
              <a:t>2</a:t>
            </a:r>
            <a:r>
              <a:rPr lang="zh-CN" altLang="en-US" sz="2000">
                <a:solidFill>
                  <a:srgbClr val="333333"/>
                </a:solidFill>
                <a:latin typeface="微软雅黑" panose="020B0503020204020204" pitchFamily="34" charset="-122"/>
                <a:ea typeface="微软雅黑" panose="020B0503020204020204" pitchFamily="34" charset="-122"/>
              </a:rPr>
              <a:t>）工作人员一旦出现可疑症状，应立即停止工作并去医院就诊排查，排除新型冠状病毒感染和其他传染性疾病后，方可重新上岗。</a:t>
            </a:r>
            <a:endParaRPr lang="zh-CN" altLang="en-US" sz="2000">
              <a:solidFill>
                <a:srgbClr val="333333"/>
              </a:solidFill>
              <a:latin typeface="微软雅黑" panose="020B0503020204020204" pitchFamily="34" charset="-122"/>
              <a:ea typeface="微软雅黑" panose="020B0503020204020204" pitchFamily="34" charset="-122"/>
            </a:endParaRPr>
          </a:p>
          <a:p>
            <a:pPr fontAlgn="base">
              <a:lnSpc>
                <a:spcPct val="150000"/>
              </a:lnSpc>
            </a:pPr>
            <a:r>
              <a:rPr lang="zh-CN" altLang="en-US" sz="2000">
                <a:solidFill>
                  <a:srgbClr val="333333"/>
                </a:solidFill>
                <a:latin typeface="微软雅黑" panose="020B0503020204020204" pitchFamily="34" charset="-122"/>
                <a:ea typeface="微软雅黑" panose="020B0503020204020204" pitchFamily="34" charset="-122"/>
              </a:rPr>
              <a:t>（</a:t>
            </a:r>
            <a:r>
              <a:rPr lang="en-US" altLang="zh-CN" sz="2000">
                <a:solidFill>
                  <a:srgbClr val="333333"/>
                </a:solidFill>
                <a:latin typeface="微软雅黑" panose="020B0503020204020204" pitchFamily="34" charset="-122"/>
                <a:ea typeface="微软雅黑" panose="020B0503020204020204" pitchFamily="34" charset="-122"/>
              </a:rPr>
              <a:t>3</a:t>
            </a:r>
            <a:r>
              <a:rPr lang="zh-CN" altLang="en-US" sz="2000">
                <a:solidFill>
                  <a:srgbClr val="333333"/>
                </a:solidFill>
                <a:latin typeface="微软雅黑" panose="020B0503020204020204" pitchFamily="34" charset="-122"/>
                <a:ea typeface="微软雅黑" panose="020B0503020204020204" pitchFamily="34" charset="-122"/>
              </a:rPr>
              <a:t>）建立探访人员登记制度，如探访人员有新型冠状病毒感染的可疑症状，应拒绝其探访。所有外来探访人员应佩戴医用外科口罩。</a:t>
            </a:r>
            <a:endParaRPr lang="zh-CN" altLang="en-US" sz="2000">
              <a:solidFill>
                <a:srgbClr val="333333"/>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p:nvSpPr>
        <p:spPr>
          <a:xfrm>
            <a:off x="323850" y="359568"/>
            <a:ext cx="11544300" cy="6138863"/>
          </a:xfrm>
          <a:prstGeom prst="roundRect">
            <a:avLst>
              <a:gd name="adj" fmla="val 3926"/>
            </a:avLst>
          </a:prstGeom>
          <a:solidFill>
            <a:schemeClr val="bg1"/>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1" cstate="screen"/>
          <a:srcRect/>
          <a:stretch>
            <a:fillRect/>
          </a:stretch>
        </p:blipFill>
        <p:spPr>
          <a:xfrm>
            <a:off x="9848850" y="4486476"/>
            <a:ext cx="1990725" cy="1985761"/>
          </a:xfrm>
          <a:custGeom>
            <a:avLst/>
            <a:gdLst>
              <a:gd name="connsiteX0" fmla="*/ 0 w 2095963"/>
              <a:gd name="connsiteY0" fmla="*/ 0 h 2090737"/>
              <a:gd name="connsiteX1" fmla="*/ 2095963 w 2095963"/>
              <a:gd name="connsiteY1" fmla="*/ 0 h 2090737"/>
              <a:gd name="connsiteX2" fmla="*/ 2095963 w 2095963"/>
              <a:gd name="connsiteY2" fmla="*/ 1812628 h 2090737"/>
              <a:gd name="connsiteX3" fmla="*/ 2088268 w 2095963"/>
              <a:gd name="connsiteY3" fmla="*/ 1837417 h 2090737"/>
              <a:gd name="connsiteX4" fmla="*/ 1842644 w 2095963"/>
              <a:gd name="connsiteY4" fmla="*/ 2083041 h 2090737"/>
              <a:gd name="connsiteX5" fmla="*/ 1817851 w 2095963"/>
              <a:gd name="connsiteY5" fmla="*/ 2090737 h 2090737"/>
              <a:gd name="connsiteX6" fmla="*/ 0 w 2095963"/>
              <a:gd name="connsiteY6" fmla="*/ 2090737 h 2090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963" h="2090737">
                <a:moveTo>
                  <a:pt x="0" y="0"/>
                </a:moveTo>
                <a:lnTo>
                  <a:pt x="2095963" y="0"/>
                </a:lnTo>
                <a:lnTo>
                  <a:pt x="2095963" y="1812628"/>
                </a:lnTo>
                <a:lnTo>
                  <a:pt x="2088268" y="1837417"/>
                </a:lnTo>
                <a:cubicBezTo>
                  <a:pt x="2041556" y="1947856"/>
                  <a:pt x="1953082" y="2036330"/>
                  <a:pt x="1842644" y="2083041"/>
                </a:cubicBezTo>
                <a:lnTo>
                  <a:pt x="1817851" y="2090737"/>
                </a:lnTo>
                <a:lnTo>
                  <a:pt x="0" y="2090737"/>
                </a:lnTo>
                <a:close/>
              </a:path>
            </a:pathLst>
          </a:custGeom>
        </p:spPr>
      </p:pic>
      <p:sp>
        <p:nvSpPr>
          <p:cNvPr id="5" name="矩形 4"/>
          <p:cNvSpPr/>
          <p:nvPr/>
        </p:nvSpPr>
        <p:spPr>
          <a:xfrm>
            <a:off x="304800" y="273843"/>
            <a:ext cx="3533775" cy="683649"/>
          </a:xfrm>
          <a:prstGeom prst="rect">
            <a:avLst/>
          </a:prstGeom>
        </p:spPr>
        <p:txBody>
          <a:bodyPr wrap="square">
            <a:spAutoFit/>
          </a:bodyPr>
          <a:lstStyle/>
          <a:p>
            <a:pPr algn="ctr">
              <a:lnSpc>
                <a:spcPct val="150000"/>
              </a:lnSpc>
            </a:pPr>
            <a:r>
              <a:rPr lang="en-US" altLang="zh-CN" sz="2800">
                <a:solidFill>
                  <a:srgbClr val="333333"/>
                </a:solidFill>
                <a:latin typeface="汉仪润圆-55W" panose="00020600040101010101" pitchFamily="18" charset="-122"/>
                <a:ea typeface="汉仪润圆-55W" panose="00020600040101010101" pitchFamily="18" charset="-122"/>
              </a:rPr>
              <a:t>【</a:t>
            </a:r>
            <a:r>
              <a:rPr lang="zh-CN" altLang="en-US" sz="2800">
                <a:solidFill>
                  <a:srgbClr val="333333"/>
                </a:solidFill>
                <a:latin typeface="汉仪润圆-55W" panose="00020600040101010101" pitchFamily="18" charset="-122"/>
                <a:ea typeface="汉仪润圆-55W" panose="00020600040101010101" pitchFamily="18" charset="-122"/>
              </a:rPr>
              <a:t>特殊场所防控指南</a:t>
            </a:r>
            <a:r>
              <a:rPr lang="en-US" altLang="zh-CN" sz="2800">
                <a:solidFill>
                  <a:srgbClr val="333333"/>
                </a:solidFill>
                <a:latin typeface="汉仪润圆-55W" panose="00020600040101010101" pitchFamily="18" charset="-122"/>
                <a:ea typeface="汉仪润圆-55W" panose="00020600040101010101" pitchFamily="18" charset="-122"/>
              </a:rPr>
              <a:t>】</a:t>
            </a:r>
            <a:endParaRPr lang="zh-CN" altLang="en-US" sz="2800">
              <a:latin typeface="汉仪润圆-55W" panose="00020600040101010101" pitchFamily="18" charset="-122"/>
              <a:ea typeface="汉仪润圆-55W" panose="00020600040101010101" pitchFamily="18" charset="-122"/>
            </a:endParaRPr>
          </a:p>
        </p:txBody>
      </p:sp>
      <p:sp>
        <p:nvSpPr>
          <p:cNvPr id="4" name="矩形 3"/>
          <p:cNvSpPr/>
          <p:nvPr/>
        </p:nvSpPr>
        <p:spPr>
          <a:xfrm>
            <a:off x="1404803" y="1756093"/>
            <a:ext cx="2452822" cy="461665"/>
          </a:xfrm>
          <a:prstGeom prst="rect">
            <a:avLst/>
          </a:prstGeom>
        </p:spPr>
        <p:txBody>
          <a:bodyPr wrap="square">
            <a:spAutoFit/>
          </a:bodyPr>
          <a:lstStyle/>
          <a:p>
            <a:pPr algn="dist"/>
            <a:r>
              <a:rPr lang="zh-CN" altLang="en-US" sz="2400">
                <a:solidFill>
                  <a:schemeClr val="accent5">
                    <a:lumMod val="75000"/>
                  </a:schemeClr>
                </a:solidFill>
                <a:latin typeface="汉仪润圆-55W" panose="00020600040101010101" pitchFamily="18" charset="-122"/>
                <a:ea typeface="汉仪润圆-55W" panose="00020600040101010101" pitchFamily="18" charset="-122"/>
              </a:rPr>
              <a:t>养老院防控指南</a:t>
            </a:r>
            <a:endParaRPr lang="zh-CN" altLang="en-US" sz="2400">
              <a:solidFill>
                <a:schemeClr val="accent5">
                  <a:lumMod val="75000"/>
                </a:schemeClr>
              </a:solidFill>
              <a:latin typeface="汉仪润圆-55W" panose="00020600040101010101" pitchFamily="18" charset="-122"/>
              <a:ea typeface="汉仪润圆-55W" panose="00020600040101010101" pitchFamily="18" charset="-122"/>
            </a:endParaRPr>
          </a:p>
        </p:txBody>
      </p:sp>
      <p:sp>
        <p:nvSpPr>
          <p:cNvPr id="13" name="矩形 12"/>
          <p:cNvSpPr/>
          <p:nvPr/>
        </p:nvSpPr>
        <p:spPr>
          <a:xfrm>
            <a:off x="1404804" y="2354017"/>
            <a:ext cx="7758246" cy="3269613"/>
          </a:xfrm>
          <a:prstGeom prst="rect">
            <a:avLst/>
          </a:prstGeom>
        </p:spPr>
        <p:txBody>
          <a:bodyPr wrap="square">
            <a:spAutoFit/>
          </a:bodyPr>
          <a:lstStyle/>
          <a:p>
            <a:pPr fontAlgn="base">
              <a:lnSpc>
                <a:spcPct val="150000"/>
              </a:lnSpc>
            </a:pPr>
            <a:r>
              <a:rPr lang="en-US" altLang="zh-CN" sz="2000" b="1">
                <a:solidFill>
                  <a:srgbClr val="333333"/>
                </a:solidFill>
                <a:latin typeface="微软雅黑" panose="020B0503020204020204" pitchFamily="34" charset="-122"/>
                <a:ea typeface="微软雅黑" panose="020B0503020204020204" pitchFamily="34" charset="-122"/>
              </a:rPr>
              <a:t>1.</a:t>
            </a:r>
            <a:r>
              <a:rPr lang="zh-CN" altLang="en-US" sz="2000" b="1">
                <a:solidFill>
                  <a:srgbClr val="333333"/>
                </a:solidFill>
                <a:latin typeface="微软雅黑" panose="020B0503020204020204" pitchFamily="34" charset="-122"/>
                <a:ea typeface="微软雅黑" panose="020B0503020204020204" pitchFamily="34" charset="-122"/>
              </a:rPr>
              <a:t>日常预防措施</a:t>
            </a:r>
            <a:endParaRPr lang="en-US" altLang="zh-CN" sz="2000" b="1">
              <a:solidFill>
                <a:srgbClr val="333333"/>
              </a:solidFill>
              <a:latin typeface="微软雅黑" panose="020B0503020204020204" pitchFamily="34" charset="-122"/>
              <a:ea typeface="微软雅黑" panose="020B0503020204020204" pitchFamily="34" charset="-122"/>
            </a:endParaRPr>
          </a:p>
          <a:p>
            <a:pPr fontAlgn="base">
              <a:lnSpc>
                <a:spcPct val="150000"/>
              </a:lnSpc>
            </a:pPr>
            <a:r>
              <a:rPr lang="zh-CN" altLang="en-US" sz="2000">
                <a:solidFill>
                  <a:srgbClr val="333333"/>
                </a:solidFill>
                <a:latin typeface="微软雅黑" panose="020B0503020204020204" pitchFamily="34" charset="-122"/>
                <a:ea typeface="微软雅黑" panose="020B0503020204020204" pitchFamily="34" charset="-122"/>
              </a:rPr>
              <a:t>（</a:t>
            </a:r>
            <a:r>
              <a:rPr lang="en-US" altLang="zh-CN" sz="2000">
                <a:solidFill>
                  <a:srgbClr val="333333"/>
                </a:solidFill>
                <a:latin typeface="微软雅黑" panose="020B0503020204020204" pitchFamily="34" charset="-122"/>
                <a:ea typeface="微软雅黑" panose="020B0503020204020204" pitchFamily="34" charset="-122"/>
              </a:rPr>
              <a:t>4</a:t>
            </a:r>
            <a:r>
              <a:rPr lang="zh-CN" altLang="en-US" sz="2000">
                <a:solidFill>
                  <a:srgbClr val="333333"/>
                </a:solidFill>
                <a:latin typeface="微软雅黑" panose="020B0503020204020204" pitchFamily="34" charset="-122"/>
                <a:ea typeface="微软雅黑" panose="020B0503020204020204" pitchFamily="34" charset="-122"/>
              </a:rPr>
              <a:t>）通风换气保持室内空气新鲜。至少每半日开窗通风</a:t>
            </a:r>
            <a:r>
              <a:rPr lang="en-US" altLang="zh-CN" sz="2000">
                <a:solidFill>
                  <a:srgbClr val="333333"/>
                </a:solidFill>
                <a:latin typeface="微软雅黑" panose="020B0503020204020204" pitchFamily="34" charset="-122"/>
                <a:ea typeface="微软雅黑" panose="020B0503020204020204" pitchFamily="34" charset="-122"/>
              </a:rPr>
              <a:t>30</a:t>
            </a:r>
            <a:r>
              <a:rPr lang="zh-CN" altLang="en-US" sz="2000">
                <a:solidFill>
                  <a:srgbClr val="333333"/>
                </a:solidFill>
                <a:latin typeface="微软雅黑" panose="020B0503020204020204" pitchFamily="34" charset="-122"/>
                <a:ea typeface="微软雅黑" panose="020B0503020204020204" pitchFamily="34" charset="-122"/>
              </a:rPr>
              <a:t>分钟以上；不宜开窗通风的，应配备机械换气通风设备。冬季开窗通风时，应注意避免因室内外温差过大而引起感冒。</a:t>
            </a:r>
            <a:endParaRPr lang="zh-CN" altLang="en-US" sz="2000">
              <a:solidFill>
                <a:srgbClr val="333333"/>
              </a:solidFill>
              <a:latin typeface="微软雅黑" panose="020B0503020204020204" pitchFamily="34" charset="-122"/>
              <a:ea typeface="微软雅黑" panose="020B0503020204020204" pitchFamily="34" charset="-122"/>
            </a:endParaRPr>
          </a:p>
          <a:p>
            <a:pPr fontAlgn="base">
              <a:lnSpc>
                <a:spcPct val="150000"/>
              </a:lnSpc>
            </a:pPr>
            <a:r>
              <a:rPr lang="zh-CN" altLang="en-US" sz="2000">
                <a:solidFill>
                  <a:srgbClr val="333333"/>
                </a:solidFill>
                <a:latin typeface="微软雅黑" panose="020B0503020204020204" pitchFamily="34" charset="-122"/>
                <a:ea typeface="微软雅黑" panose="020B0503020204020204" pitchFamily="34" charset="-122"/>
              </a:rPr>
              <a:t>（</a:t>
            </a:r>
            <a:r>
              <a:rPr lang="en-US" altLang="zh-CN" sz="2000">
                <a:solidFill>
                  <a:srgbClr val="333333"/>
                </a:solidFill>
                <a:latin typeface="微软雅黑" panose="020B0503020204020204" pitchFamily="34" charset="-122"/>
                <a:ea typeface="微软雅黑" panose="020B0503020204020204" pitchFamily="34" charset="-122"/>
              </a:rPr>
              <a:t>5</a:t>
            </a:r>
            <a:r>
              <a:rPr lang="zh-CN" altLang="en-US" sz="2000">
                <a:solidFill>
                  <a:srgbClr val="333333"/>
                </a:solidFill>
                <a:latin typeface="微软雅黑" panose="020B0503020204020204" pitchFamily="34" charset="-122"/>
                <a:ea typeface="微软雅黑" panose="020B0503020204020204" pitchFamily="34" charset="-122"/>
              </a:rPr>
              <a:t>）倡导老人养成经常洗手的好习惯，确保环境清洁卫生。</a:t>
            </a:r>
            <a:endParaRPr lang="zh-CN" altLang="en-US" sz="2000">
              <a:solidFill>
                <a:srgbClr val="333333"/>
              </a:solidFill>
              <a:latin typeface="微软雅黑" panose="020B0503020204020204" pitchFamily="34" charset="-122"/>
              <a:ea typeface="微软雅黑" panose="020B0503020204020204" pitchFamily="34" charset="-122"/>
            </a:endParaRPr>
          </a:p>
          <a:p>
            <a:pPr fontAlgn="base">
              <a:lnSpc>
                <a:spcPct val="150000"/>
              </a:lnSpc>
            </a:pPr>
            <a:r>
              <a:rPr lang="zh-CN" altLang="en-US" sz="2000">
                <a:solidFill>
                  <a:srgbClr val="333333"/>
                </a:solidFill>
                <a:latin typeface="微软雅黑" panose="020B0503020204020204" pitchFamily="34" charset="-122"/>
                <a:ea typeface="微软雅黑" panose="020B0503020204020204" pitchFamily="34" charset="-122"/>
              </a:rPr>
              <a:t>（</a:t>
            </a:r>
            <a:r>
              <a:rPr lang="en-US" altLang="zh-CN" sz="2000">
                <a:solidFill>
                  <a:srgbClr val="333333"/>
                </a:solidFill>
                <a:latin typeface="微软雅黑" panose="020B0503020204020204" pitchFamily="34" charset="-122"/>
                <a:ea typeface="微软雅黑" panose="020B0503020204020204" pitchFamily="34" charset="-122"/>
              </a:rPr>
              <a:t>6</a:t>
            </a:r>
            <a:r>
              <a:rPr lang="zh-CN" altLang="en-US" sz="2000">
                <a:solidFill>
                  <a:srgbClr val="333333"/>
                </a:solidFill>
                <a:latin typeface="微软雅黑" panose="020B0503020204020204" pitchFamily="34" charset="-122"/>
                <a:ea typeface="微软雅黑" panose="020B0503020204020204" pitchFamily="34" charset="-122"/>
              </a:rPr>
              <a:t>）预备隔离房间，以供未来出现可疑症状的老人隔离治疗使用。有症状的老人应及时予以隔离，避免传染给其他老人。</a:t>
            </a:r>
            <a:endParaRPr lang="zh-CN" altLang="en-US" sz="2000">
              <a:solidFill>
                <a:srgbClr val="333333"/>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p:nvSpPr>
        <p:spPr>
          <a:xfrm>
            <a:off x="323850" y="359568"/>
            <a:ext cx="11544300" cy="6138863"/>
          </a:xfrm>
          <a:prstGeom prst="roundRect">
            <a:avLst>
              <a:gd name="adj" fmla="val 3926"/>
            </a:avLst>
          </a:prstGeom>
          <a:solidFill>
            <a:schemeClr val="bg1"/>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1" cstate="screen"/>
          <a:srcRect/>
          <a:stretch>
            <a:fillRect/>
          </a:stretch>
        </p:blipFill>
        <p:spPr>
          <a:xfrm>
            <a:off x="9848850" y="4486476"/>
            <a:ext cx="1990725" cy="1985761"/>
          </a:xfrm>
          <a:custGeom>
            <a:avLst/>
            <a:gdLst>
              <a:gd name="connsiteX0" fmla="*/ 0 w 2095963"/>
              <a:gd name="connsiteY0" fmla="*/ 0 h 2090737"/>
              <a:gd name="connsiteX1" fmla="*/ 2095963 w 2095963"/>
              <a:gd name="connsiteY1" fmla="*/ 0 h 2090737"/>
              <a:gd name="connsiteX2" fmla="*/ 2095963 w 2095963"/>
              <a:gd name="connsiteY2" fmla="*/ 1812628 h 2090737"/>
              <a:gd name="connsiteX3" fmla="*/ 2088268 w 2095963"/>
              <a:gd name="connsiteY3" fmla="*/ 1837417 h 2090737"/>
              <a:gd name="connsiteX4" fmla="*/ 1842644 w 2095963"/>
              <a:gd name="connsiteY4" fmla="*/ 2083041 h 2090737"/>
              <a:gd name="connsiteX5" fmla="*/ 1817851 w 2095963"/>
              <a:gd name="connsiteY5" fmla="*/ 2090737 h 2090737"/>
              <a:gd name="connsiteX6" fmla="*/ 0 w 2095963"/>
              <a:gd name="connsiteY6" fmla="*/ 2090737 h 2090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963" h="2090737">
                <a:moveTo>
                  <a:pt x="0" y="0"/>
                </a:moveTo>
                <a:lnTo>
                  <a:pt x="2095963" y="0"/>
                </a:lnTo>
                <a:lnTo>
                  <a:pt x="2095963" y="1812628"/>
                </a:lnTo>
                <a:lnTo>
                  <a:pt x="2088268" y="1837417"/>
                </a:lnTo>
                <a:cubicBezTo>
                  <a:pt x="2041556" y="1947856"/>
                  <a:pt x="1953082" y="2036330"/>
                  <a:pt x="1842644" y="2083041"/>
                </a:cubicBezTo>
                <a:lnTo>
                  <a:pt x="1817851" y="2090737"/>
                </a:lnTo>
                <a:lnTo>
                  <a:pt x="0" y="2090737"/>
                </a:lnTo>
                <a:close/>
              </a:path>
            </a:pathLst>
          </a:custGeom>
        </p:spPr>
      </p:pic>
      <p:sp>
        <p:nvSpPr>
          <p:cNvPr id="5" name="矩形 4"/>
          <p:cNvSpPr/>
          <p:nvPr/>
        </p:nvSpPr>
        <p:spPr>
          <a:xfrm>
            <a:off x="304800" y="273843"/>
            <a:ext cx="3533775" cy="683649"/>
          </a:xfrm>
          <a:prstGeom prst="rect">
            <a:avLst/>
          </a:prstGeom>
        </p:spPr>
        <p:txBody>
          <a:bodyPr wrap="square">
            <a:spAutoFit/>
          </a:bodyPr>
          <a:lstStyle/>
          <a:p>
            <a:pPr algn="ctr">
              <a:lnSpc>
                <a:spcPct val="150000"/>
              </a:lnSpc>
            </a:pPr>
            <a:r>
              <a:rPr lang="en-US" altLang="zh-CN" sz="2800">
                <a:solidFill>
                  <a:srgbClr val="333333"/>
                </a:solidFill>
                <a:latin typeface="汉仪润圆-55W" panose="00020600040101010101" pitchFamily="18" charset="-122"/>
                <a:ea typeface="汉仪润圆-55W" panose="00020600040101010101" pitchFamily="18" charset="-122"/>
              </a:rPr>
              <a:t>【</a:t>
            </a:r>
            <a:r>
              <a:rPr lang="zh-CN" altLang="en-US" sz="2800">
                <a:solidFill>
                  <a:srgbClr val="333333"/>
                </a:solidFill>
                <a:latin typeface="汉仪润圆-55W" panose="00020600040101010101" pitchFamily="18" charset="-122"/>
                <a:ea typeface="汉仪润圆-55W" panose="00020600040101010101" pitchFamily="18" charset="-122"/>
              </a:rPr>
              <a:t>特殊场所防控指南</a:t>
            </a:r>
            <a:r>
              <a:rPr lang="en-US" altLang="zh-CN" sz="2800">
                <a:solidFill>
                  <a:srgbClr val="333333"/>
                </a:solidFill>
                <a:latin typeface="汉仪润圆-55W" panose="00020600040101010101" pitchFamily="18" charset="-122"/>
                <a:ea typeface="汉仪润圆-55W" panose="00020600040101010101" pitchFamily="18" charset="-122"/>
              </a:rPr>
              <a:t>】</a:t>
            </a:r>
            <a:endParaRPr lang="zh-CN" altLang="en-US" sz="2800">
              <a:latin typeface="汉仪润圆-55W" panose="00020600040101010101" pitchFamily="18" charset="-122"/>
              <a:ea typeface="汉仪润圆-55W" panose="00020600040101010101" pitchFamily="18" charset="-122"/>
            </a:endParaRPr>
          </a:p>
        </p:txBody>
      </p:sp>
      <p:sp>
        <p:nvSpPr>
          <p:cNvPr id="4" name="矩形 3"/>
          <p:cNvSpPr/>
          <p:nvPr/>
        </p:nvSpPr>
        <p:spPr>
          <a:xfrm>
            <a:off x="1642928" y="2156143"/>
            <a:ext cx="2452822" cy="461665"/>
          </a:xfrm>
          <a:prstGeom prst="rect">
            <a:avLst/>
          </a:prstGeom>
        </p:spPr>
        <p:txBody>
          <a:bodyPr wrap="square">
            <a:spAutoFit/>
          </a:bodyPr>
          <a:lstStyle/>
          <a:p>
            <a:pPr algn="dist"/>
            <a:r>
              <a:rPr lang="zh-CN" altLang="en-US" sz="2400">
                <a:solidFill>
                  <a:schemeClr val="accent5">
                    <a:lumMod val="75000"/>
                  </a:schemeClr>
                </a:solidFill>
                <a:latin typeface="汉仪润圆-55W" panose="00020600040101010101" pitchFamily="18" charset="-122"/>
                <a:ea typeface="汉仪润圆-55W" panose="00020600040101010101" pitchFamily="18" charset="-122"/>
              </a:rPr>
              <a:t>养老院防控指南</a:t>
            </a:r>
            <a:endParaRPr lang="zh-CN" altLang="en-US" sz="2400">
              <a:solidFill>
                <a:schemeClr val="accent5">
                  <a:lumMod val="75000"/>
                </a:schemeClr>
              </a:solidFill>
              <a:latin typeface="汉仪润圆-55W" panose="00020600040101010101" pitchFamily="18" charset="-122"/>
              <a:ea typeface="汉仪润圆-55W" panose="00020600040101010101" pitchFamily="18" charset="-122"/>
            </a:endParaRPr>
          </a:p>
        </p:txBody>
      </p:sp>
      <p:sp>
        <p:nvSpPr>
          <p:cNvPr id="13" name="矩形 12"/>
          <p:cNvSpPr/>
          <p:nvPr/>
        </p:nvSpPr>
        <p:spPr>
          <a:xfrm>
            <a:off x="1642929" y="3001908"/>
            <a:ext cx="7186746" cy="1884618"/>
          </a:xfrm>
          <a:prstGeom prst="rect">
            <a:avLst/>
          </a:prstGeom>
        </p:spPr>
        <p:txBody>
          <a:bodyPr wrap="square">
            <a:spAutoFit/>
          </a:bodyPr>
          <a:lstStyle/>
          <a:p>
            <a:pPr fontAlgn="base">
              <a:lnSpc>
                <a:spcPct val="150000"/>
              </a:lnSpc>
            </a:pPr>
            <a:r>
              <a:rPr lang="en-US" altLang="zh-CN" sz="2000" b="1">
                <a:solidFill>
                  <a:srgbClr val="333333"/>
                </a:solidFill>
                <a:latin typeface="微软雅黑" panose="020B0503020204020204" pitchFamily="34" charset="-122"/>
                <a:ea typeface="微软雅黑" panose="020B0503020204020204" pitchFamily="34" charset="-122"/>
              </a:rPr>
              <a:t>2.</a:t>
            </a:r>
            <a:r>
              <a:rPr lang="zh-CN" altLang="en-US" sz="2000" b="1">
                <a:solidFill>
                  <a:srgbClr val="333333"/>
                </a:solidFill>
                <a:latin typeface="微软雅黑" panose="020B0503020204020204" pitchFamily="34" charset="-122"/>
                <a:ea typeface="微软雅黑" panose="020B0503020204020204" pitchFamily="34" charset="-122"/>
              </a:rPr>
              <a:t>有老人出现可疑症状时</a:t>
            </a:r>
            <a:endParaRPr lang="en-US" altLang="zh-CN" sz="2000" b="1">
              <a:solidFill>
                <a:srgbClr val="333333"/>
              </a:solidFill>
              <a:latin typeface="微软雅黑" panose="020B0503020204020204" pitchFamily="34" charset="-122"/>
              <a:ea typeface="微软雅黑" panose="020B0503020204020204" pitchFamily="34" charset="-122"/>
            </a:endParaRPr>
          </a:p>
          <a:p>
            <a:pPr fontAlgn="base">
              <a:lnSpc>
                <a:spcPct val="150000"/>
              </a:lnSpc>
            </a:pPr>
            <a:r>
              <a:rPr lang="zh-CN" altLang="en-US" sz="2000">
                <a:solidFill>
                  <a:srgbClr val="333333"/>
                </a:solidFill>
                <a:latin typeface="微软雅黑" panose="020B0503020204020204" pitchFamily="34" charset="-122"/>
                <a:ea typeface="微软雅黑" panose="020B0503020204020204" pitchFamily="34" charset="-122"/>
              </a:rPr>
              <a:t>养老院中有老人出现可疑症状时，及时对该老人单间自我隔离，由医护人员对其健康状况进行评估，视病情状况送至医疗机构就诊，并暂停探访活动。</a:t>
            </a:r>
            <a:endParaRPr lang="zh-CN" altLang="en-US" sz="2000">
              <a:solidFill>
                <a:srgbClr val="333333"/>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p:nvSpPr>
        <p:spPr>
          <a:xfrm>
            <a:off x="409575" y="461962"/>
            <a:ext cx="11372850" cy="5934075"/>
          </a:xfrm>
          <a:prstGeom prst="roundRect">
            <a:avLst>
              <a:gd name="adj" fmla="val 7778"/>
            </a:avLst>
          </a:prstGeom>
          <a:solidFill>
            <a:schemeClr val="bg1"/>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562099" y="1924164"/>
            <a:ext cx="4533901" cy="3009670"/>
          </a:xfrm>
          <a:prstGeom prst="rect">
            <a:avLst/>
          </a:prstGeom>
        </p:spPr>
        <p:txBody>
          <a:bodyPr wrap="square">
            <a:spAutoFit/>
          </a:bodyPr>
          <a:lstStyle/>
          <a:p>
            <a:pPr algn="ctr">
              <a:lnSpc>
                <a:spcPct val="150000"/>
              </a:lnSpc>
            </a:pPr>
            <a:r>
              <a:rPr lang="zh-CN" altLang="en-US" sz="6600" spc="600">
                <a:solidFill>
                  <a:schemeClr val="accent5">
                    <a:lumMod val="75000"/>
                  </a:schemeClr>
                </a:solidFill>
                <a:latin typeface="汉仪润圆-55W" panose="00020600040101010101" pitchFamily="18" charset="-122"/>
                <a:ea typeface="汉仪润圆-55W" panose="00020600040101010101" pitchFamily="18" charset="-122"/>
              </a:rPr>
              <a:t>办公场所防控指南</a:t>
            </a:r>
            <a:endParaRPr lang="zh-CN" altLang="en-US" sz="6600" spc="600">
              <a:solidFill>
                <a:schemeClr val="accent5">
                  <a:lumMod val="75000"/>
                </a:schemeClr>
              </a:solidFill>
              <a:latin typeface="汉仪润圆-55W" panose="00020600040101010101" pitchFamily="18" charset="-122"/>
              <a:ea typeface="汉仪润圆-55W" panose="00020600040101010101" pitchFamily="18" charset="-122"/>
            </a:endParaRPr>
          </a:p>
        </p:txBody>
      </p:sp>
      <p:pic>
        <p:nvPicPr>
          <p:cNvPr id="13" name="图片 12"/>
          <p:cNvPicPr>
            <a:picLocks noChangeAspect="1"/>
          </p:cNvPicPr>
          <p:nvPr/>
        </p:nvPicPr>
        <p:blipFill>
          <a:blip r:embed="rId1" cstate="screen"/>
          <a:srcRect/>
          <a:stretch>
            <a:fillRect/>
          </a:stretch>
        </p:blipFill>
        <p:spPr>
          <a:xfrm>
            <a:off x="6848474" y="1474320"/>
            <a:ext cx="4905375" cy="4893142"/>
          </a:xfrm>
          <a:custGeom>
            <a:avLst/>
            <a:gdLst>
              <a:gd name="connsiteX0" fmla="*/ 0 w 5318694"/>
              <a:gd name="connsiteY0" fmla="*/ 0 h 5305430"/>
              <a:gd name="connsiteX1" fmla="*/ 5318694 w 5318694"/>
              <a:gd name="connsiteY1" fmla="*/ 0 h 5305430"/>
              <a:gd name="connsiteX2" fmla="*/ 5318694 w 5318694"/>
              <a:gd name="connsiteY2" fmla="*/ 4843878 h 5305430"/>
              <a:gd name="connsiteX3" fmla="*/ 4857142 w 5318694"/>
              <a:gd name="connsiteY3" fmla="*/ 5305430 h 5305430"/>
              <a:gd name="connsiteX4" fmla="*/ 0 w 5318694"/>
              <a:gd name="connsiteY4" fmla="*/ 5305430 h 5305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8694" h="5305430">
                <a:moveTo>
                  <a:pt x="0" y="0"/>
                </a:moveTo>
                <a:lnTo>
                  <a:pt x="5318694" y="0"/>
                </a:lnTo>
                <a:lnTo>
                  <a:pt x="5318694" y="4843878"/>
                </a:lnTo>
                <a:cubicBezTo>
                  <a:pt x="5318694" y="5098786"/>
                  <a:pt x="5112050" y="5305430"/>
                  <a:pt x="4857142" y="5305430"/>
                </a:cubicBezTo>
                <a:lnTo>
                  <a:pt x="0" y="5305430"/>
                </a:lnTo>
                <a:close/>
              </a:path>
            </a:pathLst>
          </a:cu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p:nvSpPr>
        <p:spPr>
          <a:xfrm>
            <a:off x="323850" y="359568"/>
            <a:ext cx="11544300" cy="6138863"/>
          </a:xfrm>
          <a:prstGeom prst="roundRect">
            <a:avLst>
              <a:gd name="adj" fmla="val 3926"/>
            </a:avLst>
          </a:prstGeom>
          <a:solidFill>
            <a:schemeClr val="bg1"/>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1" cstate="screen"/>
          <a:srcRect/>
          <a:stretch>
            <a:fillRect/>
          </a:stretch>
        </p:blipFill>
        <p:spPr>
          <a:xfrm>
            <a:off x="9848850" y="4486476"/>
            <a:ext cx="1990725" cy="1985761"/>
          </a:xfrm>
          <a:custGeom>
            <a:avLst/>
            <a:gdLst>
              <a:gd name="connsiteX0" fmla="*/ 0 w 2095963"/>
              <a:gd name="connsiteY0" fmla="*/ 0 h 2090737"/>
              <a:gd name="connsiteX1" fmla="*/ 2095963 w 2095963"/>
              <a:gd name="connsiteY1" fmla="*/ 0 h 2090737"/>
              <a:gd name="connsiteX2" fmla="*/ 2095963 w 2095963"/>
              <a:gd name="connsiteY2" fmla="*/ 1812628 h 2090737"/>
              <a:gd name="connsiteX3" fmla="*/ 2088268 w 2095963"/>
              <a:gd name="connsiteY3" fmla="*/ 1837417 h 2090737"/>
              <a:gd name="connsiteX4" fmla="*/ 1842644 w 2095963"/>
              <a:gd name="connsiteY4" fmla="*/ 2083041 h 2090737"/>
              <a:gd name="connsiteX5" fmla="*/ 1817851 w 2095963"/>
              <a:gd name="connsiteY5" fmla="*/ 2090737 h 2090737"/>
              <a:gd name="connsiteX6" fmla="*/ 0 w 2095963"/>
              <a:gd name="connsiteY6" fmla="*/ 2090737 h 2090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963" h="2090737">
                <a:moveTo>
                  <a:pt x="0" y="0"/>
                </a:moveTo>
                <a:lnTo>
                  <a:pt x="2095963" y="0"/>
                </a:lnTo>
                <a:lnTo>
                  <a:pt x="2095963" y="1812628"/>
                </a:lnTo>
                <a:lnTo>
                  <a:pt x="2088268" y="1837417"/>
                </a:lnTo>
                <a:cubicBezTo>
                  <a:pt x="2041556" y="1947856"/>
                  <a:pt x="1953082" y="2036330"/>
                  <a:pt x="1842644" y="2083041"/>
                </a:cubicBezTo>
                <a:lnTo>
                  <a:pt x="1817851" y="2090737"/>
                </a:lnTo>
                <a:lnTo>
                  <a:pt x="0" y="2090737"/>
                </a:lnTo>
                <a:close/>
              </a:path>
            </a:pathLst>
          </a:custGeom>
        </p:spPr>
      </p:pic>
      <p:sp>
        <p:nvSpPr>
          <p:cNvPr id="5" name="矩形 4"/>
          <p:cNvSpPr/>
          <p:nvPr/>
        </p:nvSpPr>
        <p:spPr>
          <a:xfrm>
            <a:off x="304800" y="273843"/>
            <a:ext cx="3533775" cy="683649"/>
          </a:xfrm>
          <a:prstGeom prst="rect">
            <a:avLst/>
          </a:prstGeom>
        </p:spPr>
        <p:txBody>
          <a:bodyPr wrap="square">
            <a:spAutoFit/>
          </a:bodyPr>
          <a:lstStyle/>
          <a:p>
            <a:pPr algn="ctr">
              <a:lnSpc>
                <a:spcPct val="150000"/>
              </a:lnSpc>
            </a:pPr>
            <a:r>
              <a:rPr lang="en-US" altLang="zh-CN" sz="2800">
                <a:solidFill>
                  <a:srgbClr val="333333"/>
                </a:solidFill>
                <a:latin typeface="汉仪润圆-55W" panose="00020600040101010101" pitchFamily="18" charset="-122"/>
                <a:ea typeface="汉仪润圆-55W" panose="00020600040101010101" pitchFamily="18" charset="-122"/>
              </a:rPr>
              <a:t>【</a:t>
            </a:r>
            <a:r>
              <a:rPr lang="zh-CN" altLang="en-US" sz="2800">
                <a:solidFill>
                  <a:srgbClr val="333333"/>
                </a:solidFill>
                <a:latin typeface="汉仪润圆-55W" panose="00020600040101010101" pitchFamily="18" charset="-122"/>
                <a:ea typeface="汉仪润圆-55W" panose="00020600040101010101" pitchFamily="18" charset="-122"/>
              </a:rPr>
              <a:t>办公场所防控指南</a:t>
            </a:r>
            <a:r>
              <a:rPr lang="en-US" altLang="zh-CN" sz="2800">
                <a:solidFill>
                  <a:srgbClr val="333333"/>
                </a:solidFill>
                <a:latin typeface="汉仪润圆-55W" panose="00020600040101010101" pitchFamily="18" charset="-122"/>
                <a:ea typeface="汉仪润圆-55W" panose="00020600040101010101" pitchFamily="18" charset="-122"/>
              </a:rPr>
              <a:t>】</a:t>
            </a:r>
            <a:endParaRPr lang="zh-CN" altLang="en-US" sz="2800">
              <a:latin typeface="汉仪润圆-55W" panose="00020600040101010101" pitchFamily="18" charset="-122"/>
              <a:ea typeface="汉仪润圆-55W" panose="00020600040101010101" pitchFamily="18" charset="-122"/>
            </a:endParaRPr>
          </a:p>
        </p:txBody>
      </p:sp>
      <p:sp>
        <p:nvSpPr>
          <p:cNvPr id="13" name="矩形 12"/>
          <p:cNvSpPr/>
          <p:nvPr/>
        </p:nvSpPr>
        <p:spPr>
          <a:xfrm>
            <a:off x="1338129" y="1650540"/>
            <a:ext cx="8110671" cy="4192943"/>
          </a:xfrm>
          <a:prstGeom prst="rect">
            <a:avLst/>
          </a:prstGeom>
        </p:spPr>
        <p:txBody>
          <a:bodyPr wrap="square">
            <a:spAutoFit/>
          </a:bodyPr>
          <a:lstStyle/>
          <a:p>
            <a:pPr fontAlgn="base">
              <a:lnSpc>
                <a:spcPct val="150000"/>
              </a:lnSpc>
            </a:pPr>
            <a:r>
              <a:rPr lang="en-US" altLang="zh-CN" sz="2000">
                <a:solidFill>
                  <a:srgbClr val="333333"/>
                </a:solidFill>
                <a:latin typeface="微软雅黑" panose="020B0503020204020204" pitchFamily="34" charset="-122"/>
                <a:ea typeface="微软雅黑" panose="020B0503020204020204" pitchFamily="34" charset="-122"/>
              </a:rPr>
              <a:t>1.</a:t>
            </a:r>
            <a:r>
              <a:rPr lang="zh-CN" altLang="en-US" sz="2000">
                <a:solidFill>
                  <a:srgbClr val="333333"/>
                </a:solidFill>
                <a:latin typeface="微软雅黑" panose="020B0503020204020204" pitchFamily="34" charset="-122"/>
                <a:ea typeface="微软雅黑" panose="020B0503020204020204" pitchFamily="34" charset="-122"/>
              </a:rPr>
              <a:t>工作人员要自行健康监测，若出现新型冠状病毒感染的可疑症状（包括发热、咳嗽、咽痛、胸闷、呼吸困难、乏力、恶心呕吐、腹泻、结膜炎、肌肉酸痛等），不要带病上班。</a:t>
            </a:r>
            <a:endParaRPr lang="zh-CN" altLang="en-US" sz="2000">
              <a:solidFill>
                <a:srgbClr val="333333"/>
              </a:solidFill>
              <a:latin typeface="微软雅黑" panose="020B0503020204020204" pitchFamily="34" charset="-122"/>
              <a:ea typeface="微软雅黑" panose="020B0503020204020204" pitchFamily="34" charset="-122"/>
            </a:endParaRPr>
          </a:p>
          <a:p>
            <a:pPr fontAlgn="base">
              <a:lnSpc>
                <a:spcPct val="150000"/>
              </a:lnSpc>
            </a:pPr>
            <a:r>
              <a:rPr lang="en-US" altLang="zh-CN" sz="2000">
                <a:solidFill>
                  <a:srgbClr val="333333"/>
                </a:solidFill>
                <a:latin typeface="微软雅黑" panose="020B0503020204020204" pitchFamily="34" charset="-122"/>
                <a:ea typeface="微软雅黑" panose="020B0503020204020204" pitchFamily="34" charset="-122"/>
              </a:rPr>
              <a:t>2.</a:t>
            </a:r>
            <a:r>
              <a:rPr lang="zh-CN" altLang="en-US" sz="2000">
                <a:solidFill>
                  <a:srgbClr val="333333"/>
                </a:solidFill>
                <a:latin typeface="微软雅黑" panose="020B0503020204020204" pitchFamily="34" charset="-122"/>
                <a:ea typeface="微软雅黑" panose="020B0503020204020204" pitchFamily="34" charset="-122"/>
              </a:rPr>
              <a:t>若发现新型冠状病毒感染的可疑症状者，工作人员应要求其离开。</a:t>
            </a:r>
            <a:endParaRPr lang="zh-CN" altLang="en-US" sz="2000">
              <a:solidFill>
                <a:srgbClr val="333333"/>
              </a:solidFill>
              <a:latin typeface="微软雅黑" panose="020B0503020204020204" pitchFamily="34" charset="-122"/>
              <a:ea typeface="微软雅黑" panose="020B0503020204020204" pitchFamily="34" charset="-122"/>
            </a:endParaRPr>
          </a:p>
          <a:p>
            <a:pPr fontAlgn="base">
              <a:lnSpc>
                <a:spcPct val="150000"/>
              </a:lnSpc>
            </a:pPr>
            <a:r>
              <a:rPr lang="en-US" altLang="zh-CN" sz="2000">
                <a:solidFill>
                  <a:srgbClr val="333333"/>
                </a:solidFill>
                <a:latin typeface="微软雅黑" panose="020B0503020204020204" pitchFamily="34" charset="-122"/>
                <a:ea typeface="微软雅黑" panose="020B0503020204020204" pitchFamily="34" charset="-122"/>
              </a:rPr>
              <a:t>3.</a:t>
            </a:r>
            <a:r>
              <a:rPr lang="zh-CN" altLang="en-US" sz="2000">
                <a:solidFill>
                  <a:srgbClr val="333333"/>
                </a:solidFill>
                <a:latin typeface="微软雅黑" panose="020B0503020204020204" pitchFamily="34" charset="-122"/>
                <a:ea typeface="微软雅黑" panose="020B0503020204020204" pitchFamily="34" charset="-122"/>
              </a:rPr>
              <a:t>公用物品及公共接触物品或部位要定期清洗和消毒。</a:t>
            </a:r>
            <a:endParaRPr lang="zh-CN" altLang="en-US" sz="2000">
              <a:solidFill>
                <a:srgbClr val="333333"/>
              </a:solidFill>
              <a:latin typeface="微软雅黑" panose="020B0503020204020204" pitchFamily="34" charset="-122"/>
              <a:ea typeface="微软雅黑" panose="020B0503020204020204" pitchFamily="34" charset="-122"/>
            </a:endParaRPr>
          </a:p>
          <a:p>
            <a:pPr fontAlgn="base">
              <a:lnSpc>
                <a:spcPct val="150000"/>
              </a:lnSpc>
            </a:pPr>
            <a:r>
              <a:rPr lang="en-US" altLang="zh-CN" sz="2000">
                <a:solidFill>
                  <a:srgbClr val="333333"/>
                </a:solidFill>
                <a:latin typeface="微软雅黑" panose="020B0503020204020204" pitchFamily="34" charset="-122"/>
                <a:ea typeface="微软雅黑" panose="020B0503020204020204" pitchFamily="34" charset="-122"/>
              </a:rPr>
              <a:t>4.</a:t>
            </a:r>
            <a:r>
              <a:rPr lang="zh-CN" altLang="en-US" sz="2000">
                <a:solidFill>
                  <a:srgbClr val="333333"/>
                </a:solidFill>
                <a:latin typeface="微软雅黑" panose="020B0503020204020204" pitchFamily="34" charset="-122"/>
                <a:ea typeface="微软雅黑" panose="020B0503020204020204" pitchFamily="34" charset="-122"/>
              </a:rPr>
              <a:t>保持办公场所内空气流通。保证空调系统或排气扇运转正常，定期清洗空调滤网，加强开窗通风换气。</a:t>
            </a:r>
            <a:endParaRPr lang="zh-CN" altLang="en-US" sz="2000">
              <a:solidFill>
                <a:srgbClr val="333333"/>
              </a:solidFill>
              <a:latin typeface="微软雅黑" panose="020B0503020204020204" pitchFamily="34" charset="-122"/>
              <a:ea typeface="微软雅黑" panose="020B0503020204020204" pitchFamily="34" charset="-122"/>
            </a:endParaRPr>
          </a:p>
          <a:p>
            <a:pPr fontAlgn="base">
              <a:lnSpc>
                <a:spcPct val="150000"/>
              </a:lnSpc>
            </a:pPr>
            <a:r>
              <a:rPr lang="en-US" altLang="zh-CN" sz="2000">
                <a:solidFill>
                  <a:srgbClr val="333333"/>
                </a:solidFill>
                <a:latin typeface="微软雅黑" panose="020B0503020204020204" pitchFamily="34" charset="-122"/>
                <a:ea typeface="微软雅黑" panose="020B0503020204020204" pitchFamily="34" charset="-122"/>
              </a:rPr>
              <a:t>5.</a:t>
            </a:r>
            <a:r>
              <a:rPr lang="zh-CN" altLang="en-US" sz="2000">
                <a:solidFill>
                  <a:srgbClr val="333333"/>
                </a:solidFill>
                <a:latin typeface="微软雅黑" panose="020B0503020204020204" pitchFamily="34" charset="-122"/>
                <a:ea typeface="微软雅黑" panose="020B0503020204020204" pitchFamily="34" charset="-122"/>
              </a:rPr>
              <a:t>洗手间要配备足够的洗手液，保证水龙头等供水设施正常工作。</a:t>
            </a:r>
            <a:endParaRPr lang="zh-CN" altLang="en-US" sz="2000">
              <a:solidFill>
                <a:srgbClr val="333333"/>
              </a:solidFill>
              <a:latin typeface="微软雅黑" panose="020B0503020204020204" pitchFamily="34" charset="-122"/>
              <a:ea typeface="微软雅黑" panose="020B0503020204020204" pitchFamily="34" charset="-122"/>
            </a:endParaRPr>
          </a:p>
          <a:p>
            <a:pPr fontAlgn="base">
              <a:lnSpc>
                <a:spcPct val="150000"/>
              </a:lnSpc>
            </a:pPr>
            <a:r>
              <a:rPr lang="en-US" altLang="zh-CN" sz="2000">
                <a:solidFill>
                  <a:srgbClr val="333333"/>
                </a:solidFill>
                <a:latin typeface="微软雅黑" panose="020B0503020204020204" pitchFamily="34" charset="-122"/>
                <a:ea typeface="微软雅黑" panose="020B0503020204020204" pitchFamily="34" charset="-122"/>
              </a:rPr>
              <a:t>6.</a:t>
            </a:r>
            <a:r>
              <a:rPr lang="zh-CN" altLang="en-US" sz="2000">
                <a:solidFill>
                  <a:srgbClr val="333333"/>
                </a:solidFill>
                <a:latin typeface="微软雅黑" panose="020B0503020204020204" pitchFamily="34" charset="-122"/>
                <a:ea typeface="微软雅黑" panose="020B0503020204020204" pitchFamily="34" charset="-122"/>
              </a:rPr>
              <a:t>保持环境卫生清洁，及时清理垃圾。</a:t>
            </a:r>
            <a:endParaRPr lang="zh-CN" altLang="en-US" sz="2000">
              <a:solidFill>
                <a:srgbClr val="333333"/>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p:nvSpPr>
        <p:spPr>
          <a:xfrm>
            <a:off x="409575" y="461962"/>
            <a:ext cx="11372850" cy="5934075"/>
          </a:xfrm>
          <a:prstGeom prst="roundRect">
            <a:avLst>
              <a:gd name="adj" fmla="val 7778"/>
            </a:avLst>
          </a:prstGeom>
          <a:solidFill>
            <a:schemeClr val="bg1"/>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562099" y="1924164"/>
            <a:ext cx="4533901" cy="3009670"/>
          </a:xfrm>
          <a:prstGeom prst="rect">
            <a:avLst/>
          </a:prstGeom>
        </p:spPr>
        <p:txBody>
          <a:bodyPr wrap="square">
            <a:spAutoFit/>
          </a:bodyPr>
          <a:lstStyle/>
          <a:p>
            <a:pPr algn="ctr">
              <a:lnSpc>
                <a:spcPct val="150000"/>
              </a:lnSpc>
            </a:pPr>
            <a:r>
              <a:rPr lang="zh-CN" altLang="en-US" sz="6600" spc="600">
                <a:solidFill>
                  <a:schemeClr val="accent5">
                    <a:lumMod val="75000"/>
                  </a:schemeClr>
                </a:solidFill>
                <a:latin typeface="汉仪润圆-55W" panose="00020600040101010101" pitchFamily="18" charset="-122"/>
                <a:ea typeface="汉仪润圆-55W" panose="00020600040101010101" pitchFamily="18" charset="-122"/>
              </a:rPr>
              <a:t>交通工具防控指南</a:t>
            </a:r>
            <a:endParaRPr lang="zh-CN" altLang="en-US" sz="6600" spc="600">
              <a:solidFill>
                <a:schemeClr val="accent5">
                  <a:lumMod val="75000"/>
                </a:schemeClr>
              </a:solidFill>
              <a:latin typeface="汉仪润圆-55W" panose="00020600040101010101" pitchFamily="18" charset="-122"/>
              <a:ea typeface="汉仪润圆-55W" panose="00020600040101010101" pitchFamily="18" charset="-122"/>
            </a:endParaRPr>
          </a:p>
        </p:txBody>
      </p:sp>
      <p:pic>
        <p:nvPicPr>
          <p:cNvPr id="13" name="图片 12"/>
          <p:cNvPicPr>
            <a:picLocks noChangeAspect="1"/>
          </p:cNvPicPr>
          <p:nvPr/>
        </p:nvPicPr>
        <p:blipFill>
          <a:blip r:embed="rId1" cstate="screen"/>
          <a:srcRect/>
          <a:stretch>
            <a:fillRect/>
          </a:stretch>
        </p:blipFill>
        <p:spPr>
          <a:xfrm>
            <a:off x="6848474" y="1474320"/>
            <a:ext cx="4905375" cy="4893142"/>
          </a:xfrm>
          <a:custGeom>
            <a:avLst/>
            <a:gdLst>
              <a:gd name="connsiteX0" fmla="*/ 0 w 5318694"/>
              <a:gd name="connsiteY0" fmla="*/ 0 h 5305430"/>
              <a:gd name="connsiteX1" fmla="*/ 5318694 w 5318694"/>
              <a:gd name="connsiteY1" fmla="*/ 0 h 5305430"/>
              <a:gd name="connsiteX2" fmla="*/ 5318694 w 5318694"/>
              <a:gd name="connsiteY2" fmla="*/ 4843878 h 5305430"/>
              <a:gd name="connsiteX3" fmla="*/ 4857142 w 5318694"/>
              <a:gd name="connsiteY3" fmla="*/ 5305430 h 5305430"/>
              <a:gd name="connsiteX4" fmla="*/ 0 w 5318694"/>
              <a:gd name="connsiteY4" fmla="*/ 5305430 h 5305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8694" h="5305430">
                <a:moveTo>
                  <a:pt x="0" y="0"/>
                </a:moveTo>
                <a:lnTo>
                  <a:pt x="5318694" y="0"/>
                </a:lnTo>
                <a:lnTo>
                  <a:pt x="5318694" y="4843878"/>
                </a:lnTo>
                <a:cubicBezTo>
                  <a:pt x="5318694" y="5098786"/>
                  <a:pt x="5112050" y="5305430"/>
                  <a:pt x="4857142" y="5305430"/>
                </a:cubicBezTo>
                <a:lnTo>
                  <a:pt x="0" y="5305430"/>
                </a:lnTo>
                <a:close/>
              </a:path>
            </a:pathLst>
          </a:cu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p:nvSpPr>
        <p:spPr>
          <a:xfrm>
            <a:off x="409575" y="461962"/>
            <a:ext cx="11372850" cy="5934075"/>
          </a:xfrm>
          <a:prstGeom prst="roundRect">
            <a:avLst>
              <a:gd name="adj" fmla="val 7778"/>
            </a:avLst>
          </a:prstGeom>
          <a:solidFill>
            <a:schemeClr val="bg1"/>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1" cstate="screen"/>
          <a:srcRect/>
          <a:stretch>
            <a:fillRect/>
          </a:stretch>
        </p:blipFill>
        <p:spPr>
          <a:xfrm>
            <a:off x="9458325" y="4077661"/>
            <a:ext cx="2295525" cy="2289801"/>
          </a:xfrm>
          <a:custGeom>
            <a:avLst/>
            <a:gdLst>
              <a:gd name="connsiteX0" fmla="*/ 0 w 2095963"/>
              <a:gd name="connsiteY0" fmla="*/ 0 h 2090737"/>
              <a:gd name="connsiteX1" fmla="*/ 2095963 w 2095963"/>
              <a:gd name="connsiteY1" fmla="*/ 0 h 2090737"/>
              <a:gd name="connsiteX2" fmla="*/ 2095963 w 2095963"/>
              <a:gd name="connsiteY2" fmla="*/ 1812628 h 2090737"/>
              <a:gd name="connsiteX3" fmla="*/ 2088268 w 2095963"/>
              <a:gd name="connsiteY3" fmla="*/ 1837417 h 2090737"/>
              <a:gd name="connsiteX4" fmla="*/ 1842644 w 2095963"/>
              <a:gd name="connsiteY4" fmla="*/ 2083041 h 2090737"/>
              <a:gd name="connsiteX5" fmla="*/ 1817851 w 2095963"/>
              <a:gd name="connsiteY5" fmla="*/ 2090737 h 2090737"/>
              <a:gd name="connsiteX6" fmla="*/ 0 w 2095963"/>
              <a:gd name="connsiteY6" fmla="*/ 2090737 h 2090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963" h="2090737">
                <a:moveTo>
                  <a:pt x="0" y="0"/>
                </a:moveTo>
                <a:lnTo>
                  <a:pt x="2095963" y="0"/>
                </a:lnTo>
                <a:lnTo>
                  <a:pt x="2095963" y="1812628"/>
                </a:lnTo>
                <a:lnTo>
                  <a:pt x="2088268" y="1837417"/>
                </a:lnTo>
                <a:cubicBezTo>
                  <a:pt x="2041556" y="1947856"/>
                  <a:pt x="1953082" y="2036330"/>
                  <a:pt x="1842644" y="2083041"/>
                </a:cubicBezTo>
                <a:lnTo>
                  <a:pt x="1817851" y="2090737"/>
                </a:lnTo>
                <a:lnTo>
                  <a:pt x="0" y="2090737"/>
                </a:lnTo>
                <a:close/>
              </a:path>
            </a:pathLst>
          </a:custGeom>
        </p:spPr>
      </p:pic>
      <p:sp>
        <p:nvSpPr>
          <p:cNvPr id="5" name="矩形 4"/>
          <p:cNvSpPr/>
          <p:nvPr/>
        </p:nvSpPr>
        <p:spPr>
          <a:xfrm>
            <a:off x="1743075" y="2104936"/>
            <a:ext cx="6381750" cy="2815194"/>
          </a:xfrm>
          <a:prstGeom prst="rect">
            <a:avLst/>
          </a:prstGeom>
        </p:spPr>
        <p:txBody>
          <a:bodyPr wrap="square">
            <a:spAutoFit/>
          </a:bodyPr>
          <a:lstStyle/>
          <a:p>
            <a:pPr>
              <a:lnSpc>
                <a:spcPct val="150000"/>
              </a:lnSpc>
            </a:pPr>
            <a:r>
              <a:rPr lang="en-US" altLang="zh-CN" sz="2400">
                <a:solidFill>
                  <a:srgbClr val="333333"/>
                </a:solidFill>
                <a:latin typeface="汉仪润圆-55W" panose="00020600040101010101" pitchFamily="18" charset="-122"/>
                <a:ea typeface="汉仪润圆-55W" panose="00020600040101010101" pitchFamily="18" charset="-122"/>
              </a:rPr>
              <a:t>2</a:t>
            </a:r>
            <a:r>
              <a:rPr lang="zh-CN" altLang="en-US" sz="2400">
                <a:solidFill>
                  <a:srgbClr val="333333"/>
                </a:solidFill>
                <a:latin typeface="汉仪润圆-55W" panose="00020600040101010101" pitchFamily="18" charset="-122"/>
                <a:ea typeface="汉仪润圆-55W" panose="00020600040101010101" pitchFamily="18" charset="-122"/>
              </a:rPr>
              <a:t>月</a:t>
            </a:r>
            <a:r>
              <a:rPr lang="en-US" altLang="zh-CN" sz="2400">
                <a:solidFill>
                  <a:srgbClr val="333333"/>
                </a:solidFill>
                <a:latin typeface="汉仪润圆-55W" panose="00020600040101010101" pitchFamily="18" charset="-122"/>
                <a:ea typeface="汉仪润圆-55W" panose="00020600040101010101" pitchFamily="18" charset="-122"/>
              </a:rPr>
              <a:t>2</a:t>
            </a:r>
            <a:r>
              <a:rPr lang="zh-CN" altLang="en-US" sz="2400">
                <a:solidFill>
                  <a:srgbClr val="333333"/>
                </a:solidFill>
                <a:latin typeface="汉仪润圆-55W" panose="00020600040101010101" pitchFamily="18" charset="-122"/>
                <a:ea typeface="汉仪润圆-55W" panose="00020600040101010101" pitchFamily="18" charset="-122"/>
              </a:rPr>
              <a:t>日，国家卫健委发布了</a:t>
            </a:r>
            <a:r>
              <a:rPr lang="en-US" altLang="zh-CN" sz="2400">
                <a:solidFill>
                  <a:srgbClr val="333333"/>
                </a:solidFill>
                <a:latin typeface="汉仪润圆-55W" panose="00020600040101010101" pitchFamily="18" charset="-122"/>
                <a:ea typeface="汉仪润圆-55W" panose="00020600040101010101" pitchFamily="18" charset="-122"/>
              </a:rPr>
              <a:t>《</a:t>
            </a:r>
            <a:r>
              <a:rPr lang="zh-CN" altLang="en-US" sz="2400">
                <a:solidFill>
                  <a:srgbClr val="333333"/>
                </a:solidFill>
                <a:latin typeface="汉仪润圆-55W" panose="00020600040101010101" pitchFamily="18" charset="-122"/>
                <a:ea typeface="汉仪润圆-55W" panose="00020600040101010101" pitchFamily="18" charset="-122"/>
              </a:rPr>
              <a:t>新型冠状病毒防控指南（第一版）</a:t>
            </a:r>
            <a:r>
              <a:rPr lang="en-US" altLang="zh-CN" sz="2400">
                <a:solidFill>
                  <a:srgbClr val="333333"/>
                </a:solidFill>
                <a:latin typeface="汉仪润圆-55W" panose="00020600040101010101" pitchFamily="18" charset="-122"/>
                <a:ea typeface="汉仪润圆-55W" panose="00020600040101010101" pitchFamily="18" charset="-122"/>
              </a:rPr>
              <a:t>》</a:t>
            </a:r>
            <a:r>
              <a:rPr lang="zh-CN" altLang="en-US" sz="2400">
                <a:solidFill>
                  <a:srgbClr val="333333"/>
                </a:solidFill>
                <a:latin typeface="汉仪润圆-55W" panose="00020600040101010101" pitchFamily="18" charset="-122"/>
                <a:ea typeface="汉仪润圆-55W" panose="00020600040101010101" pitchFamily="18" charset="-122"/>
              </a:rPr>
              <a:t>，其中分别对老年人、儿童等特殊人员防控，以及幼儿园（或学校）、养老院防、办公场所、交通工具、公共场所居家隔离等特定场所防控做出了明确规定。</a:t>
            </a:r>
            <a:endParaRPr lang="zh-CN" altLang="en-US" sz="2400">
              <a:latin typeface="汉仪润圆-55W" panose="00020600040101010101" pitchFamily="18" charset="-122"/>
              <a:ea typeface="汉仪润圆-55W" panose="00020600040101010101"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p:nvSpPr>
        <p:spPr>
          <a:xfrm>
            <a:off x="323850" y="359568"/>
            <a:ext cx="11544300" cy="6138863"/>
          </a:xfrm>
          <a:prstGeom prst="roundRect">
            <a:avLst>
              <a:gd name="adj" fmla="val 3926"/>
            </a:avLst>
          </a:prstGeom>
          <a:solidFill>
            <a:schemeClr val="bg1"/>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1" cstate="screen"/>
          <a:srcRect/>
          <a:stretch>
            <a:fillRect/>
          </a:stretch>
        </p:blipFill>
        <p:spPr>
          <a:xfrm>
            <a:off x="9848850" y="4486476"/>
            <a:ext cx="1990725" cy="1985761"/>
          </a:xfrm>
          <a:custGeom>
            <a:avLst/>
            <a:gdLst>
              <a:gd name="connsiteX0" fmla="*/ 0 w 2095963"/>
              <a:gd name="connsiteY0" fmla="*/ 0 h 2090737"/>
              <a:gd name="connsiteX1" fmla="*/ 2095963 w 2095963"/>
              <a:gd name="connsiteY1" fmla="*/ 0 h 2090737"/>
              <a:gd name="connsiteX2" fmla="*/ 2095963 w 2095963"/>
              <a:gd name="connsiteY2" fmla="*/ 1812628 h 2090737"/>
              <a:gd name="connsiteX3" fmla="*/ 2088268 w 2095963"/>
              <a:gd name="connsiteY3" fmla="*/ 1837417 h 2090737"/>
              <a:gd name="connsiteX4" fmla="*/ 1842644 w 2095963"/>
              <a:gd name="connsiteY4" fmla="*/ 2083041 h 2090737"/>
              <a:gd name="connsiteX5" fmla="*/ 1817851 w 2095963"/>
              <a:gd name="connsiteY5" fmla="*/ 2090737 h 2090737"/>
              <a:gd name="connsiteX6" fmla="*/ 0 w 2095963"/>
              <a:gd name="connsiteY6" fmla="*/ 2090737 h 2090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963" h="2090737">
                <a:moveTo>
                  <a:pt x="0" y="0"/>
                </a:moveTo>
                <a:lnTo>
                  <a:pt x="2095963" y="0"/>
                </a:lnTo>
                <a:lnTo>
                  <a:pt x="2095963" y="1812628"/>
                </a:lnTo>
                <a:lnTo>
                  <a:pt x="2088268" y="1837417"/>
                </a:lnTo>
                <a:cubicBezTo>
                  <a:pt x="2041556" y="1947856"/>
                  <a:pt x="1953082" y="2036330"/>
                  <a:pt x="1842644" y="2083041"/>
                </a:cubicBezTo>
                <a:lnTo>
                  <a:pt x="1817851" y="2090737"/>
                </a:lnTo>
                <a:lnTo>
                  <a:pt x="0" y="2090737"/>
                </a:lnTo>
                <a:close/>
              </a:path>
            </a:pathLst>
          </a:custGeom>
        </p:spPr>
      </p:pic>
      <p:sp>
        <p:nvSpPr>
          <p:cNvPr id="5" name="矩形 4"/>
          <p:cNvSpPr/>
          <p:nvPr/>
        </p:nvSpPr>
        <p:spPr>
          <a:xfrm>
            <a:off x="304800" y="273843"/>
            <a:ext cx="3533775" cy="683649"/>
          </a:xfrm>
          <a:prstGeom prst="rect">
            <a:avLst/>
          </a:prstGeom>
        </p:spPr>
        <p:txBody>
          <a:bodyPr wrap="square">
            <a:spAutoFit/>
          </a:bodyPr>
          <a:lstStyle/>
          <a:p>
            <a:pPr algn="ctr">
              <a:lnSpc>
                <a:spcPct val="150000"/>
              </a:lnSpc>
            </a:pPr>
            <a:r>
              <a:rPr lang="en-US" altLang="zh-CN" sz="2800">
                <a:solidFill>
                  <a:srgbClr val="333333"/>
                </a:solidFill>
                <a:latin typeface="汉仪润圆-55W" panose="00020600040101010101" pitchFamily="18" charset="-122"/>
                <a:ea typeface="汉仪润圆-55W" panose="00020600040101010101" pitchFamily="18" charset="-122"/>
              </a:rPr>
              <a:t>【</a:t>
            </a:r>
            <a:r>
              <a:rPr lang="zh-CN" altLang="en-US" sz="2800">
                <a:solidFill>
                  <a:srgbClr val="333333"/>
                </a:solidFill>
                <a:latin typeface="汉仪润圆-55W" panose="00020600040101010101" pitchFamily="18" charset="-122"/>
                <a:ea typeface="汉仪润圆-55W" panose="00020600040101010101" pitchFamily="18" charset="-122"/>
              </a:rPr>
              <a:t>交通工具防控指南</a:t>
            </a:r>
            <a:r>
              <a:rPr lang="en-US" altLang="zh-CN" sz="2800">
                <a:solidFill>
                  <a:srgbClr val="333333"/>
                </a:solidFill>
                <a:latin typeface="汉仪润圆-55W" panose="00020600040101010101" pitchFamily="18" charset="-122"/>
                <a:ea typeface="汉仪润圆-55W" panose="00020600040101010101" pitchFamily="18" charset="-122"/>
              </a:rPr>
              <a:t>】</a:t>
            </a:r>
            <a:endParaRPr lang="zh-CN" altLang="en-US" sz="2800">
              <a:latin typeface="汉仪润圆-55W" panose="00020600040101010101" pitchFamily="18" charset="-122"/>
              <a:ea typeface="汉仪润圆-55W" panose="00020600040101010101" pitchFamily="18" charset="-122"/>
            </a:endParaRPr>
          </a:p>
        </p:txBody>
      </p:sp>
      <p:sp>
        <p:nvSpPr>
          <p:cNvPr id="13" name="矩形 12"/>
          <p:cNvSpPr/>
          <p:nvPr/>
        </p:nvSpPr>
        <p:spPr>
          <a:xfrm>
            <a:off x="1338129" y="2383965"/>
            <a:ext cx="8110671" cy="3269613"/>
          </a:xfrm>
          <a:prstGeom prst="rect">
            <a:avLst/>
          </a:prstGeom>
        </p:spPr>
        <p:txBody>
          <a:bodyPr wrap="square">
            <a:spAutoFit/>
          </a:bodyPr>
          <a:lstStyle/>
          <a:p>
            <a:pPr fontAlgn="base">
              <a:lnSpc>
                <a:spcPct val="150000"/>
              </a:lnSpc>
            </a:pPr>
            <a:r>
              <a:rPr lang="en-US" altLang="zh-CN" sz="2000">
                <a:solidFill>
                  <a:srgbClr val="333333"/>
                </a:solidFill>
                <a:latin typeface="微软雅黑" panose="020B0503020204020204" pitchFamily="34" charset="-122"/>
                <a:ea typeface="微软雅黑" panose="020B0503020204020204" pitchFamily="34" charset="-122"/>
              </a:rPr>
              <a:t>1.</a:t>
            </a:r>
            <a:r>
              <a:rPr lang="zh-CN" altLang="en-US" sz="2000">
                <a:solidFill>
                  <a:srgbClr val="333333"/>
                </a:solidFill>
                <a:latin typeface="微软雅黑" panose="020B0503020204020204" pitchFamily="34" charset="-122"/>
                <a:ea typeface="微软雅黑" panose="020B0503020204020204" pitchFamily="34" charset="-122"/>
              </a:rPr>
              <a:t>发生疾病流行地区的公共交通工具在岗工作人员应佩戴医用外科口罩或</a:t>
            </a:r>
            <a:r>
              <a:rPr lang="en-US" altLang="zh-CN" sz="2000">
                <a:solidFill>
                  <a:srgbClr val="333333"/>
                </a:solidFill>
                <a:latin typeface="微软雅黑" panose="020B0503020204020204" pitchFamily="34" charset="-122"/>
                <a:ea typeface="微软雅黑" panose="020B0503020204020204" pitchFamily="34" charset="-122"/>
              </a:rPr>
              <a:t>N95</a:t>
            </a:r>
            <a:r>
              <a:rPr lang="zh-CN" altLang="en-US" sz="2000">
                <a:solidFill>
                  <a:srgbClr val="333333"/>
                </a:solidFill>
                <a:latin typeface="微软雅黑" panose="020B0503020204020204" pitchFamily="34" charset="-122"/>
                <a:ea typeface="微软雅黑" panose="020B0503020204020204" pitchFamily="34" charset="-122"/>
              </a:rPr>
              <a:t>口罩，并每日做好健康监测。</a:t>
            </a:r>
            <a:endParaRPr lang="zh-CN" altLang="en-US" sz="2000">
              <a:solidFill>
                <a:srgbClr val="333333"/>
              </a:solidFill>
              <a:latin typeface="微软雅黑" panose="020B0503020204020204" pitchFamily="34" charset="-122"/>
              <a:ea typeface="微软雅黑" panose="020B0503020204020204" pitchFamily="34" charset="-122"/>
            </a:endParaRPr>
          </a:p>
          <a:p>
            <a:pPr fontAlgn="base">
              <a:lnSpc>
                <a:spcPct val="150000"/>
              </a:lnSpc>
            </a:pPr>
            <a:r>
              <a:rPr lang="en-US" altLang="zh-CN" sz="2000">
                <a:solidFill>
                  <a:srgbClr val="333333"/>
                </a:solidFill>
                <a:latin typeface="微软雅黑" panose="020B0503020204020204" pitchFamily="34" charset="-122"/>
                <a:ea typeface="微软雅黑" panose="020B0503020204020204" pitchFamily="34" charset="-122"/>
              </a:rPr>
              <a:t>2.</a:t>
            </a:r>
            <a:r>
              <a:rPr lang="zh-CN" altLang="en-US" sz="2000">
                <a:solidFill>
                  <a:srgbClr val="333333"/>
                </a:solidFill>
                <a:latin typeface="微软雅黑" panose="020B0503020204020204" pitchFamily="34" charset="-122"/>
                <a:ea typeface="微软雅黑" panose="020B0503020204020204" pitchFamily="34" charset="-122"/>
              </a:rPr>
              <a:t>公共交通工具建议备置体温计、口罩等物品。</a:t>
            </a:r>
            <a:endParaRPr lang="zh-CN" altLang="en-US" sz="2000">
              <a:solidFill>
                <a:srgbClr val="333333"/>
              </a:solidFill>
              <a:latin typeface="微软雅黑" panose="020B0503020204020204" pitchFamily="34" charset="-122"/>
              <a:ea typeface="微软雅黑" panose="020B0503020204020204" pitchFamily="34" charset="-122"/>
            </a:endParaRPr>
          </a:p>
          <a:p>
            <a:pPr fontAlgn="base">
              <a:lnSpc>
                <a:spcPct val="150000"/>
              </a:lnSpc>
            </a:pPr>
            <a:r>
              <a:rPr lang="en-US" altLang="zh-CN" sz="2000">
                <a:solidFill>
                  <a:srgbClr val="333333"/>
                </a:solidFill>
                <a:latin typeface="微软雅黑" panose="020B0503020204020204" pitchFamily="34" charset="-122"/>
                <a:ea typeface="微软雅黑" panose="020B0503020204020204" pitchFamily="34" charset="-122"/>
              </a:rPr>
              <a:t>3.</a:t>
            </a:r>
            <a:r>
              <a:rPr lang="zh-CN" altLang="en-US" sz="2000">
                <a:solidFill>
                  <a:srgbClr val="333333"/>
                </a:solidFill>
                <a:latin typeface="微软雅黑" panose="020B0503020204020204" pitchFamily="34" charset="-122"/>
                <a:ea typeface="微软雅黑" panose="020B0503020204020204" pitchFamily="34" charset="-122"/>
              </a:rPr>
              <a:t>增加公共交通工具清洁与消毒频次，做好清洁消毒工作记录和标识。</a:t>
            </a:r>
            <a:endParaRPr lang="zh-CN" altLang="en-US" sz="2000">
              <a:solidFill>
                <a:srgbClr val="333333"/>
              </a:solidFill>
              <a:latin typeface="微软雅黑" panose="020B0503020204020204" pitchFamily="34" charset="-122"/>
              <a:ea typeface="微软雅黑" panose="020B0503020204020204" pitchFamily="34" charset="-122"/>
            </a:endParaRPr>
          </a:p>
          <a:p>
            <a:pPr fontAlgn="base">
              <a:lnSpc>
                <a:spcPct val="150000"/>
              </a:lnSpc>
            </a:pPr>
            <a:r>
              <a:rPr lang="en-US" altLang="zh-CN" sz="2000">
                <a:solidFill>
                  <a:srgbClr val="333333"/>
                </a:solidFill>
                <a:latin typeface="微软雅黑" panose="020B0503020204020204" pitchFamily="34" charset="-122"/>
                <a:ea typeface="微软雅黑" panose="020B0503020204020204" pitchFamily="34" charset="-122"/>
              </a:rPr>
              <a:t>4.</a:t>
            </a:r>
            <a:r>
              <a:rPr lang="zh-CN" altLang="en-US" sz="2000">
                <a:solidFill>
                  <a:srgbClr val="333333"/>
                </a:solidFill>
                <a:latin typeface="微软雅黑" panose="020B0503020204020204" pitchFamily="34" charset="-122"/>
                <a:ea typeface="微软雅黑" panose="020B0503020204020204" pitchFamily="34" charset="-122"/>
              </a:rPr>
              <a:t>保持公共交通工具良好的通风状态。</a:t>
            </a:r>
            <a:endParaRPr lang="zh-CN" altLang="en-US" sz="2000">
              <a:solidFill>
                <a:srgbClr val="333333"/>
              </a:solidFill>
              <a:latin typeface="微软雅黑" panose="020B0503020204020204" pitchFamily="34" charset="-122"/>
              <a:ea typeface="微软雅黑" panose="020B0503020204020204" pitchFamily="34" charset="-122"/>
            </a:endParaRPr>
          </a:p>
          <a:p>
            <a:pPr fontAlgn="base">
              <a:lnSpc>
                <a:spcPct val="150000"/>
              </a:lnSpc>
            </a:pPr>
            <a:r>
              <a:rPr lang="en-US" altLang="zh-CN" sz="2000">
                <a:solidFill>
                  <a:srgbClr val="333333"/>
                </a:solidFill>
                <a:latin typeface="微软雅黑" panose="020B0503020204020204" pitchFamily="34" charset="-122"/>
                <a:ea typeface="微软雅黑" panose="020B0503020204020204" pitchFamily="34" charset="-122"/>
              </a:rPr>
              <a:t>5.</a:t>
            </a:r>
            <a:r>
              <a:rPr lang="zh-CN" altLang="en-US" sz="2000">
                <a:solidFill>
                  <a:srgbClr val="333333"/>
                </a:solidFill>
                <a:latin typeface="微软雅黑" panose="020B0503020204020204" pitchFamily="34" charset="-122"/>
                <a:ea typeface="微软雅黑" panose="020B0503020204020204" pitchFamily="34" charset="-122"/>
              </a:rPr>
              <a:t>保持车站、车厢内的卫生整洁，及时清理垃圾。</a:t>
            </a:r>
            <a:endParaRPr lang="zh-CN" altLang="en-US" sz="2000">
              <a:solidFill>
                <a:srgbClr val="333333"/>
              </a:solidFill>
              <a:latin typeface="微软雅黑" panose="020B0503020204020204" pitchFamily="34" charset="-122"/>
              <a:ea typeface="微软雅黑" panose="020B0503020204020204" pitchFamily="34" charset="-122"/>
            </a:endParaRPr>
          </a:p>
          <a:p>
            <a:pPr fontAlgn="base">
              <a:lnSpc>
                <a:spcPct val="150000"/>
              </a:lnSpc>
            </a:pPr>
            <a:r>
              <a:rPr lang="en-US" altLang="zh-CN" sz="2000">
                <a:solidFill>
                  <a:srgbClr val="333333"/>
                </a:solidFill>
                <a:latin typeface="微软雅黑" panose="020B0503020204020204" pitchFamily="34" charset="-122"/>
                <a:ea typeface="微软雅黑" panose="020B0503020204020204" pitchFamily="34" charset="-122"/>
              </a:rPr>
              <a:t>6.</a:t>
            </a:r>
            <a:r>
              <a:rPr lang="zh-CN" altLang="en-US" sz="2000">
                <a:solidFill>
                  <a:srgbClr val="333333"/>
                </a:solidFill>
                <a:latin typeface="微软雅黑" panose="020B0503020204020204" pitchFamily="34" charset="-122"/>
                <a:ea typeface="微软雅黑" panose="020B0503020204020204" pitchFamily="34" charset="-122"/>
              </a:rPr>
              <a:t>做好司乘人员的工作与轮休安排，确保司乘人员足够休息。</a:t>
            </a:r>
            <a:endParaRPr lang="zh-CN" altLang="en-US" sz="2000">
              <a:solidFill>
                <a:srgbClr val="333333"/>
              </a:solidFill>
              <a:latin typeface="微软雅黑" panose="020B0503020204020204" pitchFamily="34" charset="-122"/>
              <a:ea typeface="微软雅黑" panose="020B0503020204020204" pitchFamily="34" charset="-122"/>
            </a:endParaRPr>
          </a:p>
        </p:txBody>
      </p:sp>
      <p:sp>
        <p:nvSpPr>
          <p:cNvPr id="7" name="矩形 6"/>
          <p:cNvSpPr/>
          <p:nvPr/>
        </p:nvSpPr>
        <p:spPr>
          <a:xfrm>
            <a:off x="1204777" y="1732991"/>
            <a:ext cx="4786447" cy="461665"/>
          </a:xfrm>
          <a:prstGeom prst="rect">
            <a:avLst/>
          </a:prstGeom>
        </p:spPr>
        <p:txBody>
          <a:bodyPr wrap="square">
            <a:spAutoFit/>
          </a:bodyPr>
          <a:lstStyle/>
          <a:p>
            <a:pPr algn="dist"/>
            <a:r>
              <a:rPr lang="zh-CN" altLang="en-US" sz="2400">
                <a:solidFill>
                  <a:schemeClr val="accent5">
                    <a:lumMod val="75000"/>
                  </a:schemeClr>
                </a:solidFill>
                <a:latin typeface="汉仪润圆-55W" panose="00020600040101010101" pitchFamily="18" charset="-122"/>
                <a:ea typeface="汉仪润圆-55W" panose="00020600040101010101" pitchFamily="18" charset="-122"/>
              </a:rPr>
              <a:t>（包括飞机、公交、地铁、火车等）</a:t>
            </a:r>
            <a:endParaRPr lang="zh-CN" altLang="en-US" sz="2400">
              <a:solidFill>
                <a:schemeClr val="accent5">
                  <a:lumMod val="75000"/>
                </a:schemeClr>
              </a:solidFill>
              <a:latin typeface="汉仪润圆-55W" panose="00020600040101010101" pitchFamily="18" charset="-122"/>
              <a:ea typeface="汉仪润圆-55W" panose="00020600040101010101"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p:nvSpPr>
        <p:spPr>
          <a:xfrm>
            <a:off x="409575" y="461962"/>
            <a:ext cx="11372850" cy="5934075"/>
          </a:xfrm>
          <a:prstGeom prst="roundRect">
            <a:avLst>
              <a:gd name="adj" fmla="val 7778"/>
            </a:avLst>
          </a:prstGeom>
          <a:solidFill>
            <a:schemeClr val="bg1"/>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562099" y="1924164"/>
            <a:ext cx="4533901" cy="3009670"/>
          </a:xfrm>
          <a:prstGeom prst="rect">
            <a:avLst/>
          </a:prstGeom>
        </p:spPr>
        <p:txBody>
          <a:bodyPr wrap="square">
            <a:spAutoFit/>
          </a:bodyPr>
          <a:lstStyle/>
          <a:p>
            <a:pPr algn="ctr">
              <a:lnSpc>
                <a:spcPct val="150000"/>
              </a:lnSpc>
            </a:pPr>
            <a:r>
              <a:rPr lang="zh-CN" altLang="en-US" sz="6600" spc="600">
                <a:solidFill>
                  <a:schemeClr val="accent5">
                    <a:lumMod val="75000"/>
                  </a:schemeClr>
                </a:solidFill>
                <a:latin typeface="汉仪润圆-55W" panose="00020600040101010101" pitchFamily="18" charset="-122"/>
                <a:ea typeface="汉仪润圆-55W" panose="00020600040101010101" pitchFamily="18" charset="-122"/>
              </a:rPr>
              <a:t>公共场所防控指南</a:t>
            </a:r>
            <a:endParaRPr lang="zh-CN" altLang="en-US" sz="6600" spc="600">
              <a:solidFill>
                <a:schemeClr val="accent5">
                  <a:lumMod val="75000"/>
                </a:schemeClr>
              </a:solidFill>
              <a:latin typeface="汉仪润圆-55W" panose="00020600040101010101" pitchFamily="18" charset="-122"/>
              <a:ea typeface="汉仪润圆-55W" panose="00020600040101010101" pitchFamily="18" charset="-122"/>
            </a:endParaRPr>
          </a:p>
        </p:txBody>
      </p:sp>
      <p:pic>
        <p:nvPicPr>
          <p:cNvPr id="13" name="图片 12"/>
          <p:cNvPicPr>
            <a:picLocks noChangeAspect="1"/>
          </p:cNvPicPr>
          <p:nvPr/>
        </p:nvPicPr>
        <p:blipFill>
          <a:blip r:embed="rId1" cstate="screen"/>
          <a:srcRect/>
          <a:stretch>
            <a:fillRect/>
          </a:stretch>
        </p:blipFill>
        <p:spPr>
          <a:xfrm>
            <a:off x="6848474" y="1474320"/>
            <a:ext cx="4905375" cy="4893142"/>
          </a:xfrm>
          <a:custGeom>
            <a:avLst/>
            <a:gdLst>
              <a:gd name="connsiteX0" fmla="*/ 0 w 5318694"/>
              <a:gd name="connsiteY0" fmla="*/ 0 h 5305430"/>
              <a:gd name="connsiteX1" fmla="*/ 5318694 w 5318694"/>
              <a:gd name="connsiteY1" fmla="*/ 0 h 5305430"/>
              <a:gd name="connsiteX2" fmla="*/ 5318694 w 5318694"/>
              <a:gd name="connsiteY2" fmla="*/ 4843878 h 5305430"/>
              <a:gd name="connsiteX3" fmla="*/ 4857142 w 5318694"/>
              <a:gd name="connsiteY3" fmla="*/ 5305430 h 5305430"/>
              <a:gd name="connsiteX4" fmla="*/ 0 w 5318694"/>
              <a:gd name="connsiteY4" fmla="*/ 5305430 h 5305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8694" h="5305430">
                <a:moveTo>
                  <a:pt x="0" y="0"/>
                </a:moveTo>
                <a:lnTo>
                  <a:pt x="5318694" y="0"/>
                </a:lnTo>
                <a:lnTo>
                  <a:pt x="5318694" y="4843878"/>
                </a:lnTo>
                <a:cubicBezTo>
                  <a:pt x="5318694" y="5098786"/>
                  <a:pt x="5112050" y="5305430"/>
                  <a:pt x="4857142" y="5305430"/>
                </a:cubicBezTo>
                <a:lnTo>
                  <a:pt x="0" y="5305430"/>
                </a:lnTo>
                <a:close/>
              </a:path>
            </a:pathLst>
          </a:cu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p:nvSpPr>
        <p:spPr>
          <a:xfrm>
            <a:off x="323850" y="359568"/>
            <a:ext cx="11544300" cy="6138863"/>
          </a:xfrm>
          <a:prstGeom prst="roundRect">
            <a:avLst>
              <a:gd name="adj" fmla="val 3926"/>
            </a:avLst>
          </a:prstGeom>
          <a:solidFill>
            <a:schemeClr val="bg1"/>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1" cstate="screen"/>
          <a:srcRect/>
          <a:stretch>
            <a:fillRect/>
          </a:stretch>
        </p:blipFill>
        <p:spPr>
          <a:xfrm>
            <a:off x="9848850" y="4486476"/>
            <a:ext cx="1990725" cy="1985761"/>
          </a:xfrm>
          <a:custGeom>
            <a:avLst/>
            <a:gdLst>
              <a:gd name="connsiteX0" fmla="*/ 0 w 2095963"/>
              <a:gd name="connsiteY0" fmla="*/ 0 h 2090737"/>
              <a:gd name="connsiteX1" fmla="*/ 2095963 w 2095963"/>
              <a:gd name="connsiteY1" fmla="*/ 0 h 2090737"/>
              <a:gd name="connsiteX2" fmla="*/ 2095963 w 2095963"/>
              <a:gd name="connsiteY2" fmla="*/ 1812628 h 2090737"/>
              <a:gd name="connsiteX3" fmla="*/ 2088268 w 2095963"/>
              <a:gd name="connsiteY3" fmla="*/ 1837417 h 2090737"/>
              <a:gd name="connsiteX4" fmla="*/ 1842644 w 2095963"/>
              <a:gd name="connsiteY4" fmla="*/ 2083041 h 2090737"/>
              <a:gd name="connsiteX5" fmla="*/ 1817851 w 2095963"/>
              <a:gd name="connsiteY5" fmla="*/ 2090737 h 2090737"/>
              <a:gd name="connsiteX6" fmla="*/ 0 w 2095963"/>
              <a:gd name="connsiteY6" fmla="*/ 2090737 h 2090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963" h="2090737">
                <a:moveTo>
                  <a:pt x="0" y="0"/>
                </a:moveTo>
                <a:lnTo>
                  <a:pt x="2095963" y="0"/>
                </a:lnTo>
                <a:lnTo>
                  <a:pt x="2095963" y="1812628"/>
                </a:lnTo>
                <a:lnTo>
                  <a:pt x="2088268" y="1837417"/>
                </a:lnTo>
                <a:cubicBezTo>
                  <a:pt x="2041556" y="1947856"/>
                  <a:pt x="1953082" y="2036330"/>
                  <a:pt x="1842644" y="2083041"/>
                </a:cubicBezTo>
                <a:lnTo>
                  <a:pt x="1817851" y="2090737"/>
                </a:lnTo>
                <a:lnTo>
                  <a:pt x="0" y="2090737"/>
                </a:lnTo>
                <a:close/>
              </a:path>
            </a:pathLst>
          </a:custGeom>
        </p:spPr>
      </p:pic>
      <p:sp>
        <p:nvSpPr>
          <p:cNvPr id="5" name="矩形 4"/>
          <p:cNvSpPr/>
          <p:nvPr/>
        </p:nvSpPr>
        <p:spPr>
          <a:xfrm>
            <a:off x="304800" y="273843"/>
            <a:ext cx="3533775" cy="683649"/>
          </a:xfrm>
          <a:prstGeom prst="rect">
            <a:avLst/>
          </a:prstGeom>
        </p:spPr>
        <p:txBody>
          <a:bodyPr wrap="square">
            <a:spAutoFit/>
          </a:bodyPr>
          <a:lstStyle/>
          <a:p>
            <a:pPr algn="ctr">
              <a:lnSpc>
                <a:spcPct val="150000"/>
              </a:lnSpc>
            </a:pPr>
            <a:r>
              <a:rPr lang="en-US" altLang="zh-CN" sz="2800">
                <a:solidFill>
                  <a:srgbClr val="333333"/>
                </a:solidFill>
                <a:latin typeface="汉仪润圆-55W" panose="00020600040101010101" pitchFamily="18" charset="-122"/>
                <a:ea typeface="汉仪润圆-55W" panose="00020600040101010101" pitchFamily="18" charset="-122"/>
              </a:rPr>
              <a:t>【</a:t>
            </a:r>
            <a:r>
              <a:rPr lang="zh-CN" altLang="en-US" sz="2800">
                <a:solidFill>
                  <a:srgbClr val="333333"/>
                </a:solidFill>
                <a:latin typeface="汉仪润圆-55W" panose="00020600040101010101" pitchFamily="18" charset="-122"/>
                <a:ea typeface="汉仪润圆-55W" panose="00020600040101010101" pitchFamily="18" charset="-122"/>
              </a:rPr>
              <a:t>公共场所防控指南</a:t>
            </a:r>
            <a:r>
              <a:rPr lang="en-US" altLang="zh-CN" sz="2800">
                <a:solidFill>
                  <a:srgbClr val="333333"/>
                </a:solidFill>
                <a:latin typeface="汉仪润圆-55W" panose="00020600040101010101" pitchFamily="18" charset="-122"/>
                <a:ea typeface="汉仪润圆-55W" panose="00020600040101010101" pitchFamily="18" charset="-122"/>
              </a:rPr>
              <a:t>】</a:t>
            </a:r>
            <a:endParaRPr lang="zh-CN" altLang="en-US" sz="2800">
              <a:latin typeface="汉仪润圆-55W" panose="00020600040101010101" pitchFamily="18" charset="-122"/>
              <a:ea typeface="汉仪润圆-55W" panose="00020600040101010101" pitchFamily="18" charset="-122"/>
            </a:endParaRPr>
          </a:p>
        </p:txBody>
      </p:sp>
      <p:sp>
        <p:nvSpPr>
          <p:cNvPr id="4" name="矩形 3"/>
          <p:cNvSpPr/>
          <p:nvPr/>
        </p:nvSpPr>
        <p:spPr>
          <a:xfrm>
            <a:off x="1404802" y="1689595"/>
            <a:ext cx="8839201" cy="830997"/>
          </a:xfrm>
          <a:prstGeom prst="rect">
            <a:avLst/>
          </a:prstGeom>
        </p:spPr>
        <p:txBody>
          <a:bodyPr wrap="square">
            <a:spAutoFit/>
          </a:bodyPr>
          <a:lstStyle/>
          <a:p>
            <a:pPr algn="dist"/>
            <a:r>
              <a:rPr lang="zh-CN" altLang="en-US" sz="2400">
                <a:solidFill>
                  <a:schemeClr val="accent5">
                    <a:lumMod val="75000"/>
                  </a:schemeClr>
                </a:solidFill>
                <a:latin typeface="汉仪润圆-55W" panose="00020600040101010101" pitchFamily="18" charset="-122"/>
                <a:ea typeface="汉仪润圆-55W" panose="00020600040101010101" pitchFamily="18" charset="-122"/>
              </a:rPr>
              <a:t>本指南适用于商场、餐馆、影院、</a:t>
            </a:r>
            <a:r>
              <a:rPr lang="en-US" altLang="zh-CN" sz="2400">
                <a:solidFill>
                  <a:schemeClr val="accent5">
                    <a:lumMod val="75000"/>
                  </a:schemeClr>
                </a:solidFill>
                <a:latin typeface="汉仪润圆-55W" panose="00020600040101010101" pitchFamily="18" charset="-122"/>
                <a:ea typeface="汉仪润圆-55W" panose="00020600040101010101" pitchFamily="18" charset="-122"/>
              </a:rPr>
              <a:t>KTV</a:t>
            </a:r>
            <a:r>
              <a:rPr lang="zh-CN" altLang="en-US" sz="2400">
                <a:solidFill>
                  <a:schemeClr val="accent5">
                    <a:lumMod val="75000"/>
                  </a:schemeClr>
                </a:solidFill>
                <a:latin typeface="汉仪润圆-55W" panose="00020600040101010101" pitchFamily="18" charset="-122"/>
                <a:ea typeface="汉仪润圆-55W" panose="00020600040101010101" pitchFamily="18" charset="-122"/>
              </a:rPr>
              <a:t>、网吧、公共浴池、体育馆、展览馆、火车站、地铁站、飞机场、公交汽车站等公共场所。</a:t>
            </a:r>
            <a:endParaRPr lang="zh-CN" altLang="en-US" sz="2400">
              <a:solidFill>
                <a:schemeClr val="accent5">
                  <a:lumMod val="75000"/>
                </a:schemeClr>
              </a:solidFill>
              <a:latin typeface="汉仪润圆-55W" panose="00020600040101010101" pitchFamily="18" charset="-122"/>
              <a:ea typeface="汉仪润圆-55W" panose="00020600040101010101" pitchFamily="18" charset="-122"/>
            </a:endParaRPr>
          </a:p>
        </p:txBody>
      </p:sp>
      <p:sp>
        <p:nvSpPr>
          <p:cNvPr id="13" name="矩形 12"/>
          <p:cNvSpPr/>
          <p:nvPr/>
        </p:nvSpPr>
        <p:spPr>
          <a:xfrm>
            <a:off x="1404804" y="2873549"/>
            <a:ext cx="7758246" cy="2807948"/>
          </a:xfrm>
          <a:prstGeom prst="rect">
            <a:avLst/>
          </a:prstGeom>
        </p:spPr>
        <p:txBody>
          <a:bodyPr wrap="square">
            <a:spAutoFit/>
          </a:bodyPr>
          <a:lstStyle/>
          <a:p>
            <a:pPr fontAlgn="base">
              <a:lnSpc>
                <a:spcPct val="150000"/>
              </a:lnSpc>
            </a:pPr>
            <a:r>
              <a:rPr lang="en-US" altLang="zh-CN" sz="2000">
                <a:solidFill>
                  <a:srgbClr val="333333"/>
                </a:solidFill>
                <a:latin typeface="微软雅黑" panose="020B0503020204020204" pitchFamily="34" charset="-122"/>
                <a:ea typeface="微软雅黑" panose="020B0503020204020204" pitchFamily="34" charset="-122"/>
              </a:rPr>
              <a:t>1.</a:t>
            </a:r>
            <a:r>
              <a:rPr lang="zh-CN" altLang="en-US" sz="2000">
                <a:solidFill>
                  <a:srgbClr val="333333"/>
                </a:solidFill>
                <a:latin typeface="微软雅黑" panose="020B0503020204020204" pitchFamily="34" charset="-122"/>
                <a:ea typeface="微软雅黑" panose="020B0503020204020204" pitchFamily="34" charset="-122"/>
              </a:rPr>
              <a:t>公共场所工作人员要自行健康监测，若出现新型冠状病毒感染的可疑症状，不要带病上班。</a:t>
            </a:r>
            <a:endParaRPr lang="en-US" altLang="zh-CN" sz="2000">
              <a:solidFill>
                <a:srgbClr val="333333"/>
              </a:solidFill>
              <a:latin typeface="微软雅黑" panose="020B0503020204020204" pitchFamily="34" charset="-122"/>
              <a:ea typeface="微软雅黑" panose="020B0503020204020204" pitchFamily="34" charset="-122"/>
            </a:endParaRPr>
          </a:p>
          <a:p>
            <a:pPr fontAlgn="base">
              <a:lnSpc>
                <a:spcPct val="150000"/>
              </a:lnSpc>
            </a:pPr>
            <a:endParaRPr lang="zh-CN" altLang="en-US" sz="2000">
              <a:solidFill>
                <a:srgbClr val="333333"/>
              </a:solidFill>
              <a:latin typeface="微软雅黑" panose="020B0503020204020204" pitchFamily="34" charset="-122"/>
              <a:ea typeface="微软雅黑" panose="020B0503020204020204" pitchFamily="34" charset="-122"/>
            </a:endParaRPr>
          </a:p>
          <a:p>
            <a:pPr fontAlgn="base">
              <a:lnSpc>
                <a:spcPct val="150000"/>
              </a:lnSpc>
            </a:pPr>
            <a:r>
              <a:rPr lang="en-US" altLang="zh-CN" sz="2000">
                <a:solidFill>
                  <a:srgbClr val="333333"/>
                </a:solidFill>
                <a:latin typeface="微软雅黑" panose="020B0503020204020204" pitchFamily="34" charset="-122"/>
                <a:ea typeface="微软雅黑" panose="020B0503020204020204" pitchFamily="34" charset="-122"/>
              </a:rPr>
              <a:t>2.</a:t>
            </a:r>
            <a:r>
              <a:rPr lang="zh-CN" altLang="en-US" sz="2000">
                <a:solidFill>
                  <a:srgbClr val="333333"/>
                </a:solidFill>
                <a:latin typeface="微软雅黑" panose="020B0503020204020204" pitchFamily="34" charset="-122"/>
                <a:ea typeface="微软雅黑" panose="020B0503020204020204" pitchFamily="34" charset="-122"/>
              </a:rPr>
              <a:t>若发现新型冠状病毒感染的可疑症状者，工作人员应要求其离开。</a:t>
            </a:r>
            <a:endParaRPr lang="en-US" altLang="zh-CN" sz="2000">
              <a:solidFill>
                <a:srgbClr val="333333"/>
              </a:solidFill>
              <a:latin typeface="微软雅黑" panose="020B0503020204020204" pitchFamily="34" charset="-122"/>
              <a:ea typeface="微软雅黑" panose="020B0503020204020204" pitchFamily="34" charset="-122"/>
            </a:endParaRPr>
          </a:p>
          <a:p>
            <a:pPr fontAlgn="base">
              <a:lnSpc>
                <a:spcPct val="150000"/>
              </a:lnSpc>
            </a:pPr>
            <a:endParaRPr lang="zh-CN" altLang="en-US" sz="2000">
              <a:solidFill>
                <a:srgbClr val="333333"/>
              </a:solidFill>
              <a:latin typeface="微软雅黑" panose="020B0503020204020204" pitchFamily="34" charset="-122"/>
              <a:ea typeface="微软雅黑" panose="020B0503020204020204" pitchFamily="34" charset="-122"/>
            </a:endParaRPr>
          </a:p>
          <a:p>
            <a:pPr fontAlgn="base">
              <a:lnSpc>
                <a:spcPct val="150000"/>
              </a:lnSpc>
            </a:pPr>
            <a:r>
              <a:rPr lang="en-US" altLang="zh-CN" sz="2000">
                <a:solidFill>
                  <a:srgbClr val="333333"/>
                </a:solidFill>
                <a:latin typeface="微软雅黑" panose="020B0503020204020204" pitchFamily="34" charset="-122"/>
                <a:ea typeface="微软雅黑" panose="020B0503020204020204" pitchFamily="34" charset="-122"/>
              </a:rPr>
              <a:t>3.</a:t>
            </a:r>
            <a:r>
              <a:rPr lang="zh-CN" altLang="en-US" sz="2000">
                <a:solidFill>
                  <a:srgbClr val="333333"/>
                </a:solidFill>
                <a:latin typeface="微软雅黑" panose="020B0503020204020204" pitchFamily="34" charset="-122"/>
                <a:ea typeface="微软雅黑" panose="020B0503020204020204" pitchFamily="34" charset="-122"/>
              </a:rPr>
              <a:t>公用物品及公共接触物品或部位要定期清洗和消毒。</a:t>
            </a:r>
            <a:endParaRPr lang="zh-CN" altLang="en-US" sz="2000">
              <a:solidFill>
                <a:srgbClr val="333333"/>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p:nvSpPr>
        <p:spPr>
          <a:xfrm>
            <a:off x="323850" y="359568"/>
            <a:ext cx="11544300" cy="6138863"/>
          </a:xfrm>
          <a:prstGeom prst="roundRect">
            <a:avLst>
              <a:gd name="adj" fmla="val 3926"/>
            </a:avLst>
          </a:prstGeom>
          <a:solidFill>
            <a:schemeClr val="bg1"/>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1" cstate="screen"/>
          <a:srcRect/>
          <a:stretch>
            <a:fillRect/>
          </a:stretch>
        </p:blipFill>
        <p:spPr>
          <a:xfrm>
            <a:off x="9848850" y="4486476"/>
            <a:ext cx="1990725" cy="1985761"/>
          </a:xfrm>
          <a:custGeom>
            <a:avLst/>
            <a:gdLst>
              <a:gd name="connsiteX0" fmla="*/ 0 w 2095963"/>
              <a:gd name="connsiteY0" fmla="*/ 0 h 2090737"/>
              <a:gd name="connsiteX1" fmla="*/ 2095963 w 2095963"/>
              <a:gd name="connsiteY1" fmla="*/ 0 h 2090737"/>
              <a:gd name="connsiteX2" fmla="*/ 2095963 w 2095963"/>
              <a:gd name="connsiteY2" fmla="*/ 1812628 h 2090737"/>
              <a:gd name="connsiteX3" fmla="*/ 2088268 w 2095963"/>
              <a:gd name="connsiteY3" fmla="*/ 1837417 h 2090737"/>
              <a:gd name="connsiteX4" fmla="*/ 1842644 w 2095963"/>
              <a:gd name="connsiteY4" fmla="*/ 2083041 h 2090737"/>
              <a:gd name="connsiteX5" fmla="*/ 1817851 w 2095963"/>
              <a:gd name="connsiteY5" fmla="*/ 2090737 h 2090737"/>
              <a:gd name="connsiteX6" fmla="*/ 0 w 2095963"/>
              <a:gd name="connsiteY6" fmla="*/ 2090737 h 2090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963" h="2090737">
                <a:moveTo>
                  <a:pt x="0" y="0"/>
                </a:moveTo>
                <a:lnTo>
                  <a:pt x="2095963" y="0"/>
                </a:lnTo>
                <a:lnTo>
                  <a:pt x="2095963" y="1812628"/>
                </a:lnTo>
                <a:lnTo>
                  <a:pt x="2088268" y="1837417"/>
                </a:lnTo>
                <a:cubicBezTo>
                  <a:pt x="2041556" y="1947856"/>
                  <a:pt x="1953082" y="2036330"/>
                  <a:pt x="1842644" y="2083041"/>
                </a:cubicBezTo>
                <a:lnTo>
                  <a:pt x="1817851" y="2090737"/>
                </a:lnTo>
                <a:lnTo>
                  <a:pt x="0" y="2090737"/>
                </a:lnTo>
                <a:close/>
              </a:path>
            </a:pathLst>
          </a:custGeom>
        </p:spPr>
      </p:pic>
      <p:sp>
        <p:nvSpPr>
          <p:cNvPr id="5" name="矩形 4"/>
          <p:cNvSpPr/>
          <p:nvPr/>
        </p:nvSpPr>
        <p:spPr>
          <a:xfrm>
            <a:off x="304800" y="273843"/>
            <a:ext cx="3533775" cy="683649"/>
          </a:xfrm>
          <a:prstGeom prst="rect">
            <a:avLst/>
          </a:prstGeom>
        </p:spPr>
        <p:txBody>
          <a:bodyPr wrap="square">
            <a:spAutoFit/>
          </a:bodyPr>
          <a:lstStyle/>
          <a:p>
            <a:pPr algn="ctr">
              <a:lnSpc>
                <a:spcPct val="150000"/>
              </a:lnSpc>
            </a:pPr>
            <a:r>
              <a:rPr lang="en-US" altLang="zh-CN" sz="2800">
                <a:solidFill>
                  <a:srgbClr val="333333"/>
                </a:solidFill>
                <a:latin typeface="汉仪润圆-55W" panose="00020600040101010101" pitchFamily="18" charset="-122"/>
                <a:ea typeface="汉仪润圆-55W" panose="00020600040101010101" pitchFamily="18" charset="-122"/>
              </a:rPr>
              <a:t>【</a:t>
            </a:r>
            <a:r>
              <a:rPr lang="zh-CN" altLang="en-US" sz="2800">
                <a:solidFill>
                  <a:srgbClr val="333333"/>
                </a:solidFill>
                <a:latin typeface="汉仪润圆-55W" panose="00020600040101010101" pitchFamily="18" charset="-122"/>
                <a:ea typeface="汉仪润圆-55W" panose="00020600040101010101" pitchFamily="18" charset="-122"/>
              </a:rPr>
              <a:t>公共场所防控指南</a:t>
            </a:r>
            <a:r>
              <a:rPr lang="en-US" altLang="zh-CN" sz="2800">
                <a:solidFill>
                  <a:srgbClr val="333333"/>
                </a:solidFill>
                <a:latin typeface="汉仪润圆-55W" panose="00020600040101010101" pitchFamily="18" charset="-122"/>
                <a:ea typeface="汉仪润圆-55W" panose="00020600040101010101" pitchFamily="18" charset="-122"/>
              </a:rPr>
              <a:t>】</a:t>
            </a:r>
            <a:endParaRPr lang="zh-CN" altLang="en-US" sz="2800">
              <a:latin typeface="汉仪润圆-55W" panose="00020600040101010101" pitchFamily="18" charset="-122"/>
              <a:ea typeface="汉仪润圆-55W" panose="00020600040101010101" pitchFamily="18" charset="-122"/>
            </a:endParaRPr>
          </a:p>
        </p:txBody>
      </p:sp>
      <p:sp>
        <p:nvSpPr>
          <p:cNvPr id="4" name="矩形 3"/>
          <p:cNvSpPr/>
          <p:nvPr/>
        </p:nvSpPr>
        <p:spPr>
          <a:xfrm>
            <a:off x="1404802" y="1717341"/>
            <a:ext cx="8839201" cy="830997"/>
          </a:xfrm>
          <a:prstGeom prst="rect">
            <a:avLst/>
          </a:prstGeom>
        </p:spPr>
        <p:txBody>
          <a:bodyPr wrap="square">
            <a:spAutoFit/>
          </a:bodyPr>
          <a:lstStyle/>
          <a:p>
            <a:pPr algn="dist"/>
            <a:r>
              <a:rPr lang="zh-CN" altLang="en-US" sz="2400">
                <a:solidFill>
                  <a:schemeClr val="accent5">
                    <a:lumMod val="75000"/>
                  </a:schemeClr>
                </a:solidFill>
                <a:latin typeface="汉仪润圆-55W" panose="00020600040101010101" pitchFamily="18" charset="-122"/>
                <a:ea typeface="汉仪润圆-55W" panose="00020600040101010101" pitchFamily="18" charset="-122"/>
              </a:rPr>
              <a:t>本指南适用于商场、餐馆、影院、</a:t>
            </a:r>
            <a:r>
              <a:rPr lang="en-US" altLang="zh-CN" sz="2400">
                <a:solidFill>
                  <a:schemeClr val="accent5">
                    <a:lumMod val="75000"/>
                  </a:schemeClr>
                </a:solidFill>
                <a:latin typeface="汉仪润圆-55W" panose="00020600040101010101" pitchFamily="18" charset="-122"/>
                <a:ea typeface="汉仪润圆-55W" panose="00020600040101010101" pitchFamily="18" charset="-122"/>
              </a:rPr>
              <a:t>KTV</a:t>
            </a:r>
            <a:r>
              <a:rPr lang="zh-CN" altLang="en-US" sz="2400">
                <a:solidFill>
                  <a:schemeClr val="accent5">
                    <a:lumMod val="75000"/>
                  </a:schemeClr>
                </a:solidFill>
                <a:latin typeface="汉仪润圆-55W" panose="00020600040101010101" pitchFamily="18" charset="-122"/>
                <a:ea typeface="汉仪润圆-55W" panose="00020600040101010101" pitchFamily="18" charset="-122"/>
              </a:rPr>
              <a:t>、网吧、公共浴池、体育馆、展览馆、火车站、地铁站、飞机场、公交汽车站等公共场所。</a:t>
            </a:r>
            <a:endParaRPr lang="zh-CN" altLang="en-US" sz="2400">
              <a:solidFill>
                <a:schemeClr val="accent5">
                  <a:lumMod val="75000"/>
                </a:schemeClr>
              </a:solidFill>
              <a:latin typeface="汉仪润圆-55W" panose="00020600040101010101" pitchFamily="18" charset="-122"/>
              <a:ea typeface="汉仪润圆-55W" panose="00020600040101010101" pitchFamily="18" charset="-122"/>
            </a:endParaRPr>
          </a:p>
        </p:txBody>
      </p:sp>
      <p:sp>
        <p:nvSpPr>
          <p:cNvPr id="13" name="矩形 12"/>
          <p:cNvSpPr/>
          <p:nvPr/>
        </p:nvSpPr>
        <p:spPr>
          <a:xfrm>
            <a:off x="1404804" y="2907906"/>
            <a:ext cx="7758246" cy="2807948"/>
          </a:xfrm>
          <a:prstGeom prst="rect">
            <a:avLst/>
          </a:prstGeom>
        </p:spPr>
        <p:txBody>
          <a:bodyPr wrap="square">
            <a:spAutoFit/>
          </a:bodyPr>
          <a:lstStyle/>
          <a:p>
            <a:pPr fontAlgn="base">
              <a:lnSpc>
                <a:spcPct val="150000"/>
              </a:lnSpc>
            </a:pPr>
            <a:r>
              <a:rPr lang="en-US" altLang="zh-CN" sz="2000">
                <a:solidFill>
                  <a:srgbClr val="333333"/>
                </a:solidFill>
                <a:latin typeface="微软雅黑" panose="020B0503020204020204" pitchFamily="34" charset="-122"/>
                <a:ea typeface="微软雅黑" panose="020B0503020204020204" pitchFamily="34" charset="-122"/>
              </a:rPr>
              <a:t>4.</a:t>
            </a:r>
            <a:r>
              <a:rPr lang="zh-CN" altLang="en-US" sz="2000">
                <a:solidFill>
                  <a:srgbClr val="333333"/>
                </a:solidFill>
                <a:latin typeface="微软雅黑" panose="020B0503020204020204" pitchFamily="34" charset="-122"/>
                <a:ea typeface="微软雅黑" panose="020B0503020204020204" pitchFamily="34" charset="-122"/>
              </a:rPr>
              <a:t>保持公共场所内空气流通。保证空调系统或排气扇运转正常，定期清洗空调滤网，加强开窗通风换气。</a:t>
            </a:r>
            <a:endParaRPr lang="zh-CN" altLang="en-US" sz="2000">
              <a:solidFill>
                <a:srgbClr val="333333"/>
              </a:solidFill>
              <a:latin typeface="微软雅黑" panose="020B0503020204020204" pitchFamily="34" charset="-122"/>
              <a:ea typeface="微软雅黑" panose="020B0503020204020204" pitchFamily="34" charset="-122"/>
            </a:endParaRPr>
          </a:p>
          <a:p>
            <a:pPr fontAlgn="base">
              <a:lnSpc>
                <a:spcPct val="150000"/>
              </a:lnSpc>
            </a:pPr>
            <a:r>
              <a:rPr lang="en-US" altLang="zh-CN" sz="2000">
                <a:solidFill>
                  <a:srgbClr val="333333"/>
                </a:solidFill>
                <a:latin typeface="微软雅黑" panose="020B0503020204020204" pitchFamily="34" charset="-122"/>
                <a:ea typeface="微软雅黑" panose="020B0503020204020204" pitchFamily="34" charset="-122"/>
              </a:rPr>
              <a:t>5.</a:t>
            </a:r>
            <a:r>
              <a:rPr lang="zh-CN" altLang="en-US" sz="2000">
                <a:solidFill>
                  <a:srgbClr val="333333"/>
                </a:solidFill>
                <a:latin typeface="微软雅黑" panose="020B0503020204020204" pitchFamily="34" charset="-122"/>
                <a:ea typeface="微软雅黑" panose="020B0503020204020204" pitchFamily="34" charset="-122"/>
              </a:rPr>
              <a:t>洗手间要配备足够的洗手液，保证水龙头等供水设施正常工作。</a:t>
            </a:r>
            <a:endParaRPr lang="zh-CN" altLang="en-US" sz="2000">
              <a:solidFill>
                <a:srgbClr val="333333"/>
              </a:solidFill>
              <a:latin typeface="微软雅黑" panose="020B0503020204020204" pitchFamily="34" charset="-122"/>
              <a:ea typeface="微软雅黑" panose="020B0503020204020204" pitchFamily="34" charset="-122"/>
            </a:endParaRPr>
          </a:p>
          <a:p>
            <a:pPr fontAlgn="base">
              <a:lnSpc>
                <a:spcPct val="150000"/>
              </a:lnSpc>
            </a:pPr>
            <a:r>
              <a:rPr lang="en-US" altLang="zh-CN" sz="2000">
                <a:solidFill>
                  <a:srgbClr val="333333"/>
                </a:solidFill>
                <a:latin typeface="微软雅黑" panose="020B0503020204020204" pitchFamily="34" charset="-122"/>
                <a:ea typeface="微软雅黑" panose="020B0503020204020204" pitchFamily="34" charset="-122"/>
              </a:rPr>
              <a:t>6.</a:t>
            </a:r>
            <a:r>
              <a:rPr lang="zh-CN" altLang="en-US" sz="2000">
                <a:solidFill>
                  <a:srgbClr val="333333"/>
                </a:solidFill>
                <a:latin typeface="微软雅黑" panose="020B0503020204020204" pitchFamily="34" charset="-122"/>
                <a:ea typeface="微软雅黑" panose="020B0503020204020204" pitchFamily="34" charset="-122"/>
              </a:rPr>
              <a:t>保持环境卫生清洁，及时清理垃圾。</a:t>
            </a:r>
            <a:endParaRPr lang="zh-CN" altLang="en-US" sz="2000">
              <a:solidFill>
                <a:srgbClr val="333333"/>
              </a:solidFill>
              <a:latin typeface="微软雅黑" panose="020B0503020204020204" pitchFamily="34" charset="-122"/>
              <a:ea typeface="微软雅黑" panose="020B0503020204020204" pitchFamily="34" charset="-122"/>
            </a:endParaRPr>
          </a:p>
          <a:p>
            <a:pPr fontAlgn="base">
              <a:lnSpc>
                <a:spcPct val="150000"/>
              </a:lnSpc>
            </a:pPr>
            <a:r>
              <a:rPr lang="en-US" altLang="zh-CN" sz="2000">
                <a:solidFill>
                  <a:srgbClr val="333333"/>
                </a:solidFill>
                <a:latin typeface="微软雅黑" panose="020B0503020204020204" pitchFamily="34" charset="-122"/>
                <a:ea typeface="微软雅黑" panose="020B0503020204020204" pitchFamily="34" charset="-122"/>
              </a:rPr>
              <a:t>7.</a:t>
            </a:r>
            <a:r>
              <a:rPr lang="zh-CN" altLang="en-US" sz="2000">
                <a:solidFill>
                  <a:srgbClr val="333333"/>
                </a:solidFill>
                <a:latin typeface="微软雅黑" panose="020B0503020204020204" pitchFamily="34" charset="-122"/>
                <a:ea typeface="微软雅黑" panose="020B0503020204020204" pitchFamily="34" charset="-122"/>
              </a:rPr>
              <a:t>疾病流行地区，公众应尽量减少前往公共场所，尤其避免前往人流密集和空气流通较差的地方。</a:t>
            </a:r>
            <a:endParaRPr lang="zh-CN" altLang="en-US" sz="2000">
              <a:solidFill>
                <a:srgbClr val="333333"/>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p:nvSpPr>
        <p:spPr>
          <a:xfrm>
            <a:off x="409575" y="461962"/>
            <a:ext cx="11372850" cy="5934075"/>
          </a:xfrm>
          <a:prstGeom prst="roundRect">
            <a:avLst>
              <a:gd name="adj" fmla="val 7778"/>
            </a:avLst>
          </a:prstGeom>
          <a:solidFill>
            <a:schemeClr val="bg1"/>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562099" y="1924164"/>
            <a:ext cx="4533901" cy="3009670"/>
          </a:xfrm>
          <a:prstGeom prst="rect">
            <a:avLst/>
          </a:prstGeom>
        </p:spPr>
        <p:txBody>
          <a:bodyPr wrap="square">
            <a:spAutoFit/>
          </a:bodyPr>
          <a:lstStyle/>
          <a:p>
            <a:pPr algn="ctr">
              <a:lnSpc>
                <a:spcPct val="150000"/>
              </a:lnSpc>
            </a:pPr>
            <a:r>
              <a:rPr lang="zh-CN" altLang="en-US" sz="6600" spc="600">
                <a:solidFill>
                  <a:schemeClr val="accent5">
                    <a:lumMod val="75000"/>
                  </a:schemeClr>
                </a:solidFill>
                <a:latin typeface="汉仪润圆-55W" panose="00020600040101010101" pitchFamily="18" charset="-122"/>
                <a:ea typeface="汉仪润圆-55W" panose="00020600040101010101" pitchFamily="18" charset="-122"/>
              </a:rPr>
              <a:t>居家隔离防控指南</a:t>
            </a:r>
            <a:endParaRPr lang="zh-CN" altLang="en-US" sz="6600" spc="600">
              <a:solidFill>
                <a:schemeClr val="accent5">
                  <a:lumMod val="75000"/>
                </a:schemeClr>
              </a:solidFill>
              <a:latin typeface="汉仪润圆-55W" panose="00020600040101010101" pitchFamily="18" charset="-122"/>
              <a:ea typeface="汉仪润圆-55W" panose="00020600040101010101" pitchFamily="18" charset="-122"/>
            </a:endParaRPr>
          </a:p>
        </p:txBody>
      </p:sp>
      <p:pic>
        <p:nvPicPr>
          <p:cNvPr id="13" name="图片 12"/>
          <p:cNvPicPr>
            <a:picLocks noChangeAspect="1"/>
          </p:cNvPicPr>
          <p:nvPr/>
        </p:nvPicPr>
        <p:blipFill>
          <a:blip r:embed="rId1" cstate="screen"/>
          <a:srcRect/>
          <a:stretch>
            <a:fillRect/>
          </a:stretch>
        </p:blipFill>
        <p:spPr>
          <a:xfrm>
            <a:off x="6848474" y="1474320"/>
            <a:ext cx="4905375" cy="4893142"/>
          </a:xfrm>
          <a:custGeom>
            <a:avLst/>
            <a:gdLst>
              <a:gd name="connsiteX0" fmla="*/ 0 w 5318694"/>
              <a:gd name="connsiteY0" fmla="*/ 0 h 5305430"/>
              <a:gd name="connsiteX1" fmla="*/ 5318694 w 5318694"/>
              <a:gd name="connsiteY1" fmla="*/ 0 h 5305430"/>
              <a:gd name="connsiteX2" fmla="*/ 5318694 w 5318694"/>
              <a:gd name="connsiteY2" fmla="*/ 4843878 h 5305430"/>
              <a:gd name="connsiteX3" fmla="*/ 4857142 w 5318694"/>
              <a:gd name="connsiteY3" fmla="*/ 5305430 h 5305430"/>
              <a:gd name="connsiteX4" fmla="*/ 0 w 5318694"/>
              <a:gd name="connsiteY4" fmla="*/ 5305430 h 5305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8694" h="5305430">
                <a:moveTo>
                  <a:pt x="0" y="0"/>
                </a:moveTo>
                <a:lnTo>
                  <a:pt x="5318694" y="0"/>
                </a:lnTo>
                <a:lnTo>
                  <a:pt x="5318694" y="4843878"/>
                </a:lnTo>
                <a:cubicBezTo>
                  <a:pt x="5318694" y="5098786"/>
                  <a:pt x="5112050" y="5305430"/>
                  <a:pt x="4857142" y="5305430"/>
                </a:cubicBezTo>
                <a:lnTo>
                  <a:pt x="0" y="5305430"/>
                </a:lnTo>
                <a:close/>
              </a:path>
            </a:pathLst>
          </a:cu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p:nvSpPr>
        <p:spPr>
          <a:xfrm>
            <a:off x="323850" y="359568"/>
            <a:ext cx="11544300" cy="6138863"/>
          </a:xfrm>
          <a:prstGeom prst="roundRect">
            <a:avLst>
              <a:gd name="adj" fmla="val 3926"/>
            </a:avLst>
          </a:prstGeom>
          <a:solidFill>
            <a:schemeClr val="bg1"/>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1" cstate="screen"/>
          <a:srcRect/>
          <a:stretch>
            <a:fillRect/>
          </a:stretch>
        </p:blipFill>
        <p:spPr>
          <a:xfrm>
            <a:off x="9848850" y="4486476"/>
            <a:ext cx="1990725" cy="1985761"/>
          </a:xfrm>
          <a:custGeom>
            <a:avLst/>
            <a:gdLst>
              <a:gd name="connsiteX0" fmla="*/ 0 w 2095963"/>
              <a:gd name="connsiteY0" fmla="*/ 0 h 2090737"/>
              <a:gd name="connsiteX1" fmla="*/ 2095963 w 2095963"/>
              <a:gd name="connsiteY1" fmla="*/ 0 h 2090737"/>
              <a:gd name="connsiteX2" fmla="*/ 2095963 w 2095963"/>
              <a:gd name="connsiteY2" fmla="*/ 1812628 h 2090737"/>
              <a:gd name="connsiteX3" fmla="*/ 2088268 w 2095963"/>
              <a:gd name="connsiteY3" fmla="*/ 1837417 h 2090737"/>
              <a:gd name="connsiteX4" fmla="*/ 1842644 w 2095963"/>
              <a:gd name="connsiteY4" fmla="*/ 2083041 h 2090737"/>
              <a:gd name="connsiteX5" fmla="*/ 1817851 w 2095963"/>
              <a:gd name="connsiteY5" fmla="*/ 2090737 h 2090737"/>
              <a:gd name="connsiteX6" fmla="*/ 0 w 2095963"/>
              <a:gd name="connsiteY6" fmla="*/ 2090737 h 2090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963" h="2090737">
                <a:moveTo>
                  <a:pt x="0" y="0"/>
                </a:moveTo>
                <a:lnTo>
                  <a:pt x="2095963" y="0"/>
                </a:lnTo>
                <a:lnTo>
                  <a:pt x="2095963" y="1812628"/>
                </a:lnTo>
                <a:lnTo>
                  <a:pt x="2088268" y="1837417"/>
                </a:lnTo>
                <a:cubicBezTo>
                  <a:pt x="2041556" y="1947856"/>
                  <a:pt x="1953082" y="2036330"/>
                  <a:pt x="1842644" y="2083041"/>
                </a:cubicBezTo>
                <a:lnTo>
                  <a:pt x="1817851" y="2090737"/>
                </a:lnTo>
                <a:lnTo>
                  <a:pt x="0" y="2090737"/>
                </a:lnTo>
                <a:close/>
              </a:path>
            </a:pathLst>
          </a:custGeom>
        </p:spPr>
      </p:pic>
      <p:sp>
        <p:nvSpPr>
          <p:cNvPr id="5" name="矩形 4"/>
          <p:cNvSpPr/>
          <p:nvPr/>
        </p:nvSpPr>
        <p:spPr>
          <a:xfrm>
            <a:off x="304800" y="273843"/>
            <a:ext cx="3533775" cy="683649"/>
          </a:xfrm>
          <a:prstGeom prst="rect">
            <a:avLst/>
          </a:prstGeom>
        </p:spPr>
        <p:txBody>
          <a:bodyPr wrap="square">
            <a:spAutoFit/>
          </a:bodyPr>
          <a:lstStyle/>
          <a:p>
            <a:pPr algn="ctr">
              <a:lnSpc>
                <a:spcPct val="150000"/>
              </a:lnSpc>
            </a:pPr>
            <a:r>
              <a:rPr lang="en-US" altLang="zh-CN" sz="2800">
                <a:solidFill>
                  <a:srgbClr val="333333"/>
                </a:solidFill>
                <a:latin typeface="汉仪润圆-55W" panose="00020600040101010101" pitchFamily="18" charset="-122"/>
                <a:ea typeface="汉仪润圆-55W" panose="00020600040101010101" pitchFamily="18" charset="-122"/>
              </a:rPr>
              <a:t>【</a:t>
            </a:r>
            <a:r>
              <a:rPr lang="zh-CN" altLang="en-US" sz="2800">
                <a:solidFill>
                  <a:srgbClr val="333333"/>
                </a:solidFill>
                <a:latin typeface="汉仪润圆-55W" panose="00020600040101010101" pitchFamily="18" charset="-122"/>
                <a:ea typeface="汉仪润圆-55W" panose="00020600040101010101" pitchFamily="18" charset="-122"/>
              </a:rPr>
              <a:t>特殊场所防控指南</a:t>
            </a:r>
            <a:r>
              <a:rPr lang="en-US" altLang="zh-CN" sz="2800">
                <a:solidFill>
                  <a:srgbClr val="333333"/>
                </a:solidFill>
                <a:latin typeface="汉仪润圆-55W" panose="00020600040101010101" pitchFamily="18" charset="-122"/>
                <a:ea typeface="汉仪润圆-55W" panose="00020600040101010101" pitchFamily="18" charset="-122"/>
              </a:rPr>
              <a:t>】</a:t>
            </a:r>
            <a:endParaRPr lang="zh-CN" altLang="en-US" sz="2800">
              <a:latin typeface="汉仪润圆-55W" panose="00020600040101010101" pitchFamily="18" charset="-122"/>
              <a:ea typeface="汉仪润圆-55W" panose="00020600040101010101" pitchFamily="18" charset="-122"/>
            </a:endParaRPr>
          </a:p>
        </p:txBody>
      </p:sp>
      <p:sp>
        <p:nvSpPr>
          <p:cNvPr id="4" name="矩形 3"/>
          <p:cNvSpPr/>
          <p:nvPr/>
        </p:nvSpPr>
        <p:spPr>
          <a:xfrm>
            <a:off x="1404804" y="2055751"/>
            <a:ext cx="2586171" cy="461665"/>
          </a:xfrm>
          <a:prstGeom prst="rect">
            <a:avLst/>
          </a:prstGeom>
        </p:spPr>
        <p:txBody>
          <a:bodyPr wrap="square">
            <a:spAutoFit/>
          </a:bodyPr>
          <a:lstStyle/>
          <a:p>
            <a:pPr algn="dist"/>
            <a:r>
              <a:rPr lang="en-US" altLang="zh-CN" sz="2400">
                <a:solidFill>
                  <a:schemeClr val="accent5">
                    <a:lumMod val="75000"/>
                  </a:schemeClr>
                </a:solidFill>
                <a:latin typeface="汉仪润圆-55W" panose="00020600040101010101" pitchFamily="18" charset="-122"/>
                <a:ea typeface="汉仪润圆-55W" panose="00020600040101010101" pitchFamily="18" charset="-122"/>
              </a:rPr>
              <a:t>1. </a:t>
            </a:r>
            <a:r>
              <a:rPr lang="zh-CN" altLang="en-US" sz="2400">
                <a:solidFill>
                  <a:schemeClr val="accent5">
                    <a:lumMod val="75000"/>
                  </a:schemeClr>
                </a:solidFill>
                <a:latin typeface="汉仪润圆-55W" panose="00020600040101010101" pitchFamily="18" charset="-122"/>
                <a:ea typeface="汉仪润圆-55W" panose="00020600040101010101" pitchFamily="18" charset="-122"/>
              </a:rPr>
              <a:t>居住空间安排</a:t>
            </a:r>
            <a:endParaRPr lang="zh-CN" altLang="en-US" sz="2400">
              <a:solidFill>
                <a:schemeClr val="accent5">
                  <a:lumMod val="75000"/>
                </a:schemeClr>
              </a:solidFill>
              <a:latin typeface="汉仪润圆-55W" panose="00020600040101010101" pitchFamily="18" charset="-122"/>
              <a:ea typeface="汉仪润圆-55W" panose="00020600040101010101" pitchFamily="18" charset="-122"/>
            </a:endParaRPr>
          </a:p>
        </p:txBody>
      </p:sp>
      <p:sp>
        <p:nvSpPr>
          <p:cNvPr id="13" name="矩形 12"/>
          <p:cNvSpPr/>
          <p:nvPr/>
        </p:nvSpPr>
        <p:spPr>
          <a:xfrm>
            <a:off x="1404804" y="2791111"/>
            <a:ext cx="7643946" cy="2346283"/>
          </a:xfrm>
          <a:prstGeom prst="rect">
            <a:avLst/>
          </a:prstGeom>
        </p:spPr>
        <p:txBody>
          <a:bodyPr wrap="square">
            <a:spAutoFit/>
          </a:bodyPr>
          <a:lstStyle/>
          <a:p>
            <a:pPr fontAlgn="base">
              <a:lnSpc>
                <a:spcPct val="150000"/>
              </a:lnSpc>
            </a:pPr>
            <a:r>
              <a:rPr lang="zh-CN" altLang="en-US" sz="2000">
                <a:solidFill>
                  <a:srgbClr val="333333"/>
                </a:solidFill>
                <a:latin typeface="微软雅黑" panose="020B0503020204020204" pitchFamily="34" charset="-122"/>
                <a:ea typeface="微软雅黑" panose="020B0503020204020204" pitchFamily="34" charset="-122"/>
              </a:rPr>
              <a:t>（</a:t>
            </a:r>
            <a:r>
              <a:rPr lang="en-US" altLang="zh-CN" sz="2000">
                <a:solidFill>
                  <a:srgbClr val="333333"/>
                </a:solidFill>
                <a:latin typeface="微软雅黑" panose="020B0503020204020204" pitchFamily="34" charset="-122"/>
                <a:ea typeface="微软雅黑" panose="020B0503020204020204" pitchFamily="34" charset="-122"/>
              </a:rPr>
              <a:t>1</a:t>
            </a:r>
            <a:r>
              <a:rPr lang="zh-CN" altLang="en-US" sz="2000">
                <a:solidFill>
                  <a:srgbClr val="333333"/>
                </a:solidFill>
                <a:latin typeface="微软雅黑" panose="020B0503020204020204" pitchFamily="34" charset="-122"/>
                <a:ea typeface="微软雅黑" panose="020B0503020204020204" pitchFamily="34" charset="-122"/>
              </a:rPr>
              <a:t>）可疑症状者需住在通风良好的单人房间，并拒绝一切探视。</a:t>
            </a:r>
            <a:endParaRPr lang="zh-CN" altLang="en-US" sz="2000">
              <a:solidFill>
                <a:srgbClr val="333333"/>
              </a:solidFill>
              <a:latin typeface="微软雅黑" panose="020B0503020204020204" pitchFamily="34" charset="-122"/>
              <a:ea typeface="微软雅黑" panose="020B0503020204020204" pitchFamily="34" charset="-122"/>
            </a:endParaRPr>
          </a:p>
          <a:p>
            <a:pPr fontAlgn="base">
              <a:lnSpc>
                <a:spcPct val="150000"/>
              </a:lnSpc>
            </a:pPr>
            <a:endParaRPr lang="zh-CN" altLang="en-US" sz="2000">
              <a:solidFill>
                <a:srgbClr val="333333"/>
              </a:solidFill>
              <a:latin typeface="微软雅黑" panose="020B0503020204020204" pitchFamily="34" charset="-122"/>
              <a:ea typeface="微软雅黑" panose="020B0503020204020204" pitchFamily="34" charset="-122"/>
            </a:endParaRPr>
          </a:p>
          <a:p>
            <a:pPr fontAlgn="base">
              <a:lnSpc>
                <a:spcPct val="150000"/>
              </a:lnSpc>
            </a:pPr>
            <a:r>
              <a:rPr lang="zh-CN" altLang="en-US" sz="2000">
                <a:solidFill>
                  <a:srgbClr val="333333"/>
                </a:solidFill>
                <a:latin typeface="微软雅黑" panose="020B0503020204020204" pitchFamily="34" charset="-122"/>
                <a:ea typeface="微软雅黑" panose="020B0503020204020204" pitchFamily="34" charset="-122"/>
              </a:rPr>
              <a:t>（</a:t>
            </a:r>
            <a:r>
              <a:rPr lang="en-US" altLang="zh-CN" sz="2000">
                <a:solidFill>
                  <a:srgbClr val="333333"/>
                </a:solidFill>
                <a:latin typeface="微软雅黑" panose="020B0503020204020204" pitchFamily="34" charset="-122"/>
                <a:ea typeface="微软雅黑" panose="020B0503020204020204" pitchFamily="34" charset="-122"/>
              </a:rPr>
              <a:t>2</a:t>
            </a:r>
            <a:r>
              <a:rPr lang="zh-CN" altLang="en-US" sz="2000">
                <a:solidFill>
                  <a:srgbClr val="333333"/>
                </a:solidFill>
                <a:latin typeface="微软雅黑" panose="020B0503020204020204" pitchFamily="34" charset="-122"/>
                <a:ea typeface="微软雅黑" panose="020B0503020204020204" pitchFamily="34" charset="-122"/>
              </a:rPr>
              <a:t>）家庭成员应生活在不同房间，如果条件不允许，应至少保持</a:t>
            </a:r>
            <a:r>
              <a:rPr lang="en-US" altLang="zh-CN" sz="2000">
                <a:solidFill>
                  <a:srgbClr val="333333"/>
                </a:solidFill>
                <a:latin typeface="微软雅黑" panose="020B0503020204020204" pitchFamily="34" charset="-122"/>
                <a:ea typeface="微软雅黑" panose="020B0503020204020204" pitchFamily="34" charset="-122"/>
              </a:rPr>
              <a:t>1</a:t>
            </a:r>
            <a:r>
              <a:rPr lang="zh-CN" altLang="en-US" sz="2000">
                <a:solidFill>
                  <a:srgbClr val="333333"/>
                </a:solidFill>
                <a:latin typeface="微软雅黑" panose="020B0503020204020204" pitchFamily="34" charset="-122"/>
                <a:ea typeface="微软雅黑" panose="020B0503020204020204" pitchFamily="34" charset="-122"/>
              </a:rPr>
              <a:t>米距离，分床睡。可疑症状者应减少活动，限制居住空间，确保需要共用的空间（如厨房和卫生间）通风良好（保持窗户持续开放）。</a:t>
            </a:r>
            <a:endParaRPr lang="zh-CN" altLang="en-US" sz="2000">
              <a:solidFill>
                <a:srgbClr val="333333"/>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p:nvSpPr>
        <p:spPr>
          <a:xfrm>
            <a:off x="323850" y="359568"/>
            <a:ext cx="11544300" cy="6138863"/>
          </a:xfrm>
          <a:prstGeom prst="roundRect">
            <a:avLst>
              <a:gd name="adj" fmla="val 3926"/>
            </a:avLst>
          </a:prstGeom>
          <a:solidFill>
            <a:schemeClr val="bg1"/>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1" cstate="screen"/>
          <a:srcRect/>
          <a:stretch>
            <a:fillRect/>
          </a:stretch>
        </p:blipFill>
        <p:spPr>
          <a:xfrm>
            <a:off x="9848850" y="4486476"/>
            <a:ext cx="1990725" cy="1985761"/>
          </a:xfrm>
          <a:custGeom>
            <a:avLst/>
            <a:gdLst>
              <a:gd name="connsiteX0" fmla="*/ 0 w 2095963"/>
              <a:gd name="connsiteY0" fmla="*/ 0 h 2090737"/>
              <a:gd name="connsiteX1" fmla="*/ 2095963 w 2095963"/>
              <a:gd name="connsiteY1" fmla="*/ 0 h 2090737"/>
              <a:gd name="connsiteX2" fmla="*/ 2095963 w 2095963"/>
              <a:gd name="connsiteY2" fmla="*/ 1812628 h 2090737"/>
              <a:gd name="connsiteX3" fmla="*/ 2088268 w 2095963"/>
              <a:gd name="connsiteY3" fmla="*/ 1837417 h 2090737"/>
              <a:gd name="connsiteX4" fmla="*/ 1842644 w 2095963"/>
              <a:gd name="connsiteY4" fmla="*/ 2083041 h 2090737"/>
              <a:gd name="connsiteX5" fmla="*/ 1817851 w 2095963"/>
              <a:gd name="connsiteY5" fmla="*/ 2090737 h 2090737"/>
              <a:gd name="connsiteX6" fmla="*/ 0 w 2095963"/>
              <a:gd name="connsiteY6" fmla="*/ 2090737 h 2090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963" h="2090737">
                <a:moveTo>
                  <a:pt x="0" y="0"/>
                </a:moveTo>
                <a:lnTo>
                  <a:pt x="2095963" y="0"/>
                </a:lnTo>
                <a:lnTo>
                  <a:pt x="2095963" y="1812628"/>
                </a:lnTo>
                <a:lnTo>
                  <a:pt x="2088268" y="1837417"/>
                </a:lnTo>
                <a:cubicBezTo>
                  <a:pt x="2041556" y="1947856"/>
                  <a:pt x="1953082" y="2036330"/>
                  <a:pt x="1842644" y="2083041"/>
                </a:cubicBezTo>
                <a:lnTo>
                  <a:pt x="1817851" y="2090737"/>
                </a:lnTo>
                <a:lnTo>
                  <a:pt x="0" y="2090737"/>
                </a:lnTo>
                <a:close/>
              </a:path>
            </a:pathLst>
          </a:custGeom>
        </p:spPr>
      </p:pic>
      <p:sp>
        <p:nvSpPr>
          <p:cNvPr id="5" name="矩形 4"/>
          <p:cNvSpPr/>
          <p:nvPr/>
        </p:nvSpPr>
        <p:spPr>
          <a:xfrm>
            <a:off x="304800" y="273843"/>
            <a:ext cx="3533775" cy="683649"/>
          </a:xfrm>
          <a:prstGeom prst="rect">
            <a:avLst/>
          </a:prstGeom>
        </p:spPr>
        <p:txBody>
          <a:bodyPr wrap="square">
            <a:spAutoFit/>
          </a:bodyPr>
          <a:lstStyle/>
          <a:p>
            <a:pPr algn="ctr">
              <a:lnSpc>
                <a:spcPct val="150000"/>
              </a:lnSpc>
            </a:pPr>
            <a:r>
              <a:rPr lang="en-US" altLang="zh-CN" sz="2800">
                <a:solidFill>
                  <a:srgbClr val="333333"/>
                </a:solidFill>
                <a:latin typeface="汉仪润圆-55W" panose="00020600040101010101" pitchFamily="18" charset="-122"/>
                <a:ea typeface="汉仪润圆-55W" panose="00020600040101010101" pitchFamily="18" charset="-122"/>
              </a:rPr>
              <a:t>【</a:t>
            </a:r>
            <a:r>
              <a:rPr lang="zh-CN" altLang="en-US" sz="2800">
                <a:solidFill>
                  <a:srgbClr val="333333"/>
                </a:solidFill>
                <a:latin typeface="汉仪润圆-55W" panose="00020600040101010101" pitchFamily="18" charset="-122"/>
                <a:ea typeface="汉仪润圆-55W" panose="00020600040101010101" pitchFamily="18" charset="-122"/>
              </a:rPr>
              <a:t>特殊场所防控指南</a:t>
            </a:r>
            <a:r>
              <a:rPr lang="en-US" altLang="zh-CN" sz="2800">
                <a:solidFill>
                  <a:srgbClr val="333333"/>
                </a:solidFill>
                <a:latin typeface="汉仪润圆-55W" panose="00020600040101010101" pitchFamily="18" charset="-122"/>
                <a:ea typeface="汉仪润圆-55W" panose="00020600040101010101" pitchFamily="18" charset="-122"/>
              </a:rPr>
              <a:t>】</a:t>
            </a:r>
            <a:endParaRPr lang="zh-CN" altLang="en-US" sz="2800">
              <a:latin typeface="汉仪润圆-55W" panose="00020600040101010101" pitchFamily="18" charset="-122"/>
              <a:ea typeface="汉仪润圆-55W" panose="00020600040101010101" pitchFamily="18" charset="-122"/>
            </a:endParaRPr>
          </a:p>
        </p:txBody>
      </p:sp>
      <p:sp>
        <p:nvSpPr>
          <p:cNvPr id="4" name="矩形 3"/>
          <p:cNvSpPr/>
          <p:nvPr/>
        </p:nvSpPr>
        <p:spPr>
          <a:xfrm>
            <a:off x="1404804" y="1840500"/>
            <a:ext cx="2433771" cy="461665"/>
          </a:xfrm>
          <a:prstGeom prst="rect">
            <a:avLst/>
          </a:prstGeom>
        </p:spPr>
        <p:txBody>
          <a:bodyPr wrap="square">
            <a:spAutoFit/>
          </a:bodyPr>
          <a:lstStyle/>
          <a:p>
            <a:pPr algn="dist"/>
            <a:r>
              <a:rPr lang="en-US" altLang="zh-CN" sz="2400">
                <a:solidFill>
                  <a:schemeClr val="accent5">
                    <a:lumMod val="75000"/>
                  </a:schemeClr>
                </a:solidFill>
                <a:latin typeface="汉仪润圆-55W" panose="00020600040101010101" pitchFamily="18" charset="-122"/>
                <a:ea typeface="汉仪润圆-55W" panose="00020600040101010101" pitchFamily="18" charset="-122"/>
              </a:rPr>
              <a:t>2. </a:t>
            </a:r>
            <a:r>
              <a:rPr lang="zh-CN" altLang="en-US" sz="2400">
                <a:solidFill>
                  <a:schemeClr val="accent5">
                    <a:lumMod val="75000"/>
                  </a:schemeClr>
                </a:solidFill>
                <a:latin typeface="汉仪润圆-55W" panose="00020600040101010101" pitchFamily="18" charset="-122"/>
                <a:ea typeface="汉仪润圆-55W" panose="00020600040101010101" pitchFamily="18" charset="-122"/>
              </a:rPr>
              <a:t>照顾者安排</a:t>
            </a:r>
            <a:endParaRPr lang="zh-CN" altLang="en-US" sz="2400">
              <a:solidFill>
                <a:schemeClr val="accent5">
                  <a:lumMod val="75000"/>
                </a:schemeClr>
              </a:solidFill>
              <a:latin typeface="汉仪润圆-55W" panose="00020600040101010101" pitchFamily="18" charset="-122"/>
              <a:ea typeface="汉仪润圆-55W" panose="00020600040101010101" pitchFamily="18" charset="-122"/>
            </a:endParaRPr>
          </a:p>
        </p:txBody>
      </p:sp>
      <p:sp>
        <p:nvSpPr>
          <p:cNvPr id="13" name="矩形 12"/>
          <p:cNvSpPr/>
          <p:nvPr/>
        </p:nvSpPr>
        <p:spPr>
          <a:xfrm>
            <a:off x="1404804" y="2381985"/>
            <a:ext cx="7643946" cy="961289"/>
          </a:xfrm>
          <a:prstGeom prst="rect">
            <a:avLst/>
          </a:prstGeom>
        </p:spPr>
        <p:txBody>
          <a:bodyPr wrap="square">
            <a:spAutoFit/>
          </a:bodyPr>
          <a:lstStyle/>
          <a:p>
            <a:pPr fontAlgn="base">
              <a:lnSpc>
                <a:spcPct val="150000"/>
              </a:lnSpc>
            </a:pPr>
            <a:r>
              <a:rPr lang="zh-CN" altLang="en-US" sz="2000">
                <a:solidFill>
                  <a:srgbClr val="333333"/>
                </a:solidFill>
                <a:latin typeface="微软雅黑" panose="020B0503020204020204" pitchFamily="34" charset="-122"/>
                <a:ea typeface="微软雅黑" panose="020B0503020204020204" pitchFamily="34" charset="-122"/>
              </a:rPr>
              <a:t>最好固定一位家庭成员照顾，这位家庭成员应身体健康状况良好且没有慢性疾病。</a:t>
            </a:r>
            <a:endParaRPr lang="zh-CN" altLang="en-US" sz="2000">
              <a:solidFill>
                <a:srgbClr val="333333"/>
              </a:solidFill>
              <a:latin typeface="微软雅黑" panose="020B0503020204020204" pitchFamily="34" charset="-122"/>
              <a:ea typeface="微软雅黑" panose="020B0503020204020204" pitchFamily="34" charset="-122"/>
            </a:endParaRPr>
          </a:p>
        </p:txBody>
      </p:sp>
      <p:sp>
        <p:nvSpPr>
          <p:cNvPr id="8" name="矩形 7"/>
          <p:cNvSpPr/>
          <p:nvPr/>
        </p:nvSpPr>
        <p:spPr>
          <a:xfrm>
            <a:off x="1404805" y="3859266"/>
            <a:ext cx="2100396" cy="461665"/>
          </a:xfrm>
          <a:prstGeom prst="rect">
            <a:avLst/>
          </a:prstGeom>
        </p:spPr>
        <p:txBody>
          <a:bodyPr wrap="square">
            <a:spAutoFit/>
          </a:bodyPr>
          <a:lstStyle/>
          <a:p>
            <a:pPr algn="dist"/>
            <a:r>
              <a:rPr lang="en-US" altLang="zh-CN" sz="2400">
                <a:solidFill>
                  <a:schemeClr val="accent5">
                    <a:lumMod val="75000"/>
                  </a:schemeClr>
                </a:solidFill>
                <a:latin typeface="汉仪润圆-55W" panose="00020600040101010101" pitchFamily="18" charset="-122"/>
                <a:ea typeface="汉仪润圆-55W" panose="00020600040101010101" pitchFamily="18" charset="-122"/>
              </a:rPr>
              <a:t>3. </a:t>
            </a:r>
            <a:r>
              <a:rPr lang="zh-CN" altLang="en-US" sz="2400">
                <a:solidFill>
                  <a:schemeClr val="accent5">
                    <a:lumMod val="75000"/>
                  </a:schemeClr>
                </a:solidFill>
                <a:latin typeface="汉仪润圆-55W" panose="00020600040101010101" pitchFamily="18" charset="-122"/>
                <a:ea typeface="汉仪润圆-55W" panose="00020600040101010101" pitchFamily="18" charset="-122"/>
              </a:rPr>
              <a:t>防止传播</a:t>
            </a:r>
            <a:endParaRPr lang="zh-CN" altLang="en-US" sz="2400">
              <a:solidFill>
                <a:schemeClr val="accent5">
                  <a:lumMod val="75000"/>
                </a:schemeClr>
              </a:solidFill>
              <a:latin typeface="汉仪润圆-55W" panose="00020600040101010101" pitchFamily="18" charset="-122"/>
              <a:ea typeface="汉仪润圆-55W" panose="00020600040101010101" pitchFamily="18" charset="-122"/>
            </a:endParaRPr>
          </a:p>
        </p:txBody>
      </p:sp>
      <p:sp>
        <p:nvSpPr>
          <p:cNvPr id="9" name="矩形 8"/>
          <p:cNvSpPr/>
          <p:nvPr/>
        </p:nvSpPr>
        <p:spPr>
          <a:xfrm>
            <a:off x="1404804" y="4400751"/>
            <a:ext cx="7643946" cy="1422954"/>
          </a:xfrm>
          <a:prstGeom prst="rect">
            <a:avLst/>
          </a:prstGeom>
        </p:spPr>
        <p:txBody>
          <a:bodyPr wrap="square">
            <a:spAutoFit/>
          </a:bodyPr>
          <a:lstStyle/>
          <a:p>
            <a:pPr fontAlgn="base">
              <a:lnSpc>
                <a:spcPct val="150000"/>
              </a:lnSpc>
            </a:pPr>
            <a:r>
              <a:rPr lang="zh-CN" altLang="en-US" sz="2000">
                <a:solidFill>
                  <a:srgbClr val="333333"/>
                </a:solidFill>
                <a:latin typeface="微软雅黑" panose="020B0503020204020204" pitchFamily="34" charset="-122"/>
                <a:ea typeface="微软雅黑" panose="020B0503020204020204" pitchFamily="34" charset="-122"/>
              </a:rPr>
              <a:t>家庭成员与可疑症状者在同一房间时，都应该佩戴与面部严密贴合的医用外科口罩。随时保持手卫生，避免直接接触身体分泌物，不要共用任何可能导致间接接触感染的物品。</a:t>
            </a:r>
            <a:endParaRPr lang="zh-CN" altLang="en-US" sz="2000">
              <a:solidFill>
                <a:srgbClr val="333333"/>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8"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p:nvSpPr>
        <p:spPr>
          <a:xfrm>
            <a:off x="323850" y="359568"/>
            <a:ext cx="11544300" cy="6138863"/>
          </a:xfrm>
          <a:prstGeom prst="roundRect">
            <a:avLst>
              <a:gd name="adj" fmla="val 3926"/>
            </a:avLst>
          </a:prstGeom>
          <a:solidFill>
            <a:schemeClr val="bg1"/>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1" cstate="screen"/>
          <a:srcRect/>
          <a:stretch>
            <a:fillRect/>
          </a:stretch>
        </p:blipFill>
        <p:spPr>
          <a:xfrm>
            <a:off x="9848850" y="4486476"/>
            <a:ext cx="1990725" cy="1985761"/>
          </a:xfrm>
          <a:custGeom>
            <a:avLst/>
            <a:gdLst>
              <a:gd name="connsiteX0" fmla="*/ 0 w 2095963"/>
              <a:gd name="connsiteY0" fmla="*/ 0 h 2090737"/>
              <a:gd name="connsiteX1" fmla="*/ 2095963 w 2095963"/>
              <a:gd name="connsiteY1" fmla="*/ 0 h 2090737"/>
              <a:gd name="connsiteX2" fmla="*/ 2095963 w 2095963"/>
              <a:gd name="connsiteY2" fmla="*/ 1812628 h 2090737"/>
              <a:gd name="connsiteX3" fmla="*/ 2088268 w 2095963"/>
              <a:gd name="connsiteY3" fmla="*/ 1837417 h 2090737"/>
              <a:gd name="connsiteX4" fmla="*/ 1842644 w 2095963"/>
              <a:gd name="connsiteY4" fmla="*/ 2083041 h 2090737"/>
              <a:gd name="connsiteX5" fmla="*/ 1817851 w 2095963"/>
              <a:gd name="connsiteY5" fmla="*/ 2090737 h 2090737"/>
              <a:gd name="connsiteX6" fmla="*/ 0 w 2095963"/>
              <a:gd name="connsiteY6" fmla="*/ 2090737 h 2090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963" h="2090737">
                <a:moveTo>
                  <a:pt x="0" y="0"/>
                </a:moveTo>
                <a:lnTo>
                  <a:pt x="2095963" y="0"/>
                </a:lnTo>
                <a:lnTo>
                  <a:pt x="2095963" y="1812628"/>
                </a:lnTo>
                <a:lnTo>
                  <a:pt x="2088268" y="1837417"/>
                </a:lnTo>
                <a:cubicBezTo>
                  <a:pt x="2041556" y="1947856"/>
                  <a:pt x="1953082" y="2036330"/>
                  <a:pt x="1842644" y="2083041"/>
                </a:cubicBezTo>
                <a:lnTo>
                  <a:pt x="1817851" y="2090737"/>
                </a:lnTo>
                <a:lnTo>
                  <a:pt x="0" y="2090737"/>
                </a:lnTo>
                <a:close/>
              </a:path>
            </a:pathLst>
          </a:custGeom>
        </p:spPr>
      </p:pic>
      <p:sp>
        <p:nvSpPr>
          <p:cNvPr id="5" name="矩形 4"/>
          <p:cNvSpPr/>
          <p:nvPr/>
        </p:nvSpPr>
        <p:spPr>
          <a:xfrm>
            <a:off x="304800" y="273843"/>
            <a:ext cx="3533775" cy="683649"/>
          </a:xfrm>
          <a:prstGeom prst="rect">
            <a:avLst/>
          </a:prstGeom>
        </p:spPr>
        <p:txBody>
          <a:bodyPr wrap="square">
            <a:spAutoFit/>
          </a:bodyPr>
          <a:lstStyle/>
          <a:p>
            <a:pPr algn="ctr">
              <a:lnSpc>
                <a:spcPct val="150000"/>
              </a:lnSpc>
            </a:pPr>
            <a:r>
              <a:rPr lang="en-US" altLang="zh-CN" sz="2800">
                <a:solidFill>
                  <a:srgbClr val="333333"/>
                </a:solidFill>
                <a:latin typeface="汉仪润圆-55W" panose="00020600040101010101" pitchFamily="18" charset="-122"/>
                <a:ea typeface="汉仪润圆-55W" panose="00020600040101010101" pitchFamily="18" charset="-122"/>
              </a:rPr>
              <a:t>【</a:t>
            </a:r>
            <a:r>
              <a:rPr lang="zh-CN" altLang="en-US" sz="2800">
                <a:solidFill>
                  <a:srgbClr val="333333"/>
                </a:solidFill>
                <a:latin typeface="汉仪润圆-55W" panose="00020600040101010101" pitchFamily="18" charset="-122"/>
                <a:ea typeface="汉仪润圆-55W" panose="00020600040101010101" pitchFamily="18" charset="-122"/>
              </a:rPr>
              <a:t>特殊场所防控指南</a:t>
            </a:r>
            <a:r>
              <a:rPr lang="en-US" altLang="zh-CN" sz="2800">
                <a:solidFill>
                  <a:srgbClr val="333333"/>
                </a:solidFill>
                <a:latin typeface="汉仪润圆-55W" panose="00020600040101010101" pitchFamily="18" charset="-122"/>
                <a:ea typeface="汉仪润圆-55W" panose="00020600040101010101" pitchFamily="18" charset="-122"/>
              </a:rPr>
              <a:t>】</a:t>
            </a:r>
            <a:endParaRPr lang="zh-CN" altLang="en-US" sz="2800">
              <a:latin typeface="汉仪润圆-55W" panose="00020600040101010101" pitchFamily="18" charset="-122"/>
              <a:ea typeface="汉仪润圆-55W" panose="00020600040101010101" pitchFamily="18" charset="-122"/>
            </a:endParaRPr>
          </a:p>
        </p:txBody>
      </p:sp>
      <p:sp>
        <p:nvSpPr>
          <p:cNvPr id="4" name="矩形 3"/>
          <p:cNvSpPr/>
          <p:nvPr/>
        </p:nvSpPr>
        <p:spPr>
          <a:xfrm>
            <a:off x="1404804" y="2446276"/>
            <a:ext cx="2586171" cy="461665"/>
          </a:xfrm>
          <a:prstGeom prst="rect">
            <a:avLst/>
          </a:prstGeom>
        </p:spPr>
        <p:txBody>
          <a:bodyPr wrap="square">
            <a:spAutoFit/>
          </a:bodyPr>
          <a:lstStyle/>
          <a:p>
            <a:pPr algn="dist"/>
            <a:r>
              <a:rPr lang="en-US" altLang="zh-CN" sz="2400">
                <a:solidFill>
                  <a:schemeClr val="accent5">
                    <a:lumMod val="75000"/>
                  </a:schemeClr>
                </a:solidFill>
                <a:latin typeface="汉仪润圆-55W" panose="00020600040101010101" pitchFamily="18" charset="-122"/>
                <a:ea typeface="汉仪润圆-55W" panose="00020600040101010101" pitchFamily="18" charset="-122"/>
              </a:rPr>
              <a:t>4. </a:t>
            </a:r>
            <a:r>
              <a:rPr lang="zh-CN" altLang="en-US" sz="2400">
                <a:solidFill>
                  <a:schemeClr val="accent5">
                    <a:lumMod val="75000"/>
                  </a:schemeClr>
                </a:solidFill>
                <a:latin typeface="汉仪润圆-55W" panose="00020600040101010101" pitchFamily="18" charset="-122"/>
                <a:ea typeface="汉仪润圆-55W" panose="00020600040101010101" pitchFamily="18" charset="-122"/>
              </a:rPr>
              <a:t>污染物的处理</a:t>
            </a:r>
            <a:endParaRPr lang="zh-CN" altLang="en-US" sz="2400">
              <a:solidFill>
                <a:schemeClr val="accent5">
                  <a:lumMod val="75000"/>
                </a:schemeClr>
              </a:solidFill>
              <a:latin typeface="汉仪润圆-55W" panose="00020600040101010101" pitchFamily="18" charset="-122"/>
              <a:ea typeface="汉仪润圆-55W" panose="00020600040101010101" pitchFamily="18" charset="-122"/>
            </a:endParaRPr>
          </a:p>
        </p:txBody>
      </p:sp>
      <p:sp>
        <p:nvSpPr>
          <p:cNvPr id="13" name="矩形 12"/>
          <p:cNvSpPr/>
          <p:nvPr/>
        </p:nvSpPr>
        <p:spPr>
          <a:xfrm>
            <a:off x="1404804" y="3336981"/>
            <a:ext cx="7643946" cy="961289"/>
          </a:xfrm>
          <a:prstGeom prst="rect">
            <a:avLst/>
          </a:prstGeom>
        </p:spPr>
        <p:txBody>
          <a:bodyPr wrap="square">
            <a:spAutoFit/>
          </a:bodyPr>
          <a:lstStyle/>
          <a:p>
            <a:pPr fontAlgn="base">
              <a:lnSpc>
                <a:spcPct val="150000"/>
              </a:lnSpc>
            </a:pPr>
            <a:r>
              <a:rPr lang="zh-CN" altLang="en-US" sz="2000">
                <a:solidFill>
                  <a:srgbClr val="333333"/>
                </a:solidFill>
                <a:latin typeface="微软雅黑" panose="020B0503020204020204" pitchFamily="34" charset="-122"/>
                <a:ea typeface="微软雅黑" panose="020B0503020204020204" pitchFamily="34" charset="-122"/>
              </a:rPr>
              <a:t>使用过的手套、纸巾、口罩以及其他废物都应该放在患者房间专用的垃圾袋里面，标记为污染物再丢弃。</a:t>
            </a:r>
            <a:endParaRPr lang="zh-CN" altLang="en-US" sz="2000">
              <a:solidFill>
                <a:srgbClr val="333333"/>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p:nvSpPr>
        <p:spPr>
          <a:xfrm>
            <a:off x="323850" y="359568"/>
            <a:ext cx="11544300" cy="6138863"/>
          </a:xfrm>
          <a:prstGeom prst="roundRect">
            <a:avLst>
              <a:gd name="adj" fmla="val 3926"/>
            </a:avLst>
          </a:prstGeom>
          <a:solidFill>
            <a:schemeClr val="bg1"/>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1" cstate="screen"/>
          <a:srcRect/>
          <a:stretch>
            <a:fillRect/>
          </a:stretch>
        </p:blipFill>
        <p:spPr>
          <a:xfrm>
            <a:off x="9848850" y="4486476"/>
            <a:ext cx="1990725" cy="1985761"/>
          </a:xfrm>
          <a:custGeom>
            <a:avLst/>
            <a:gdLst>
              <a:gd name="connsiteX0" fmla="*/ 0 w 2095963"/>
              <a:gd name="connsiteY0" fmla="*/ 0 h 2090737"/>
              <a:gd name="connsiteX1" fmla="*/ 2095963 w 2095963"/>
              <a:gd name="connsiteY1" fmla="*/ 0 h 2090737"/>
              <a:gd name="connsiteX2" fmla="*/ 2095963 w 2095963"/>
              <a:gd name="connsiteY2" fmla="*/ 1812628 h 2090737"/>
              <a:gd name="connsiteX3" fmla="*/ 2088268 w 2095963"/>
              <a:gd name="connsiteY3" fmla="*/ 1837417 h 2090737"/>
              <a:gd name="connsiteX4" fmla="*/ 1842644 w 2095963"/>
              <a:gd name="connsiteY4" fmla="*/ 2083041 h 2090737"/>
              <a:gd name="connsiteX5" fmla="*/ 1817851 w 2095963"/>
              <a:gd name="connsiteY5" fmla="*/ 2090737 h 2090737"/>
              <a:gd name="connsiteX6" fmla="*/ 0 w 2095963"/>
              <a:gd name="connsiteY6" fmla="*/ 2090737 h 2090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963" h="2090737">
                <a:moveTo>
                  <a:pt x="0" y="0"/>
                </a:moveTo>
                <a:lnTo>
                  <a:pt x="2095963" y="0"/>
                </a:lnTo>
                <a:lnTo>
                  <a:pt x="2095963" y="1812628"/>
                </a:lnTo>
                <a:lnTo>
                  <a:pt x="2088268" y="1837417"/>
                </a:lnTo>
                <a:cubicBezTo>
                  <a:pt x="2041556" y="1947856"/>
                  <a:pt x="1953082" y="2036330"/>
                  <a:pt x="1842644" y="2083041"/>
                </a:cubicBezTo>
                <a:lnTo>
                  <a:pt x="1817851" y="2090737"/>
                </a:lnTo>
                <a:lnTo>
                  <a:pt x="0" y="2090737"/>
                </a:lnTo>
                <a:close/>
              </a:path>
            </a:pathLst>
          </a:custGeom>
        </p:spPr>
      </p:pic>
      <p:sp>
        <p:nvSpPr>
          <p:cNvPr id="5" name="矩形 4"/>
          <p:cNvSpPr/>
          <p:nvPr/>
        </p:nvSpPr>
        <p:spPr>
          <a:xfrm>
            <a:off x="304800" y="273843"/>
            <a:ext cx="3533775" cy="683649"/>
          </a:xfrm>
          <a:prstGeom prst="rect">
            <a:avLst/>
          </a:prstGeom>
        </p:spPr>
        <p:txBody>
          <a:bodyPr wrap="square">
            <a:spAutoFit/>
          </a:bodyPr>
          <a:lstStyle/>
          <a:p>
            <a:pPr algn="ctr">
              <a:lnSpc>
                <a:spcPct val="150000"/>
              </a:lnSpc>
            </a:pPr>
            <a:r>
              <a:rPr lang="en-US" altLang="zh-CN" sz="2800">
                <a:solidFill>
                  <a:srgbClr val="333333"/>
                </a:solidFill>
                <a:latin typeface="汉仪润圆-55W" panose="00020600040101010101" pitchFamily="18" charset="-122"/>
                <a:ea typeface="汉仪润圆-55W" panose="00020600040101010101" pitchFamily="18" charset="-122"/>
              </a:rPr>
              <a:t>【</a:t>
            </a:r>
            <a:r>
              <a:rPr lang="zh-CN" altLang="en-US" sz="2800">
                <a:solidFill>
                  <a:srgbClr val="333333"/>
                </a:solidFill>
                <a:latin typeface="汉仪润圆-55W" panose="00020600040101010101" pitchFamily="18" charset="-122"/>
                <a:ea typeface="汉仪润圆-55W" panose="00020600040101010101" pitchFamily="18" charset="-122"/>
              </a:rPr>
              <a:t>特殊场所防控指南</a:t>
            </a:r>
            <a:r>
              <a:rPr lang="en-US" altLang="zh-CN" sz="2800">
                <a:solidFill>
                  <a:srgbClr val="333333"/>
                </a:solidFill>
                <a:latin typeface="汉仪润圆-55W" panose="00020600040101010101" pitchFamily="18" charset="-122"/>
                <a:ea typeface="汉仪润圆-55W" panose="00020600040101010101" pitchFamily="18" charset="-122"/>
              </a:rPr>
              <a:t>】</a:t>
            </a:r>
            <a:endParaRPr lang="zh-CN" altLang="en-US" sz="2800">
              <a:latin typeface="汉仪润圆-55W" panose="00020600040101010101" pitchFamily="18" charset="-122"/>
              <a:ea typeface="汉仪润圆-55W" panose="00020600040101010101" pitchFamily="18" charset="-122"/>
            </a:endParaRPr>
          </a:p>
        </p:txBody>
      </p:sp>
      <p:sp>
        <p:nvSpPr>
          <p:cNvPr id="4" name="矩形 3"/>
          <p:cNvSpPr/>
          <p:nvPr/>
        </p:nvSpPr>
        <p:spPr>
          <a:xfrm>
            <a:off x="1404804" y="2077528"/>
            <a:ext cx="7358196" cy="461665"/>
          </a:xfrm>
          <a:prstGeom prst="rect">
            <a:avLst/>
          </a:prstGeom>
        </p:spPr>
        <p:txBody>
          <a:bodyPr wrap="square">
            <a:spAutoFit/>
          </a:bodyPr>
          <a:lstStyle/>
          <a:p>
            <a:pPr algn="dist"/>
            <a:r>
              <a:rPr lang="en-US" altLang="zh-CN" sz="2400">
                <a:solidFill>
                  <a:schemeClr val="accent5">
                    <a:lumMod val="75000"/>
                  </a:schemeClr>
                </a:solidFill>
                <a:latin typeface="汉仪润圆-55W" panose="00020600040101010101" pitchFamily="18" charset="-122"/>
                <a:ea typeface="汉仪润圆-55W" panose="00020600040101010101" pitchFamily="18" charset="-122"/>
              </a:rPr>
              <a:t>5. </a:t>
            </a:r>
            <a:r>
              <a:rPr lang="zh-CN" altLang="en-US" sz="2400">
                <a:solidFill>
                  <a:schemeClr val="accent5">
                    <a:lumMod val="75000"/>
                  </a:schemeClr>
                </a:solidFill>
                <a:latin typeface="汉仪润圆-55W" panose="00020600040101010101" pitchFamily="18" charset="-122"/>
                <a:ea typeface="汉仪润圆-55W" panose="00020600040101010101" pitchFamily="18" charset="-122"/>
              </a:rPr>
              <a:t>出现以下症状时应立即停止居家隔离并及时就医</a:t>
            </a:r>
            <a:endParaRPr lang="zh-CN" altLang="en-US" sz="2400">
              <a:solidFill>
                <a:schemeClr val="accent5">
                  <a:lumMod val="75000"/>
                </a:schemeClr>
              </a:solidFill>
              <a:latin typeface="汉仪润圆-55W" panose="00020600040101010101" pitchFamily="18" charset="-122"/>
              <a:ea typeface="汉仪润圆-55W" panose="00020600040101010101" pitchFamily="18" charset="-122"/>
            </a:endParaRPr>
          </a:p>
        </p:txBody>
      </p:sp>
      <p:sp>
        <p:nvSpPr>
          <p:cNvPr id="13" name="矩形 12"/>
          <p:cNvSpPr/>
          <p:nvPr/>
        </p:nvSpPr>
        <p:spPr>
          <a:xfrm>
            <a:off x="1404804" y="3070211"/>
            <a:ext cx="7643946" cy="2346283"/>
          </a:xfrm>
          <a:prstGeom prst="rect">
            <a:avLst/>
          </a:prstGeom>
        </p:spPr>
        <p:txBody>
          <a:bodyPr wrap="square">
            <a:spAutoFit/>
          </a:bodyPr>
          <a:lstStyle/>
          <a:p>
            <a:pPr fontAlgn="base">
              <a:lnSpc>
                <a:spcPct val="150000"/>
              </a:lnSpc>
            </a:pPr>
            <a:r>
              <a:rPr lang="zh-CN" altLang="en-US" sz="2000">
                <a:solidFill>
                  <a:srgbClr val="333333"/>
                </a:solidFill>
                <a:latin typeface="微软雅黑" panose="020B0503020204020204" pitchFamily="34" charset="-122"/>
                <a:ea typeface="微软雅黑" panose="020B0503020204020204" pitchFamily="34" charset="-122"/>
              </a:rPr>
              <a:t>（</a:t>
            </a:r>
            <a:r>
              <a:rPr lang="en-US" altLang="zh-CN" sz="2000">
                <a:solidFill>
                  <a:srgbClr val="333333"/>
                </a:solidFill>
                <a:latin typeface="微软雅黑" panose="020B0503020204020204" pitchFamily="34" charset="-122"/>
                <a:ea typeface="微软雅黑" panose="020B0503020204020204" pitchFamily="34" charset="-122"/>
              </a:rPr>
              <a:t>1</a:t>
            </a:r>
            <a:r>
              <a:rPr lang="zh-CN" altLang="en-US" sz="2000">
                <a:solidFill>
                  <a:srgbClr val="333333"/>
                </a:solidFill>
                <a:latin typeface="微软雅黑" panose="020B0503020204020204" pitchFamily="34" charset="-122"/>
                <a:ea typeface="微软雅黑" panose="020B0503020204020204" pitchFamily="34" charset="-122"/>
              </a:rPr>
              <a:t>）出现呼吸困难（包括活动后加重的胸闷、憋气、气短）。</a:t>
            </a:r>
            <a:endParaRPr lang="zh-CN" altLang="en-US" sz="2000">
              <a:solidFill>
                <a:srgbClr val="333333"/>
              </a:solidFill>
              <a:latin typeface="微软雅黑" panose="020B0503020204020204" pitchFamily="34" charset="-122"/>
              <a:ea typeface="微软雅黑" panose="020B0503020204020204" pitchFamily="34" charset="-122"/>
            </a:endParaRPr>
          </a:p>
          <a:p>
            <a:pPr fontAlgn="base">
              <a:lnSpc>
                <a:spcPct val="150000"/>
              </a:lnSpc>
            </a:pPr>
            <a:r>
              <a:rPr lang="zh-CN" altLang="en-US" sz="2000">
                <a:solidFill>
                  <a:srgbClr val="333333"/>
                </a:solidFill>
                <a:latin typeface="微软雅黑" panose="020B0503020204020204" pitchFamily="34" charset="-122"/>
                <a:ea typeface="微软雅黑" panose="020B0503020204020204" pitchFamily="34" charset="-122"/>
              </a:rPr>
              <a:t>（</a:t>
            </a:r>
            <a:r>
              <a:rPr lang="en-US" altLang="zh-CN" sz="2000">
                <a:solidFill>
                  <a:srgbClr val="333333"/>
                </a:solidFill>
                <a:latin typeface="微软雅黑" panose="020B0503020204020204" pitchFamily="34" charset="-122"/>
                <a:ea typeface="微软雅黑" panose="020B0503020204020204" pitchFamily="34" charset="-122"/>
              </a:rPr>
              <a:t>2</a:t>
            </a:r>
            <a:r>
              <a:rPr lang="zh-CN" altLang="en-US" sz="2000">
                <a:solidFill>
                  <a:srgbClr val="333333"/>
                </a:solidFill>
                <a:latin typeface="微软雅黑" panose="020B0503020204020204" pitchFamily="34" charset="-122"/>
                <a:ea typeface="微软雅黑" panose="020B0503020204020204" pitchFamily="34" charset="-122"/>
              </a:rPr>
              <a:t>）出现意识问题（包括嗜睡、说胡话、分不清昼夜等）。</a:t>
            </a:r>
            <a:endParaRPr lang="zh-CN" altLang="en-US" sz="2000">
              <a:solidFill>
                <a:srgbClr val="333333"/>
              </a:solidFill>
              <a:latin typeface="微软雅黑" panose="020B0503020204020204" pitchFamily="34" charset="-122"/>
              <a:ea typeface="微软雅黑" panose="020B0503020204020204" pitchFamily="34" charset="-122"/>
            </a:endParaRPr>
          </a:p>
          <a:p>
            <a:pPr fontAlgn="base">
              <a:lnSpc>
                <a:spcPct val="150000"/>
              </a:lnSpc>
            </a:pPr>
            <a:r>
              <a:rPr lang="zh-CN" altLang="en-US" sz="2000">
                <a:solidFill>
                  <a:srgbClr val="333333"/>
                </a:solidFill>
                <a:latin typeface="微软雅黑" panose="020B0503020204020204" pitchFamily="34" charset="-122"/>
                <a:ea typeface="微软雅黑" panose="020B0503020204020204" pitchFamily="34" charset="-122"/>
              </a:rPr>
              <a:t>（</a:t>
            </a:r>
            <a:r>
              <a:rPr lang="en-US" altLang="zh-CN" sz="2000">
                <a:solidFill>
                  <a:srgbClr val="333333"/>
                </a:solidFill>
                <a:latin typeface="微软雅黑" panose="020B0503020204020204" pitchFamily="34" charset="-122"/>
                <a:ea typeface="微软雅黑" panose="020B0503020204020204" pitchFamily="34" charset="-122"/>
              </a:rPr>
              <a:t>3</a:t>
            </a:r>
            <a:r>
              <a:rPr lang="zh-CN" altLang="en-US" sz="2000">
                <a:solidFill>
                  <a:srgbClr val="333333"/>
                </a:solidFill>
                <a:latin typeface="微软雅黑" panose="020B0503020204020204" pitchFamily="34" charset="-122"/>
                <a:ea typeface="微软雅黑" panose="020B0503020204020204" pitchFamily="34" charset="-122"/>
              </a:rPr>
              <a:t>）腹泻。</a:t>
            </a:r>
            <a:endParaRPr lang="zh-CN" altLang="en-US" sz="2000">
              <a:solidFill>
                <a:srgbClr val="333333"/>
              </a:solidFill>
              <a:latin typeface="微软雅黑" panose="020B0503020204020204" pitchFamily="34" charset="-122"/>
              <a:ea typeface="微软雅黑" panose="020B0503020204020204" pitchFamily="34" charset="-122"/>
            </a:endParaRPr>
          </a:p>
          <a:p>
            <a:pPr fontAlgn="base">
              <a:lnSpc>
                <a:spcPct val="150000"/>
              </a:lnSpc>
            </a:pPr>
            <a:r>
              <a:rPr lang="zh-CN" altLang="en-US" sz="2000">
                <a:solidFill>
                  <a:srgbClr val="333333"/>
                </a:solidFill>
                <a:latin typeface="微软雅黑" panose="020B0503020204020204" pitchFamily="34" charset="-122"/>
                <a:ea typeface="微软雅黑" panose="020B0503020204020204" pitchFamily="34" charset="-122"/>
              </a:rPr>
              <a:t>（</a:t>
            </a:r>
            <a:r>
              <a:rPr lang="en-US" altLang="zh-CN" sz="2000">
                <a:solidFill>
                  <a:srgbClr val="333333"/>
                </a:solidFill>
                <a:latin typeface="微软雅黑" panose="020B0503020204020204" pitchFamily="34" charset="-122"/>
                <a:ea typeface="微软雅黑" panose="020B0503020204020204" pitchFamily="34" charset="-122"/>
              </a:rPr>
              <a:t>4</a:t>
            </a:r>
            <a:r>
              <a:rPr lang="zh-CN" altLang="en-US" sz="2000">
                <a:solidFill>
                  <a:srgbClr val="333333"/>
                </a:solidFill>
                <a:latin typeface="微软雅黑" panose="020B0503020204020204" pitchFamily="34" charset="-122"/>
                <a:ea typeface="微软雅黑" panose="020B0503020204020204" pitchFamily="34" charset="-122"/>
              </a:rPr>
              <a:t>）高烧超过</a:t>
            </a:r>
            <a:r>
              <a:rPr lang="en-US" altLang="zh-CN" sz="2000">
                <a:solidFill>
                  <a:srgbClr val="333333"/>
                </a:solidFill>
                <a:latin typeface="微软雅黑" panose="020B0503020204020204" pitchFamily="34" charset="-122"/>
                <a:ea typeface="微软雅黑" panose="020B0503020204020204" pitchFamily="34" charset="-122"/>
              </a:rPr>
              <a:t>39℃</a:t>
            </a:r>
            <a:r>
              <a:rPr lang="zh-CN" altLang="en-US" sz="2000">
                <a:solidFill>
                  <a:srgbClr val="333333"/>
                </a:solidFill>
                <a:latin typeface="微软雅黑" panose="020B0503020204020204" pitchFamily="34" charset="-122"/>
                <a:ea typeface="微软雅黑" panose="020B0503020204020204" pitchFamily="34" charset="-122"/>
              </a:rPr>
              <a:t>。</a:t>
            </a:r>
            <a:endParaRPr lang="zh-CN" altLang="en-US" sz="2000">
              <a:solidFill>
                <a:srgbClr val="333333"/>
              </a:solidFill>
              <a:latin typeface="微软雅黑" panose="020B0503020204020204" pitchFamily="34" charset="-122"/>
              <a:ea typeface="微软雅黑" panose="020B0503020204020204" pitchFamily="34" charset="-122"/>
            </a:endParaRPr>
          </a:p>
          <a:p>
            <a:pPr fontAlgn="base">
              <a:lnSpc>
                <a:spcPct val="150000"/>
              </a:lnSpc>
            </a:pPr>
            <a:r>
              <a:rPr lang="zh-CN" altLang="en-US" sz="2000">
                <a:solidFill>
                  <a:srgbClr val="333333"/>
                </a:solidFill>
                <a:latin typeface="微软雅黑" panose="020B0503020204020204" pitchFamily="34" charset="-122"/>
                <a:ea typeface="微软雅黑" panose="020B0503020204020204" pitchFamily="34" charset="-122"/>
              </a:rPr>
              <a:t>（</a:t>
            </a:r>
            <a:r>
              <a:rPr lang="en-US" altLang="zh-CN" sz="2000">
                <a:solidFill>
                  <a:srgbClr val="333333"/>
                </a:solidFill>
                <a:latin typeface="微软雅黑" panose="020B0503020204020204" pitchFamily="34" charset="-122"/>
                <a:ea typeface="微软雅黑" panose="020B0503020204020204" pitchFamily="34" charset="-122"/>
              </a:rPr>
              <a:t>5</a:t>
            </a:r>
            <a:r>
              <a:rPr lang="zh-CN" altLang="en-US" sz="2000">
                <a:solidFill>
                  <a:srgbClr val="333333"/>
                </a:solidFill>
                <a:latin typeface="微软雅黑" panose="020B0503020204020204" pitchFamily="34" charset="-122"/>
                <a:ea typeface="微软雅黑" panose="020B0503020204020204" pitchFamily="34" charset="-122"/>
              </a:rPr>
              <a:t>）其他家庭成员出现新型冠状病毒感染的可疑症状。</a:t>
            </a:r>
            <a:endParaRPr lang="zh-CN" altLang="en-US" sz="2000">
              <a:solidFill>
                <a:srgbClr val="333333"/>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p:nvSpPr>
        <p:spPr>
          <a:xfrm>
            <a:off x="409575" y="461962"/>
            <a:ext cx="11372850" cy="5934075"/>
          </a:xfrm>
          <a:prstGeom prst="roundRect">
            <a:avLst>
              <a:gd name="adj" fmla="val 7778"/>
            </a:avLst>
          </a:prstGeom>
          <a:solidFill>
            <a:schemeClr val="bg1"/>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1" cstate="screen"/>
          <a:srcRect/>
          <a:stretch>
            <a:fillRect/>
          </a:stretch>
        </p:blipFill>
        <p:spPr>
          <a:xfrm>
            <a:off x="9458325" y="4077661"/>
            <a:ext cx="2295525" cy="2289801"/>
          </a:xfrm>
          <a:custGeom>
            <a:avLst/>
            <a:gdLst>
              <a:gd name="connsiteX0" fmla="*/ 0 w 2095963"/>
              <a:gd name="connsiteY0" fmla="*/ 0 h 2090737"/>
              <a:gd name="connsiteX1" fmla="*/ 2095963 w 2095963"/>
              <a:gd name="connsiteY1" fmla="*/ 0 h 2090737"/>
              <a:gd name="connsiteX2" fmla="*/ 2095963 w 2095963"/>
              <a:gd name="connsiteY2" fmla="*/ 1812628 h 2090737"/>
              <a:gd name="connsiteX3" fmla="*/ 2088268 w 2095963"/>
              <a:gd name="connsiteY3" fmla="*/ 1837417 h 2090737"/>
              <a:gd name="connsiteX4" fmla="*/ 1842644 w 2095963"/>
              <a:gd name="connsiteY4" fmla="*/ 2083041 h 2090737"/>
              <a:gd name="connsiteX5" fmla="*/ 1817851 w 2095963"/>
              <a:gd name="connsiteY5" fmla="*/ 2090737 h 2090737"/>
              <a:gd name="connsiteX6" fmla="*/ 0 w 2095963"/>
              <a:gd name="connsiteY6" fmla="*/ 2090737 h 2090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963" h="2090737">
                <a:moveTo>
                  <a:pt x="0" y="0"/>
                </a:moveTo>
                <a:lnTo>
                  <a:pt x="2095963" y="0"/>
                </a:lnTo>
                <a:lnTo>
                  <a:pt x="2095963" y="1812628"/>
                </a:lnTo>
                <a:lnTo>
                  <a:pt x="2088268" y="1837417"/>
                </a:lnTo>
                <a:cubicBezTo>
                  <a:pt x="2041556" y="1947856"/>
                  <a:pt x="1953082" y="2036330"/>
                  <a:pt x="1842644" y="2083041"/>
                </a:cubicBezTo>
                <a:lnTo>
                  <a:pt x="1817851" y="2090737"/>
                </a:lnTo>
                <a:lnTo>
                  <a:pt x="0" y="2090737"/>
                </a:lnTo>
                <a:close/>
              </a:path>
            </a:pathLst>
          </a:custGeom>
        </p:spPr>
      </p:pic>
      <p:sp>
        <p:nvSpPr>
          <p:cNvPr id="5" name="矩形 4"/>
          <p:cNvSpPr/>
          <p:nvPr/>
        </p:nvSpPr>
        <p:spPr>
          <a:xfrm>
            <a:off x="1266825" y="2362111"/>
            <a:ext cx="3533775" cy="683649"/>
          </a:xfrm>
          <a:prstGeom prst="rect">
            <a:avLst/>
          </a:prstGeom>
        </p:spPr>
        <p:txBody>
          <a:bodyPr wrap="square">
            <a:spAutoFit/>
          </a:bodyPr>
          <a:lstStyle/>
          <a:p>
            <a:pPr algn="ctr">
              <a:lnSpc>
                <a:spcPct val="150000"/>
              </a:lnSpc>
            </a:pPr>
            <a:r>
              <a:rPr lang="en-US" altLang="zh-CN" sz="2800">
                <a:solidFill>
                  <a:srgbClr val="333333"/>
                </a:solidFill>
                <a:latin typeface="汉仪润圆-55W" panose="00020600040101010101" pitchFamily="18" charset="-122"/>
                <a:ea typeface="汉仪润圆-55W" panose="00020600040101010101" pitchFamily="18" charset="-122"/>
              </a:rPr>
              <a:t>【</a:t>
            </a:r>
            <a:r>
              <a:rPr lang="zh-CN" altLang="en-US" sz="2800">
                <a:solidFill>
                  <a:srgbClr val="333333"/>
                </a:solidFill>
                <a:latin typeface="汉仪润圆-55W" panose="00020600040101010101" pitchFamily="18" charset="-122"/>
                <a:ea typeface="汉仪润圆-55W" panose="00020600040101010101" pitchFamily="18" charset="-122"/>
              </a:rPr>
              <a:t>特殊人群防控指南</a:t>
            </a:r>
            <a:r>
              <a:rPr lang="en-US" altLang="zh-CN" sz="2800">
                <a:solidFill>
                  <a:srgbClr val="333333"/>
                </a:solidFill>
                <a:latin typeface="汉仪润圆-55W" panose="00020600040101010101" pitchFamily="18" charset="-122"/>
                <a:ea typeface="汉仪润圆-55W" panose="00020600040101010101" pitchFamily="18" charset="-122"/>
              </a:rPr>
              <a:t>】</a:t>
            </a:r>
            <a:endParaRPr lang="zh-CN" altLang="en-US" sz="2800">
              <a:latin typeface="汉仪润圆-55W" panose="00020600040101010101" pitchFamily="18" charset="-122"/>
              <a:ea typeface="汉仪润圆-55W" panose="00020600040101010101" pitchFamily="18" charset="-122"/>
            </a:endParaRPr>
          </a:p>
        </p:txBody>
      </p:sp>
      <p:sp>
        <p:nvSpPr>
          <p:cNvPr id="6" name="矩形 5"/>
          <p:cNvSpPr/>
          <p:nvPr/>
        </p:nvSpPr>
        <p:spPr>
          <a:xfrm>
            <a:off x="5072062" y="2362111"/>
            <a:ext cx="3533775" cy="683649"/>
          </a:xfrm>
          <a:prstGeom prst="rect">
            <a:avLst/>
          </a:prstGeom>
        </p:spPr>
        <p:txBody>
          <a:bodyPr wrap="square">
            <a:spAutoFit/>
          </a:bodyPr>
          <a:lstStyle/>
          <a:p>
            <a:pPr algn="ctr">
              <a:lnSpc>
                <a:spcPct val="150000"/>
              </a:lnSpc>
            </a:pPr>
            <a:r>
              <a:rPr lang="en-US" altLang="zh-CN" sz="2800">
                <a:solidFill>
                  <a:srgbClr val="333333"/>
                </a:solidFill>
                <a:latin typeface="汉仪润圆-55W" panose="00020600040101010101" pitchFamily="18" charset="-122"/>
                <a:ea typeface="汉仪润圆-55W" panose="00020600040101010101" pitchFamily="18" charset="-122"/>
              </a:rPr>
              <a:t>【</a:t>
            </a:r>
            <a:r>
              <a:rPr lang="zh-CN" altLang="en-US" sz="2800">
                <a:solidFill>
                  <a:srgbClr val="333333"/>
                </a:solidFill>
                <a:latin typeface="汉仪润圆-55W" panose="00020600040101010101" pitchFamily="18" charset="-122"/>
                <a:ea typeface="汉仪润圆-55W" panose="00020600040101010101" pitchFamily="18" charset="-122"/>
              </a:rPr>
              <a:t>特殊场所防控指南</a:t>
            </a:r>
            <a:r>
              <a:rPr lang="en-US" altLang="zh-CN" sz="2800">
                <a:solidFill>
                  <a:srgbClr val="333333"/>
                </a:solidFill>
                <a:latin typeface="汉仪润圆-55W" panose="00020600040101010101" pitchFamily="18" charset="-122"/>
                <a:ea typeface="汉仪润圆-55W" panose="00020600040101010101" pitchFamily="18" charset="-122"/>
              </a:rPr>
              <a:t>】</a:t>
            </a:r>
            <a:endParaRPr lang="zh-CN" altLang="en-US" sz="2800">
              <a:latin typeface="汉仪润圆-55W" panose="00020600040101010101" pitchFamily="18" charset="-122"/>
              <a:ea typeface="汉仪润圆-55W" panose="00020600040101010101" pitchFamily="18" charset="-122"/>
            </a:endParaRPr>
          </a:p>
        </p:txBody>
      </p:sp>
      <p:sp>
        <p:nvSpPr>
          <p:cNvPr id="7" name="矩形 6"/>
          <p:cNvSpPr/>
          <p:nvPr/>
        </p:nvSpPr>
        <p:spPr>
          <a:xfrm>
            <a:off x="1266825" y="3507722"/>
            <a:ext cx="3533775" cy="683649"/>
          </a:xfrm>
          <a:prstGeom prst="rect">
            <a:avLst/>
          </a:prstGeom>
        </p:spPr>
        <p:txBody>
          <a:bodyPr wrap="square">
            <a:spAutoFit/>
          </a:bodyPr>
          <a:lstStyle/>
          <a:p>
            <a:pPr algn="ctr">
              <a:lnSpc>
                <a:spcPct val="150000"/>
              </a:lnSpc>
            </a:pPr>
            <a:r>
              <a:rPr lang="en-US" altLang="zh-CN" sz="2800">
                <a:solidFill>
                  <a:srgbClr val="333333"/>
                </a:solidFill>
                <a:latin typeface="汉仪润圆-55W" panose="00020600040101010101" pitchFamily="18" charset="-122"/>
                <a:ea typeface="汉仪润圆-55W" panose="00020600040101010101" pitchFamily="18" charset="-122"/>
              </a:rPr>
              <a:t>【</a:t>
            </a:r>
            <a:r>
              <a:rPr lang="zh-CN" altLang="en-US" sz="2800">
                <a:solidFill>
                  <a:srgbClr val="333333"/>
                </a:solidFill>
                <a:latin typeface="汉仪润圆-55W" panose="00020600040101010101" pitchFamily="18" charset="-122"/>
                <a:ea typeface="汉仪润圆-55W" panose="00020600040101010101" pitchFamily="18" charset="-122"/>
              </a:rPr>
              <a:t>办公场所防控指南</a:t>
            </a:r>
            <a:r>
              <a:rPr lang="en-US" altLang="zh-CN" sz="2800">
                <a:solidFill>
                  <a:srgbClr val="333333"/>
                </a:solidFill>
                <a:latin typeface="汉仪润圆-55W" panose="00020600040101010101" pitchFamily="18" charset="-122"/>
                <a:ea typeface="汉仪润圆-55W" panose="00020600040101010101" pitchFamily="18" charset="-122"/>
              </a:rPr>
              <a:t>】</a:t>
            </a:r>
            <a:endParaRPr lang="zh-CN" altLang="en-US" sz="2800">
              <a:latin typeface="汉仪润圆-55W" panose="00020600040101010101" pitchFamily="18" charset="-122"/>
              <a:ea typeface="汉仪润圆-55W" panose="00020600040101010101" pitchFamily="18" charset="-122"/>
            </a:endParaRPr>
          </a:p>
        </p:txBody>
      </p:sp>
      <p:sp>
        <p:nvSpPr>
          <p:cNvPr id="8" name="矩形 7"/>
          <p:cNvSpPr/>
          <p:nvPr/>
        </p:nvSpPr>
        <p:spPr>
          <a:xfrm>
            <a:off x="5072062" y="3507722"/>
            <a:ext cx="3533775" cy="683649"/>
          </a:xfrm>
          <a:prstGeom prst="rect">
            <a:avLst/>
          </a:prstGeom>
        </p:spPr>
        <p:txBody>
          <a:bodyPr wrap="square">
            <a:spAutoFit/>
          </a:bodyPr>
          <a:lstStyle/>
          <a:p>
            <a:pPr algn="ctr">
              <a:lnSpc>
                <a:spcPct val="150000"/>
              </a:lnSpc>
            </a:pPr>
            <a:r>
              <a:rPr lang="en-US" altLang="zh-CN" sz="2800">
                <a:solidFill>
                  <a:srgbClr val="333333"/>
                </a:solidFill>
                <a:latin typeface="汉仪润圆-55W" panose="00020600040101010101" pitchFamily="18" charset="-122"/>
                <a:ea typeface="汉仪润圆-55W" panose="00020600040101010101" pitchFamily="18" charset="-122"/>
              </a:rPr>
              <a:t>【</a:t>
            </a:r>
            <a:r>
              <a:rPr lang="zh-CN" altLang="en-US" sz="2800">
                <a:solidFill>
                  <a:srgbClr val="333333"/>
                </a:solidFill>
                <a:latin typeface="汉仪润圆-55W" panose="00020600040101010101" pitchFamily="18" charset="-122"/>
                <a:ea typeface="汉仪润圆-55W" panose="00020600040101010101" pitchFamily="18" charset="-122"/>
              </a:rPr>
              <a:t>交通工具防控指南</a:t>
            </a:r>
            <a:r>
              <a:rPr lang="en-US" altLang="zh-CN" sz="2800">
                <a:solidFill>
                  <a:srgbClr val="333333"/>
                </a:solidFill>
                <a:latin typeface="汉仪润圆-55W" panose="00020600040101010101" pitchFamily="18" charset="-122"/>
                <a:ea typeface="汉仪润圆-55W" panose="00020600040101010101" pitchFamily="18" charset="-122"/>
              </a:rPr>
              <a:t>】</a:t>
            </a:r>
            <a:endParaRPr lang="zh-CN" altLang="en-US" sz="2800">
              <a:latin typeface="汉仪润圆-55W" panose="00020600040101010101" pitchFamily="18" charset="-122"/>
              <a:ea typeface="汉仪润圆-55W" panose="00020600040101010101" pitchFamily="18" charset="-122"/>
            </a:endParaRPr>
          </a:p>
        </p:txBody>
      </p:sp>
      <p:sp>
        <p:nvSpPr>
          <p:cNvPr id="9" name="矩形 8"/>
          <p:cNvSpPr/>
          <p:nvPr/>
        </p:nvSpPr>
        <p:spPr>
          <a:xfrm>
            <a:off x="1266825" y="4653333"/>
            <a:ext cx="3533775" cy="683649"/>
          </a:xfrm>
          <a:prstGeom prst="rect">
            <a:avLst/>
          </a:prstGeom>
        </p:spPr>
        <p:txBody>
          <a:bodyPr wrap="square">
            <a:spAutoFit/>
          </a:bodyPr>
          <a:lstStyle/>
          <a:p>
            <a:pPr algn="ctr">
              <a:lnSpc>
                <a:spcPct val="150000"/>
              </a:lnSpc>
            </a:pPr>
            <a:r>
              <a:rPr lang="en-US" altLang="zh-CN" sz="2800">
                <a:solidFill>
                  <a:srgbClr val="333333"/>
                </a:solidFill>
                <a:latin typeface="汉仪润圆-55W" panose="00020600040101010101" pitchFamily="18" charset="-122"/>
                <a:ea typeface="汉仪润圆-55W" panose="00020600040101010101" pitchFamily="18" charset="-122"/>
              </a:rPr>
              <a:t>【</a:t>
            </a:r>
            <a:r>
              <a:rPr lang="zh-CN" altLang="en-US" sz="2800">
                <a:solidFill>
                  <a:srgbClr val="333333"/>
                </a:solidFill>
                <a:latin typeface="汉仪润圆-55W" panose="00020600040101010101" pitchFamily="18" charset="-122"/>
                <a:ea typeface="汉仪润圆-55W" panose="00020600040101010101" pitchFamily="18" charset="-122"/>
              </a:rPr>
              <a:t>公共场所防控指南</a:t>
            </a:r>
            <a:r>
              <a:rPr lang="en-US" altLang="zh-CN" sz="2800">
                <a:solidFill>
                  <a:srgbClr val="333333"/>
                </a:solidFill>
                <a:latin typeface="汉仪润圆-55W" panose="00020600040101010101" pitchFamily="18" charset="-122"/>
                <a:ea typeface="汉仪润圆-55W" panose="00020600040101010101" pitchFamily="18" charset="-122"/>
              </a:rPr>
              <a:t>】</a:t>
            </a:r>
            <a:endParaRPr lang="zh-CN" altLang="en-US" sz="2800">
              <a:latin typeface="汉仪润圆-55W" panose="00020600040101010101" pitchFamily="18" charset="-122"/>
              <a:ea typeface="汉仪润圆-55W" panose="00020600040101010101" pitchFamily="18" charset="-122"/>
            </a:endParaRPr>
          </a:p>
        </p:txBody>
      </p:sp>
      <p:sp>
        <p:nvSpPr>
          <p:cNvPr id="11" name="矩形 10"/>
          <p:cNvSpPr/>
          <p:nvPr/>
        </p:nvSpPr>
        <p:spPr>
          <a:xfrm>
            <a:off x="5072062" y="4653333"/>
            <a:ext cx="3533775" cy="683649"/>
          </a:xfrm>
          <a:prstGeom prst="rect">
            <a:avLst/>
          </a:prstGeom>
        </p:spPr>
        <p:txBody>
          <a:bodyPr wrap="square">
            <a:spAutoFit/>
          </a:bodyPr>
          <a:lstStyle/>
          <a:p>
            <a:pPr algn="ctr">
              <a:lnSpc>
                <a:spcPct val="150000"/>
              </a:lnSpc>
            </a:pPr>
            <a:r>
              <a:rPr lang="en-US" altLang="zh-CN" sz="2800">
                <a:solidFill>
                  <a:srgbClr val="333333"/>
                </a:solidFill>
                <a:latin typeface="汉仪润圆-55W" panose="00020600040101010101" pitchFamily="18" charset="-122"/>
                <a:ea typeface="汉仪润圆-55W" panose="00020600040101010101" pitchFamily="18" charset="-122"/>
              </a:rPr>
              <a:t>【</a:t>
            </a:r>
            <a:r>
              <a:rPr lang="zh-CN" altLang="en-US" sz="2800">
                <a:solidFill>
                  <a:srgbClr val="333333"/>
                </a:solidFill>
                <a:latin typeface="汉仪润圆-55W" panose="00020600040101010101" pitchFamily="18" charset="-122"/>
                <a:ea typeface="汉仪润圆-55W" panose="00020600040101010101" pitchFamily="18" charset="-122"/>
              </a:rPr>
              <a:t>居家隔离防控指南</a:t>
            </a:r>
            <a:r>
              <a:rPr lang="en-US" altLang="zh-CN" sz="2800">
                <a:solidFill>
                  <a:srgbClr val="333333"/>
                </a:solidFill>
                <a:latin typeface="汉仪润圆-55W" panose="00020600040101010101" pitchFamily="18" charset="-122"/>
                <a:ea typeface="汉仪润圆-55W" panose="00020600040101010101" pitchFamily="18" charset="-122"/>
              </a:rPr>
              <a:t>】</a:t>
            </a:r>
            <a:endParaRPr lang="zh-CN" altLang="en-US" sz="2800">
              <a:latin typeface="汉仪润圆-55W" panose="00020600040101010101" pitchFamily="18" charset="-122"/>
              <a:ea typeface="汉仪润圆-55W" panose="00020600040101010101" pitchFamily="18" charset="-122"/>
            </a:endParaRPr>
          </a:p>
        </p:txBody>
      </p:sp>
      <p:sp>
        <p:nvSpPr>
          <p:cNvPr id="12" name="矩形 11"/>
          <p:cNvSpPr/>
          <p:nvPr/>
        </p:nvSpPr>
        <p:spPr>
          <a:xfrm>
            <a:off x="3181349" y="1093298"/>
            <a:ext cx="3533775" cy="852606"/>
          </a:xfrm>
          <a:prstGeom prst="rect">
            <a:avLst/>
          </a:prstGeom>
        </p:spPr>
        <p:txBody>
          <a:bodyPr wrap="square">
            <a:spAutoFit/>
          </a:bodyPr>
          <a:lstStyle/>
          <a:p>
            <a:pPr algn="ctr">
              <a:lnSpc>
                <a:spcPct val="150000"/>
              </a:lnSpc>
            </a:pPr>
            <a:r>
              <a:rPr lang="en-US" altLang="zh-CN" sz="3600" spc="600">
                <a:solidFill>
                  <a:schemeClr val="accent5">
                    <a:lumMod val="75000"/>
                  </a:schemeClr>
                </a:solidFill>
                <a:latin typeface="汉仪润圆-55W" panose="00020600040101010101" pitchFamily="18" charset="-122"/>
                <a:ea typeface="汉仪润圆-55W" panose="00020600040101010101" pitchFamily="18" charset="-122"/>
              </a:rPr>
              <a:t>【</a:t>
            </a:r>
            <a:r>
              <a:rPr lang="zh-CN" altLang="en-US" sz="3600" spc="600">
                <a:solidFill>
                  <a:schemeClr val="accent5">
                    <a:lumMod val="75000"/>
                  </a:schemeClr>
                </a:solidFill>
                <a:latin typeface="汉仪润圆-55W" panose="00020600040101010101" pitchFamily="18" charset="-122"/>
                <a:ea typeface="汉仪润圆-55W" panose="00020600040101010101" pitchFamily="18" charset="-122"/>
              </a:rPr>
              <a:t>目录</a:t>
            </a:r>
            <a:r>
              <a:rPr lang="en-US" altLang="zh-CN" sz="3600" spc="600">
                <a:solidFill>
                  <a:schemeClr val="accent5">
                    <a:lumMod val="75000"/>
                  </a:schemeClr>
                </a:solidFill>
                <a:latin typeface="汉仪润圆-55W" panose="00020600040101010101" pitchFamily="18" charset="-122"/>
                <a:ea typeface="汉仪润圆-55W" panose="00020600040101010101" pitchFamily="18" charset="-122"/>
              </a:rPr>
              <a:t>】</a:t>
            </a:r>
            <a:endParaRPr lang="zh-CN" altLang="en-US" sz="3600" spc="600">
              <a:solidFill>
                <a:schemeClr val="accent5">
                  <a:lumMod val="75000"/>
                </a:schemeClr>
              </a:solidFill>
              <a:latin typeface="汉仪润圆-55W" panose="00020600040101010101" pitchFamily="18" charset="-122"/>
              <a:ea typeface="汉仪润圆-55W" panose="00020600040101010101"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p:nvSpPr>
        <p:spPr>
          <a:xfrm>
            <a:off x="409575" y="461962"/>
            <a:ext cx="11372850" cy="5934075"/>
          </a:xfrm>
          <a:prstGeom prst="roundRect">
            <a:avLst>
              <a:gd name="adj" fmla="val 7778"/>
            </a:avLst>
          </a:prstGeom>
          <a:solidFill>
            <a:schemeClr val="bg1"/>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562099" y="1924164"/>
            <a:ext cx="4533901" cy="3009670"/>
          </a:xfrm>
          <a:prstGeom prst="rect">
            <a:avLst/>
          </a:prstGeom>
        </p:spPr>
        <p:txBody>
          <a:bodyPr wrap="square">
            <a:spAutoFit/>
          </a:bodyPr>
          <a:lstStyle/>
          <a:p>
            <a:pPr algn="ctr">
              <a:lnSpc>
                <a:spcPct val="150000"/>
              </a:lnSpc>
            </a:pPr>
            <a:r>
              <a:rPr lang="zh-CN" altLang="en-US" sz="6600" spc="600">
                <a:solidFill>
                  <a:schemeClr val="accent5">
                    <a:lumMod val="75000"/>
                  </a:schemeClr>
                </a:solidFill>
                <a:latin typeface="汉仪润圆-55W" panose="00020600040101010101" pitchFamily="18" charset="-122"/>
                <a:ea typeface="汉仪润圆-55W" panose="00020600040101010101" pitchFamily="18" charset="-122"/>
              </a:rPr>
              <a:t>特殊人群</a:t>
            </a:r>
            <a:endParaRPr lang="en-US" altLang="zh-CN" sz="6600" spc="600">
              <a:solidFill>
                <a:schemeClr val="accent5">
                  <a:lumMod val="75000"/>
                </a:schemeClr>
              </a:solidFill>
              <a:latin typeface="汉仪润圆-55W" panose="00020600040101010101" pitchFamily="18" charset="-122"/>
              <a:ea typeface="汉仪润圆-55W" panose="00020600040101010101" pitchFamily="18" charset="-122"/>
            </a:endParaRPr>
          </a:p>
          <a:p>
            <a:pPr algn="ctr">
              <a:lnSpc>
                <a:spcPct val="150000"/>
              </a:lnSpc>
            </a:pPr>
            <a:r>
              <a:rPr lang="zh-CN" altLang="en-US" sz="6600" spc="600">
                <a:solidFill>
                  <a:schemeClr val="accent5">
                    <a:lumMod val="75000"/>
                  </a:schemeClr>
                </a:solidFill>
                <a:latin typeface="汉仪润圆-55W" panose="00020600040101010101" pitchFamily="18" charset="-122"/>
                <a:ea typeface="汉仪润圆-55W" panose="00020600040101010101" pitchFamily="18" charset="-122"/>
              </a:rPr>
              <a:t>防控指南</a:t>
            </a:r>
            <a:endParaRPr lang="zh-CN" altLang="en-US" sz="6600" spc="600">
              <a:solidFill>
                <a:schemeClr val="accent5">
                  <a:lumMod val="75000"/>
                </a:schemeClr>
              </a:solidFill>
              <a:latin typeface="汉仪润圆-55W" panose="00020600040101010101" pitchFamily="18" charset="-122"/>
              <a:ea typeface="汉仪润圆-55W" panose="00020600040101010101" pitchFamily="18" charset="-122"/>
            </a:endParaRPr>
          </a:p>
        </p:txBody>
      </p:sp>
      <p:pic>
        <p:nvPicPr>
          <p:cNvPr id="13" name="图片 12"/>
          <p:cNvPicPr>
            <a:picLocks noChangeAspect="1"/>
          </p:cNvPicPr>
          <p:nvPr/>
        </p:nvPicPr>
        <p:blipFill>
          <a:blip r:embed="rId1" cstate="screen"/>
          <a:srcRect/>
          <a:stretch>
            <a:fillRect/>
          </a:stretch>
        </p:blipFill>
        <p:spPr>
          <a:xfrm>
            <a:off x="6848474" y="1474320"/>
            <a:ext cx="4905375" cy="4893142"/>
          </a:xfrm>
          <a:custGeom>
            <a:avLst/>
            <a:gdLst>
              <a:gd name="connsiteX0" fmla="*/ 0 w 5318694"/>
              <a:gd name="connsiteY0" fmla="*/ 0 h 5305430"/>
              <a:gd name="connsiteX1" fmla="*/ 5318694 w 5318694"/>
              <a:gd name="connsiteY1" fmla="*/ 0 h 5305430"/>
              <a:gd name="connsiteX2" fmla="*/ 5318694 w 5318694"/>
              <a:gd name="connsiteY2" fmla="*/ 4843878 h 5305430"/>
              <a:gd name="connsiteX3" fmla="*/ 4857142 w 5318694"/>
              <a:gd name="connsiteY3" fmla="*/ 5305430 h 5305430"/>
              <a:gd name="connsiteX4" fmla="*/ 0 w 5318694"/>
              <a:gd name="connsiteY4" fmla="*/ 5305430 h 5305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8694" h="5305430">
                <a:moveTo>
                  <a:pt x="0" y="0"/>
                </a:moveTo>
                <a:lnTo>
                  <a:pt x="5318694" y="0"/>
                </a:lnTo>
                <a:lnTo>
                  <a:pt x="5318694" y="4843878"/>
                </a:lnTo>
                <a:cubicBezTo>
                  <a:pt x="5318694" y="5098786"/>
                  <a:pt x="5112050" y="5305430"/>
                  <a:pt x="4857142" y="5305430"/>
                </a:cubicBezTo>
                <a:lnTo>
                  <a:pt x="0" y="5305430"/>
                </a:lnTo>
                <a:close/>
              </a:path>
            </a:pathLst>
          </a:cu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p:nvSpPr>
        <p:spPr>
          <a:xfrm>
            <a:off x="323850" y="359568"/>
            <a:ext cx="11544300" cy="6138863"/>
          </a:xfrm>
          <a:prstGeom prst="roundRect">
            <a:avLst>
              <a:gd name="adj" fmla="val 3926"/>
            </a:avLst>
          </a:prstGeom>
          <a:solidFill>
            <a:schemeClr val="bg1"/>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1" cstate="screen"/>
          <a:srcRect/>
          <a:stretch>
            <a:fillRect/>
          </a:stretch>
        </p:blipFill>
        <p:spPr>
          <a:xfrm>
            <a:off x="9848850" y="4486476"/>
            <a:ext cx="1990725" cy="1985761"/>
          </a:xfrm>
          <a:custGeom>
            <a:avLst/>
            <a:gdLst>
              <a:gd name="connsiteX0" fmla="*/ 0 w 2095963"/>
              <a:gd name="connsiteY0" fmla="*/ 0 h 2090737"/>
              <a:gd name="connsiteX1" fmla="*/ 2095963 w 2095963"/>
              <a:gd name="connsiteY1" fmla="*/ 0 h 2090737"/>
              <a:gd name="connsiteX2" fmla="*/ 2095963 w 2095963"/>
              <a:gd name="connsiteY2" fmla="*/ 1812628 h 2090737"/>
              <a:gd name="connsiteX3" fmla="*/ 2088268 w 2095963"/>
              <a:gd name="connsiteY3" fmla="*/ 1837417 h 2090737"/>
              <a:gd name="connsiteX4" fmla="*/ 1842644 w 2095963"/>
              <a:gd name="connsiteY4" fmla="*/ 2083041 h 2090737"/>
              <a:gd name="connsiteX5" fmla="*/ 1817851 w 2095963"/>
              <a:gd name="connsiteY5" fmla="*/ 2090737 h 2090737"/>
              <a:gd name="connsiteX6" fmla="*/ 0 w 2095963"/>
              <a:gd name="connsiteY6" fmla="*/ 2090737 h 2090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963" h="2090737">
                <a:moveTo>
                  <a:pt x="0" y="0"/>
                </a:moveTo>
                <a:lnTo>
                  <a:pt x="2095963" y="0"/>
                </a:lnTo>
                <a:lnTo>
                  <a:pt x="2095963" y="1812628"/>
                </a:lnTo>
                <a:lnTo>
                  <a:pt x="2088268" y="1837417"/>
                </a:lnTo>
                <a:cubicBezTo>
                  <a:pt x="2041556" y="1947856"/>
                  <a:pt x="1953082" y="2036330"/>
                  <a:pt x="1842644" y="2083041"/>
                </a:cubicBezTo>
                <a:lnTo>
                  <a:pt x="1817851" y="2090737"/>
                </a:lnTo>
                <a:lnTo>
                  <a:pt x="0" y="2090737"/>
                </a:lnTo>
                <a:close/>
              </a:path>
            </a:pathLst>
          </a:custGeom>
        </p:spPr>
      </p:pic>
      <p:sp>
        <p:nvSpPr>
          <p:cNvPr id="5" name="矩形 4"/>
          <p:cNvSpPr/>
          <p:nvPr/>
        </p:nvSpPr>
        <p:spPr>
          <a:xfrm>
            <a:off x="304800" y="273843"/>
            <a:ext cx="3533775" cy="683649"/>
          </a:xfrm>
          <a:prstGeom prst="rect">
            <a:avLst/>
          </a:prstGeom>
        </p:spPr>
        <p:txBody>
          <a:bodyPr wrap="square">
            <a:spAutoFit/>
          </a:bodyPr>
          <a:lstStyle/>
          <a:p>
            <a:pPr algn="ctr">
              <a:lnSpc>
                <a:spcPct val="150000"/>
              </a:lnSpc>
            </a:pPr>
            <a:r>
              <a:rPr lang="en-US" altLang="zh-CN" sz="2800">
                <a:solidFill>
                  <a:srgbClr val="333333"/>
                </a:solidFill>
                <a:latin typeface="汉仪润圆-55W" panose="00020600040101010101" pitchFamily="18" charset="-122"/>
                <a:ea typeface="汉仪润圆-55W" panose="00020600040101010101" pitchFamily="18" charset="-122"/>
              </a:rPr>
              <a:t>【</a:t>
            </a:r>
            <a:r>
              <a:rPr lang="zh-CN" altLang="en-US" sz="2800">
                <a:solidFill>
                  <a:srgbClr val="333333"/>
                </a:solidFill>
                <a:latin typeface="汉仪润圆-55W" panose="00020600040101010101" pitchFamily="18" charset="-122"/>
                <a:ea typeface="汉仪润圆-55W" panose="00020600040101010101" pitchFamily="18" charset="-122"/>
              </a:rPr>
              <a:t>特殊人群防控指南</a:t>
            </a:r>
            <a:r>
              <a:rPr lang="en-US" altLang="zh-CN" sz="2800">
                <a:solidFill>
                  <a:srgbClr val="333333"/>
                </a:solidFill>
                <a:latin typeface="汉仪润圆-55W" panose="00020600040101010101" pitchFamily="18" charset="-122"/>
                <a:ea typeface="汉仪润圆-55W" panose="00020600040101010101" pitchFamily="18" charset="-122"/>
              </a:rPr>
              <a:t>】</a:t>
            </a:r>
            <a:endParaRPr lang="zh-CN" altLang="en-US" sz="2800">
              <a:latin typeface="汉仪润圆-55W" panose="00020600040101010101" pitchFamily="18" charset="-122"/>
              <a:ea typeface="汉仪润圆-55W" panose="00020600040101010101" pitchFamily="18" charset="-122"/>
            </a:endParaRPr>
          </a:p>
        </p:txBody>
      </p:sp>
      <p:sp>
        <p:nvSpPr>
          <p:cNvPr id="4" name="矩形 3"/>
          <p:cNvSpPr/>
          <p:nvPr/>
        </p:nvSpPr>
        <p:spPr>
          <a:xfrm>
            <a:off x="1585778" y="1853684"/>
            <a:ext cx="2433772" cy="461665"/>
          </a:xfrm>
          <a:prstGeom prst="rect">
            <a:avLst/>
          </a:prstGeom>
        </p:spPr>
        <p:txBody>
          <a:bodyPr wrap="square">
            <a:spAutoFit/>
          </a:bodyPr>
          <a:lstStyle/>
          <a:p>
            <a:pPr algn="dist"/>
            <a:r>
              <a:rPr lang="zh-CN" altLang="en-US" sz="2400">
                <a:solidFill>
                  <a:schemeClr val="accent5">
                    <a:lumMod val="75000"/>
                  </a:schemeClr>
                </a:solidFill>
                <a:latin typeface="汉仪润圆-55W" panose="00020600040101010101" pitchFamily="18" charset="-122"/>
                <a:ea typeface="汉仪润圆-55W" panose="00020600040101010101" pitchFamily="18" charset="-122"/>
              </a:rPr>
              <a:t>老年人防控指南</a:t>
            </a:r>
            <a:endParaRPr lang="zh-CN" altLang="en-US" sz="2400">
              <a:solidFill>
                <a:schemeClr val="accent5">
                  <a:lumMod val="75000"/>
                </a:schemeClr>
              </a:solidFill>
              <a:latin typeface="汉仪润圆-55W" panose="00020600040101010101" pitchFamily="18" charset="-122"/>
              <a:ea typeface="汉仪润圆-55W" panose="00020600040101010101" pitchFamily="18" charset="-122"/>
            </a:endParaRPr>
          </a:p>
        </p:txBody>
      </p:sp>
      <p:sp>
        <p:nvSpPr>
          <p:cNvPr id="13" name="矩形 12"/>
          <p:cNvSpPr/>
          <p:nvPr/>
        </p:nvSpPr>
        <p:spPr>
          <a:xfrm>
            <a:off x="1585779" y="2552499"/>
            <a:ext cx="7272472" cy="2807948"/>
          </a:xfrm>
          <a:prstGeom prst="rect">
            <a:avLst/>
          </a:prstGeom>
        </p:spPr>
        <p:txBody>
          <a:bodyPr wrap="square">
            <a:spAutoFit/>
          </a:bodyPr>
          <a:lstStyle/>
          <a:p>
            <a:pPr fontAlgn="base">
              <a:lnSpc>
                <a:spcPct val="150000"/>
              </a:lnSpc>
            </a:pPr>
            <a:r>
              <a:rPr lang="en-US" altLang="zh-CN" sz="2000">
                <a:solidFill>
                  <a:srgbClr val="333333"/>
                </a:solidFill>
                <a:latin typeface="微软雅黑" panose="020B0503020204020204" pitchFamily="34" charset="-122"/>
                <a:ea typeface="微软雅黑" panose="020B0503020204020204" pitchFamily="34" charset="-122"/>
              </a:rPr>
              <a:t>1.</a:t>
            </a:r>
            <a:r>
              <a:rPr lang="zh-CN" altLang="en-US" sz="2000">
                <a:solidFill>
                  <a:srgbClr val="333333"/>
                </a:solidFill>
                <a:latin typeface="微软雅黑" panose="020B0503020204020204" pitchFamily="34" charset="-122"/>
                <a:ea typeface="微软雅黑" panose="020B0503020204020204" pitchFamily="34" charset="-122"/>
              </a:rPr>
              <a:t>确保老人掌握预防新型冠状病毒感染的肺炎的个人防护措施、手卫生要求、卫生和健康习惯，避免共用个人物品，注意通风，落实消毒措施。倡导老人养成经常洗手的好习惯。</a:t>
            </a:r>
            <a:endParaRPr lang="zh-CN" altLang="en-US" sz="2000">
              <a:solidFill>
                <a:srgbClr val="333333"/>
              </a:solidFill>
              <a:latin typeface="微软雅黑" panose="020B0503020204020204" pitchFamily="34" charset="-122"/>
              <a:ea typeface="微软雅黑" panose="020B0503020204020204" pitchFamily="34" charset="-122"/>
            </a:endParaRPr>
          </a:p>
          <a:p>
            <a:pPr fontAlgn="base">
              <a:lnSpc>
                <a:spcPct val="150000"/>
              </a:lnSpc>
            </a:pPr>
            <a:endParaRPr lang="en-US" altLang="zh-CN" sz="2000">
              <a:solidFill>
                <a:srgbClr val="333333"/>
              </a:solidFill>
              <a:latin typeface="微软雅黑" panose="020B0503020204020204" pitchFamily="34" charset="-122"/>
              <a:ea typeface="微软雅黑" panose="020B0503020204020204" pitchFamily="34" charset="-122"/>
            </a:endParaRPr>
          </a:p>
          <a:p>
            <a:pPr fontAlgn="base">
              <a:lnSpc>
                <a:spcPct val="150000"/>
              </a:lnSpc>
            </a:pPr>
            <a:r>
              <a:rPr lang="en-US" altLang="zh-CN" sz="2000">
                <a:solidFill>
                  <a:srgbClr val="333333"/>
                </a:solidFill>
                <a:latin typeface="微软雅黑" panose="020B0503020204020204" pitchFamily="34" charset="-122"/>
                <a:ea typeface="微软雅黑" panose="020B0503020204020204" pitchFamily="34" charset="-122"/>
              </a:rPr>
              <a:t>2.</a:t>
            </a:r>
            <a:r>
              <a:rPr lang="zh-CN" altLang="en-US" sz="2000">
                <a:solidFill>
                  <a:srgbClr val="333333"/>
                </a:solidFill>
                <a:latin typeface="微软雅黑" panose="020B0503020204020204" pitchFamily="34" charset="-122"/>
                <a:ea typeface="微软雅黑" panose="020B0503020204020204" pitchFamily="34" charset="-122"/>
              </a:rPr>
              <a:t>老人出现发热、咳嗽、咽痛、胸闷、呼吸困难、乏力、恶心呕吐、腹泻、结膜炎、肌肉酸痛等可疑症状时，应采取以下措施：</a:t>
            </a:r>
            <a:endParaRPr lang="zh-CN" altLang="en-US" sz="2000">
              <a:solidFill>
                <a:srgbClr val="333333"/>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p:nvSpPr>
        <p:spPr>
          <a:xfrm>
            <a:off x="323850" y="359568"/>
            <a:ext cx="11544300" cy="6138863"/>
          </a:xfrm>
          <a:prstGeom prst="roundRect">
            <a:avLst>
              <a:gd name="adj" fmla="val 3926"/>
            </a:avLst>
          </a:prstGeom>
          <a:solidFill>
            <a:schemeClr val="bg1"/>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1" cstate="screen"/>
          <a:srcRect/>
          <a:stretch>
            <a:fillRect/>
          </a:stretch>
        </p:blipFill>
        <p:spPr>
          <a:xfrm>
            <a:off x="9848850" y="4486476"/>
            <a:ext cx="1990725" cy="1985761"/>
          </a:xfrm>
          <a:custGeom>
            <a:avLst/>
            <a:gdLst>
              <a:gd name="connsiteX0" fmla="*/ 0 w 2095963"/>
              <a:gd name="connsiteY0" fmla="*/ 0 h 2090737"/>
              <a:gd name="connsiteX1" fmla="*/ 2095963 w 2095963"/>
              <a:gd name="connsiteY1" fmla="*/ 0 h 2090737"/>
              <a:gd name="connsiteX2" fmla="*/ 2095963 w 2095963"/>
              <a:gd name="connsiteY2" fmla="*/ 1812628 h 2090737"/>
              <a:gd name="connsiteX3" fmla="*/ 2088268 w 2095963"/>
              <a:gd name="connsiteY3" fmla="*/ 1837417 h 2090737"/>
              <a:gd name="connsiteX4" fmla="*/ 1842644 w 2095963"/>
              <a:gd name="connsiteY4" fmla="*/ 2083041 h 2090737"/>
              <a:gd name="connsiteX5" fmla="*/ 1817851 w 2095963"/>
              <a:gd name="connsiteY5" fmla="*/ 2090737 h 2090737"/>
              <a:gd name="connsiteX6" fmla="*/ 0 w 2095963"/>
              <a:gd name="connsiteY6" fmla="*/ 2090737 h 2090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963" h="2090737">
                <a:moveTo>
                  <a:pt x="0" y="0"/>
                </a:moveTo>
                <a:lnTo>
                  <a:pt x="2095963" y="0"/>
                </a:lnTo>
                <a:lnTo>
                  <a:pt x="2095963" y="1812628"/>
                </a:lnTo>
                <a:lnTo>
                  <a:pt x="2088268" y="1837417"/>
                </a:lnTo>
                <a:cubicBezTo>
                  <a:pt x="2041556" y="1947856"/>
                  <a:pt x="1953082" y="2036330"/>
                  <a:pt x="1842644" y="2083041"/>
                </a:cubicBezTo>
                <a:lnTo>
                  <a:pt x="1817851" y="2090737"/>
                </a:lnTo>
                <a:lnTo>
                  <a:pt x="0" y="2090737"/>
                </a:lnTo>
                <a:close/>
              </a:path>
            </a:pathLst>
          </a:custGeom>
        </p:spPr>
      </p:pic>
      <p:sp>
        <p:nvSpPr>
          <p:cNvPr id="5" name="矩形 4"/>
          <p:cNvSpPr/>
          <p:nvPr/>
        </p:nvSpPr>
        <p:spPr>
          <a:xfrm>
            <a:off x="304800" y="273843"/>
            <a:ext cx="3533775" cy="683649"/>
          </a:xfrm>
          <a:prstGeom prst="rect">
            <a:avLst/>
          </a:prstGeom>
        </p:spPr>
        <p:txBody>
          <a:bodyPr wrap="square">
            <a:spAutoFit/>
          </a:bodyPr>
          <a:lstStyle/>
          <a:p>
            <a:pPr algn="ctr">
              <a:lnSpc>
                <a:spcPct val="150000"/>
              </a:lnSpc>
            </a:pPr>
            <a:r>
              <a:rPr lang="en-US" altLang="zh-CN" sz="2800">
                <a:solidFill>
                  <a:srgbClr val="333333"/>
                </a:solidFill>
                <a:latin typeface="汉仪润圆-55W" panose="00020600040101010101" pitchFamily="18" charset="-122"/>
                <a:ea typeface="汉仪润圆-55W" panose="00020600040101010101" pitchFamily="18" charset="-122"/>
              </a:rPr>
              <a:t>【</a:t>
            </a:r>
            <a:r>
              <a:rPr lang="zh-CN" altLang="en-US" sz="2800">
                <a:solidFill>
                  <a:srgbClr val="333333"/>
                </a:solidFill>
                <a:latin typeface="汉仪润圆-55W" panose="00020600040101010101" pitchFamily="18" charset="-122"/>
                <a:ea typeface="汉仪润圆-55W" panose="00020600040101010101" pitchFamily="18" charset="-122"/>
              </a:rPr>
              <a:t>特殊人群防控指南</a:t>
            </a:r>
            <a:r>
              <a:rPr lang="en-US" altLang="zh-CN" sz="2800">
                <a:solidFill>
                  <a:srgbClr val="333333"/>
                </a:solidFill>
                <a:latin typeface="汉仪润圆-55W" panose="00020600040101010101" pitchFamily="18" charset="-122"/>
                <a:ea typeface="汉仪润圆-55W" panose="00020600040101010101" pitchFamily="18" charset="-122"/>
              </a:rPr>
              <a:t>】</a:t>
            </a:r>
            <a:endParaRPr lang="zh-CN" altLang="en-US" sz="2800">
              <a:latin typeface="汉仪润圆-55W" panose="00020600040101010101" pitchFamily="18" charset="-122"/>
              <a:ea typeface="汉仪润圆-55W" panose="00020600040101010101" pitchFamily="18" charset="-122"/>
            </a:endParaRPr>
          </a:p>
        </p:txBody>
      </p:sp>
      <p:sp>
        <p:nvSpPr>
          <p:cNvPr id="4" name="矩形 3"/>
          <p:cNvSpPr/>
          <p:nvPr/>
        </p:nvSpPr>
        <p:spPr>
          <a:xfrm>
            <a:off x="957128" y="1317060"/>
            <a:ext cx="2433772" cy="461665"/>
          </a:xfrm>
          <a:prstGeom prst="rect">
            <a:avLst/>
          </a:prstGeom>
        </p:spPr>
        <p:txBody>
          <a:bodyPr wrap="square">
            <a:spAutoFit/>
          </a:bodyPr>
          <a:lstStyle/>
          <a:p>
            <a:pPr algn="dist"/>
            <a:r>
              <a:rPr lang="zh-CN" altLang="en-US" sz="2400">
                <a:solidFill>
                  <a:schemeClr val="accent5">
                    <a:lumMod val="75000"/>
                  </a:schemeClr>
                </a:solidFill>
                <a:latin typeface="汉仪润圆-55W" panose="00020600040101010101" pitchFamily="18" charset="-122"/>
                <a:ea typeface="汉仪润圆-55W" panose="00020600040101010101" pitchFamily="18" charset="-122"/>
              </a:rPr>
              <a:t>老年人防控指南</a:t>
            </a:r>
            <a:endParaRPr lang="zh-CN" altLang="en-US" sz="2400">
              <a:solidFill>
                <a:schemeClr val="accent5">
                  <a:lumMod val="75000"/>
                </a:schemeClr>
              </a:solidFill>
              <a:latin typeface="汉仪润圆-55W" panose="00020600040101010101" pitchFamily="18" charset="-122"/>
              <a:ea typeface="汉仪润圆-55W" panose="00020600040101010101" pitchFamily="18" charset="-122"/>
            </a:endParaRPr>
          </a:p>
        </p:txBody>
      </p:sp>
      <p:sp>
        <p:nvSpPr>
          <p:cNvPr id="13" name="矩形 12"/>
          <p:cNvSpPr/>
          <p:nvPr/>
        </p:nvSpPr>
        <p:spPr>
          <a:xfrm>
            <a:off x="842828" y="1778725"/>
            <a:ext cx="9253671" cy="4192943"/>
          </a:xfrm>
          <a:prstGeom prst="rect">
            <a:avLst/>
          </a:prstGeom>
        </p:spPr>
        <p:txBody>
          <a:bodyPr wrap="square">
            <a:spAutoFit/>
          </a:bodyPr>
          <a:lstStyle/>
          <a:p>
            <a:pPr fontAlgn="base">
              <a:lnSpc>
                <a:spcPct val="150000"/>
              </a:lnSpc>
            </a:pPr>
            <a:r>
              <a:rPr lang="zh-CN" altLang="en-US" sz="2000">
                <a:solidFill>
                  <a:srgbClr val="333333"/>
                </a:solidFill>
                <a:latin typeface="微软雅黑" panose="020B0503020204020204" pitchFamily="34" charset="-122"/>
                <a:ea typeface="微软雅黑" panose="020B0503020204020204" pitchFamily="34" charset="-122"/>
              </a:rPr>
              <a:t>（</a:t>
            </a:r>
            <a:r>
              <a:rPr lang="en-US" altLang="zh-CN" sz="2000">
                <a:solidFill>
                  <a:srgbClr val="333333"/>
                </a:solidFill>
                <a:latin typeface="微软雅黑" panose="020B0503020204020204" pitchFamily="34" charset="-122"/>
                <a:ea typeface="微软雅黑" panose="020B0503020204020204" pitchFamily="34" charset="-122"/>
              </a:rPr>
              <a:t>1</a:t>
            </a:r>
            <a:r>
              <a:rPr lang="zh-CN" altLang="en-US" sz="2000">
                <a:solidFill>
                  <a:srgbClr val="333333"/>
                </a:solidFill>
                <a:latin typeface="微软雅黑" panose="020B0503020204020204" pitchFamily="34" charset="-122"/>
                <a:ea typeface="微软雅黑" panose="020B0503020204020204" pitchFamily="34" charset="-122"/>
              </a:rPr>
              <a:t>）自我隔离，避免与其他人员近距离接触。</a:t>
            </a:r>
            <a:endParaRPr lang="zh-CN" altLang="en-US" sz="2000">
              <a:solidFill>
                <a:srgbClr val="333333"/>
              </a:solidFill>
              <a:latin typeface="微软雅黑" panose="020B0503020204020204" pitchFamily="34" charset="-122"/>
              <a:ea typeface="微软雅黑" panose="020B0503020204020204" pitchFamily="34" charset="-122"/>
            </a:endParaRPr>
          </a:p>
          <a:p>
            <a:pPr fontAlgn="base">
              <a:lnSpc>
                <a:spcPct val="150000"/>
              </a:lnSpc>
            </a:pPr>
            <a:r>
              <a:rPr lang="zh-CN" altLang="en-US" sz="2000">
                <a:solidFill>
                  <a:srgbClr val="333333"/>
                </a:solidFill>
                <a:latin typeface="微软雅黑" panose="020B0503020204020204" pitchFamily="34" charset="-122"/>
                <a:ea typeface="微软雅黑" panose="020B0503020204020204" pitchFamily="34" charset="-122"/>
              </a:rPr>
              <a:t>（</a:t>
            </a:r>
            <a:r>
              <a:rPr lang="en-US" altLang="zh-CN" sz="2000">
                <a:solidFill>
                  <a:srgbClr val="333333"/>
                </a:solidFill>
                <a:latin typeface="微软雅黑" panose="020B0503020204020204" pitchFamily="34" charset="-122"/>
                <a:ea typeface="微软雅黑" panose="020B0503020204020204" pitchFamily="34" charset="-122"/>
              </a:rPr>
              <a:t>2</a:t>
            </a:r>
            <a:r>
              <a:rPr lang="zh-CN" altLang="en-US" sz="2000">
                <a:solidFill>
                  <a:srgbClr val="333333"/>
                </a:solidFill>
                <a:latin typeface="微软雅黑" panose="020B0503020204020204" pitchFamily="34" charset="-122"/>
                <a:ea typeface="微软雅黑" panose="020B0503020204020204" pitchFamily="34" charset="-122"/>
              </a:rPr>
              <a:t>）由医护人员对其健康状况进行评估，视病情状况送至医疗机构就诊，送医途中应佩戴医用外科口罩，尽量避免乘坐公共交通工具。</a:t>
            </a:r>
            <a:endParaRPr lang="zh-CN" altLang="en-US" sz="2000">
              <a:solidFill>
                <a:srgbClr val="333333"/>
              </a:solidFill>
              <a:latin typeface="微软雅黑" panose="020B0503020204020204" pitchFamily="34" charset="-122"/>
              <a:ea typeface="微软雅黑" panose="020B0503020204020204" pitchFamily="34" charset="-122"/>
            </a:endParaRPr>
          </a:p>
          <a:p>
            <a:pPr fontAlgn="base">
              <a:lnSpc>
                <a:spcPct val="150000"/>
              </a:lnSpc>
            </a:pPr>
            <a:r>
              <a:rPr lang="zh-CN" altLang="en-US" sz="2000">
                <a:solidFill>
                  <a:srgbClr val="333333"/>
                </a:solidFill>
                <a:latin typeface="微软雅黑" panose="020B0503020204020204" pitchFamily="34" charset="-122"/>
                <a:ea typeface="微软雅黑" panose="020B0503020204020204" pitchFamily="34" charset="-122"/>
              </a:rPr>
              <a:t>（</a:t>
            </a:r>
            <a:r>
              <a:rPr lang="en-US" altLang="zh-CN" sz="2000">
                <a:solidFill>
                  <a:srgbClr val="333333"/>
                </a:solidFill>
                <a:latin typeface="微软雅黑" panose="020B0503020204020204" pitchFamily="34" charset="-122"/>
                <a:ea typeface="微软雅黑" panose="020B0503020204020204" pitchFamily="34" charset="-122"/>
              </a:rPr>
              <a:t>3</a:t>
            </a:r>
            <a:r>
              <a:rPr lang="zh-CN" altLang="en-US" sz="2000">
                <a:solidFill>
                  <a:srgbClr val="333333"/>
                </a:solidFill>
                <a:latin typeface="微软雅黑" panose="020B0503020204020204" pitchFamily="34" charset="-122"/>
                <a:ea typeface="微软雅黑" panose="020B0503020204020204" pitchFamily="34" charset="-122"/>
              </a:rPr>
              <a:t>）曾与可疑症状者有无有效防护的密切接触者，应立即登记，并进行医学观察。</a:t>
            </a:r>
            <a:endParaRPr lang="zh-CN" altLang="en-US" sz="2000">
              <a:solidFill>
                <a:srgbClr val="333333"/>
              </a:solidFill>
              <a:latin typeface="微软雅黑" panose="020B0503020204020204" pitchFamily="34" charset="-122"/>
              <a:ea typeface="微软雅黑" panose="020B0503020204020204" pitchFamily="34" charset="-122"/>
            </a:endParaRPr>
          </a:p>
          <a:p>
            <a:pPr fontAlgn="base">
              <a:lnSpc>
                <a:spcPct val="150000"/>
              </a:lnSpc>
            </a:pPr>
            <a:r>
              <a:rPr lang="zh-CN" altLang="en-US" sz="2000">
                <a:solidFill>
                  <a:srgbClr val="333333"/>
                </a:solidFill>
                <a:latin typeface="微软雅黑" panose="020B0503020204020204" pitchFamily="34" charset="-122"/>
                <a:ea typeface="微软雅黑" panose="020B0503020204020204" pitchFamily="34" charset="-122"/>
              </a:rPr>
              <a:t>（</a:t>
            </a:r>
            <a:r>
              <a:rPr lang="en-US" altLang="zh-CN" sz="2000">
                <a:solidFill>
                  <a:srgbClr val="333333"/>
                </a:solidFill>
                <a:latin typeface="微软雅黑" panose="020B0503020204020204" pitchFamily="34" charset="-122"/>
                <a:ea typeface="微软雅黑" panose="020B0503020204020204" pitchFamily="34" charset="-122"/>
              </a:rPr>
              <a:t>4</a:t>
            </a:r>
            <a:r>
              <a:rPr lang="zh-CN" altLang="en-US" sz="2000">
                <a:solidFill>
                  <a:srgbClr val="333333"/>
                </a:solidFill>
                <a:latin typeface="微软雅黑" panose="020B0503020204020204" pitchFamily="34" charset="-122"/>
                <a:ea typeface="微软雅黑" panose="020B0503020204020204" pitchFamily="34" charset="-122"/>
              </a:rPr>
              <a:t>）减少不必要的聚会、聚餐等群体性活动，不安排集中用餐。</a:t>
            </a:r>
            <a:endParaRPr lang="zh-CN" altLang="en-US" sz="2000">
              <a:solidFill>
                <a:srgbClr val="333333"/>
              </a:solidFill>
              <a:latin typeface="微软雅黑" panose="020B0503020204020204" pitchFamily="34" charset="-122"/>
              <a:ea typeface="微软雅黑" panose="020B0503020204020204" pitchFamily="34" charset="-122"/>
            </a:endParaRPr>
          </a:p>
          <a:p>
            <a:pPr fontAlgn="base">
              <a:lnSpc>
                <a:spcPct val="150000"/>
              </a:lnSpc>
            </a:pPr>
            <a:r>
              <a:rPr lang="zh-CN" altLang="en-US" sz="2000">
                <a:solidFill>
                  <a:srgbClr val="333333"/>
                </a:solidFill>
                <a:latin typeface="微软雅黑" panose="020B0503020204020204" pitchFamily="34" charset="-122"/>
                <a:ea typeface="微软雅黑" panose="020B0503020204020204" pitchFamily="34" charset="-122"/>
              </a:rPr>
              <a:t>（</a:t>
            </a:r>
            <a:r>
              <a:rPr lang="en-US" altLang="zh-CN" sz="2000">
                <a:solidFill>
                  <a:srgbClr val="333333"/>
                </a:solidFill>
                <a:latin typeface="微软雅黑" panose="020B0503020204020204" pitchFamily="34" charset="-122"/>
                <a:ea typeface="微软雅黑" panose="020B0503020204020204" pitchFamily="34" charset="-122"/>
              </a:rPr>
              <a:t>5</a:t>
            </a:r>
            <a:r>
              <a:rPr lang="zh-CN" altLang="en-US" sz="2000">
                <a:solidFill>
                  <a:srgbClr val="333333"/>
                </a:solidFill>
                <a:latin typeface="微软雅黑" panose="020B0503020204020204" pitchFamily="34" charset="-122"/>
                <a:ea typeface="微软雅黑" panose="020B0503020204020204" pitchFamily="34" charset="-122"/>
              </a:rPr>
              <a:t>）若出现可疑症状的老人被确诊为新型冠状病毒感染的肺炎，其密切接触者应接受</a:t>
            </a:r>
            <a:r>
              <a:rPr lang="en-US" altLang="zh-CN" sz="2000">
                <a:solidFill>
                  <a:srgbClr val="333333"/>
                </a:solidFill>
                <a:latin typeface="微软雅黑" panose="020B0503020204020204" pitchFamily="34" charset="-122"/>
                <a:ea typeface="微软雅黑" panose="020B0503020204020204" pitchFamily="34" charset="-122"/>
              </a:rPr>
              <a:t>14</a:t>
            </a:r>
            <a:r>
              <a:rPr lang="zh-CN" altLang="en-US" sz="2000">
                <a:solidFill>
                  <a:srgbClr val="333333"/>
                </a:solidFill>
                <a:latin typeface="微软雅黑" panose="020B0503020204020204" pitchFamily="34" charset="-122"/>
                <a:ea typeface="微软雅黑" panose="020B0503020204020204" pitchFamily="34" charset="-122"/>
              </a:rPr>
              <a:t>天医学观察。病人离开后（如住院、死亡等），应及时对住所进行终末消毒。具体消毒方式由当地疾控机构的专业人员或具有资质的第三方操作或指导。没有消毒前，该住所不建议使用。</a:t>
            </a:r>
            <a:endParaRPr lang="zh-CN" altLang="en-US" sz="2000">
              <a:solidFill>
                <a:srgbClr val="333333"/>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p:nvSpPr>
        <p:spPr>
          <a:xfrm>
            <a:off x="323850" y="359568"/>
            <a:ext cx="11544300" cy="6138863"/>
          </a:xfrm>
          <a:prstGeom prst="roundRect">
            <a:avLst>
              <a:gd name="adj" fmla="val 3926"/>
            </a:avLst>
          </a:prstGeom>
          <a:solidFill>
            <a:schemeClr val="bg1"/>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1" cstate="screen"/>
          <a:srcRect/>
          <a:stretch>
            <a:fillRect/>
          </a:stretch>
        </p:blipFill>
        <p:spPr>
          <a:xfrm>
            <a:off x="9848850" y="4486476"/>
            <a:ext cx="1990725" cy="1985761"/>
          </a:xfrm>
          <a:custGeom>
            <a:avLst/>
            <a:gdLst>
              <a:gd name="connsiteX0" fmla="*/ 0 w 2095963"/>
              <a:gd name="connsiteY0" fmla="*/ 0 h 2090737"/>
              <a:gd name="connsiteX1" fmla="*/ 2095963 w 2095963"/>
              <a:gd name="connsiteY1" fmla="*/ 0 h 2090737"/>
              <a:gd name="connsiteX2" fmla="*/ 2095963 w 2095963"/>
              <a:gd name="connsiteY2" fmla="*/ 1812628 h 2090737"/>
              <a:gd name="connsiteX3" fmla="*/ 2088268 w 2095963"/>
              <a:gd name="connsiteY3" fmla="*/ 1837417 h 2090737"/>
              <a:gd name="connsiteX4" fmla="*/ 1842644 w 2095963"/>
              <a:gd name="connsiteY4" fmla="*/ 2083041 h 2090737"/>
              <a:gd name="connsiteX5" fmla="*/ 1817851 w 2095963"/>
              <a:gd name="connsiteY5" fmla="*/ 2090737 h 2090737"/>
              <a:gd name="connsiteX6" fmla="*/ 0 w 2095963"/>
              <a:gd name="connsiteY6" fmla="*/ 2090737 h 2090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963" h="2090737">
                <a:moveTo>
                  <a:pt x="0" y="0"/>
                </a:moveTo>
                <a:lnTo>
                  <a:pt x="2095963" y="0"/>
                </a:lnTo>
                <a:lnTo>
                  <a:pt x="2095963" y="1812628"/>
                </a:lnTo>
                <a:lnTo>
                  <a:pt x="2088268" y="1837417"/>
                </a:lnTo>
                <a:cubicBezTo>
                  <a:pt x="2041556" y="1947856"/>
                  <a:pt x="1953082" y="2036330"/>
                  <a:pt x="1842644" y="2083041"/>
                </a:cubicBezTo>
                <a:lnTo>
                  <a:pt x="1817851" y="2090737"/>
                </a:lnTo>
                <a:lnTo>
                  <a:pt x="0" y="2090737"/>
                </a:lnTo>
                <a:close/>
              </a:path>
            </a:pathLst>
          </a:custGeom>
        </p:spPr>
      </p:pic>
      <p:sp>
        <p:nvSpPr>
          <p:cNvPr id="5" name="矩形 4"/>
          <p:cNvSpPr/>
          <p:nvPr/>
        </p:nvSpPr>
        <p:spPr>
          <a:xfrm>
            <a:off x="304800" y="273843"/>
            <a:ext cx="3533775" cy="683649"/>
          </a:xfrm>
          <a:prstGeom prst="rect">
            <a:avLst/>
          </a:prstGeom>
        </p:spPr>
        <p:txBody>
          <a:bodyPr wrap="square">
            <a:spAutoFit/>
          </a:bodyPr>
          <a:lstStyle/>
          <a:p>
            <a:pPr algn="ctr">
              <a:lnSpc>
                <a:spcPct val="150000"/>
              </a:lnSpc>
            </a:pPr>
            <a:r>
              <a:rPr lang="en-US" altLang="zh-CN" sz="2800">
                <a:solidFill>
                  <a:srgbClr val="333333"/>
                </a:solidFill>
                <a:latin typeface="汉仪润圆-55W" panose="00020600040101010101" pitchFamily="18" charset="-122"/>
                <a:ea typeface="汉仪润圆-55W" panose="00020600040101010101" pitchFamily="18" charset="-122"/>
              </a:rPr>
              <a:t>【</a:t>
            </a:r>
            <a:r>
              <a:rPr lang="zh-CN" altLang="en-US" sz="2800">
                <a:solidFill>
                  <a:srgbClr val="333333"/>
                </a:solidFill>
                <a:latin typeface="汉仪润圆-55W" panose="00020600040101010101" pitchFamily="18" charset="-122"/>
                <a:ea typeface="汉仪润圆-55W" panose="00020600040101010101" pitchFamily="18" charset="-122"/>
              </a:rPr>
              <a:t>特殊人群防控指南</a:t>
            </a:r>
            <a:r>
              <a:rPr lang="en-US" altLang="zh-CN" sz="2800">
                <a:solidFill>
                  <a:srgbClr val="333333"/>
                </a:solidFill>
                <a:latin typeface="汉仪润圆-55W" panose="00020600040101010101" pitchFamily="18" charset="-122"/>
                <a:ea typeface="汉仪润圆-55W" panose="00020600040101010101" pitchFamily="18" charset="-122"/>
              </a:rPr>
              <a:t>】</a:t>
            </a:r>
            <a:endParaRPr lang="zh-CN" altLang="en-US" sz="2800">
              <a:latin typeface="汉仪润圆-55W" panose="00020600040101010101" pitchFamily="18" charset="-122"/>
              <a:ea typeface="汉仪润圆-55W" panose="00020600040101010101" pitchFamily="18" charset="-122"/>
            </a:endParaRPr>
          </a:p>
        </p:txBody>
      </p:sp>
      <p:sp>
        <p:nvSpPr>
          <p:cNvPr id="4" name="矩形 3"/>
          <p:cNvSpPr/>
          <p:nvPr/>
        </p:nvSpPr>
        <p:spPr>
          <a:xfrm>
            <a:off x="1585778" y="1545178"/>
            <a:ext cx="2433772" cy="461665"/>
          </a:xfrm>
          <a:prstGeom prst="rect">
            <a:avLst/>
          </a:prstGeom>
        </p:spPr>
        <p:txBody>
          <a:bodyPr wrap="square">
            <a:spAutoFit/>
          </a:bodyPr>
          <a:lstStyle/>
          <a:p>
            <a:pPr algn="dist"/>
            <a:r>
              <a:rPr lang="zh-CN" altLang="en-US" sz="2400">
                <a:solidFill>
                  <a:schemeClr val="accent5">
                    <a:lumMod val="75000"/>
                  </a:schemeClr>
                </a:solidFill>
                <a:latin typeface="汉仪润圆-55W" panose="00020600040101010101" pitchFamily="18" charset="-122"/>
                <a:ea typeface="汉仪润圆-55W" panose="00020600040101010101" pitchFamily="18" charset="-122"/>
              </a:rPr>
              <a:t>儿童防控指南</a:t>
            </a:r>
            <a:endParaRPr lang="zh-CN" altLang="en-US" sz="2400">
              <a:solidFill>
                <a:schemeClr val="accent5">
                  <a:lumMod val="75000"/>
                </a:schemeClr>
              </a:solidFill>
              <a:latin typeface="汉仪润圆-55W" panose="00020600040101010101" pitchFamily="18" charset="-122"/>
              <a:ea typeface="汉仪润圆-55W" panose="00020600040101010101" pitchFamily="18" charset="-122"/>
            </a:endParaRPr>
          </a:p>
        </p:txBody>
      </p:sp>
      <p:sp>
        <p:nvSpPr>
          <p:cNvPr id="13" name="矩形 12"/>
          <p:cNvSpPr/>
          <p:nvPr/>
        </p:nvSpPr>
        <p:spPr>
          <a:xfrm>
            <a:off x="1585779" y="2143102"/>
            <a:ext cx="7272472" cy="3731278"/>
          </a:xfrm>
          <a:prstGeom prst="rect">
            <a:avLst/>
          </a:prstGeom>
        </p:spPr>
        <p:txBody>
          <a:bodyPr wrap="square">
            <a:spAutoFit/>
          </a:bodyPr>
          <a:lstStyle/>
          <a:p>
            <a:pPr fontAlgn="base">
              <a:lnSpc>
                <a:spcPct val="150000"/>
              </a:lnSpc>
            </a:pPr>
            <a:r>
              <a:rPr lang="en-US" altLang="zh-CN" sz="2000">
                <a:solidFill>
                  <a:srgbClr val="333333"/>
                </a:solidFill>
                <a:latin typeface="微软雅黑" panose="020B0503020204020204" pitchFamily="34" charset="-122"/>
                <a:ea typeface="微软雅黑" panose="020B0503020204020204" pitchFamily="34" charset="-122"/>
              </a:rPr>
              <a:t>1.</a:t>
            </a:r>
            <a:r>
              <a:rPr lang="zh-CN" altLang="en-US" sz="2000">
                <a:solidFill>
                  <a:srgbClr val="333333"/>
                </a:solidFill>
                <a:latin typeface="微软雅黑" panose="020B0503020204020204" pitchFamily="34" charset="-122"/>
                <a:ea typeface="微软雅黑" panose="020B0503020204020204" pitchFamily="34" charset="-122"/>
              </a:rPr>
              <a:t>不要去人多的地方，不参加聚会。</a:t>
            </a:r>
            <a:endParaRPr lang="zh-CN" altLang="en-US" sz="2000">
              <a:solidFill>
                <a:srgbClr val="333333"/>
              </a:solidFill>
              <a:latin typeface="微软雅黑" panose="020B0503020204020204" pitchFamily="34" charset="-122"/>
              <a:ea typeface="微软雅黑" panose="020B0503020204020204" pitchFamily="34" charset="-122"/>
            </a:endParaRPr>
          </a:p>
          <a:p>
            <a:pPr fontAlgn="base">
              <a:lnSpc>
                <a:spcPct val="150000"/>
              </a:lnSpc>
            </a:pPr>
            <a:r>
              <a:rPr lang="en-US" altLang="zh-CN" sz="2000">
                <a:solidFill>
                  <a:srgbClr val="333333"/>
                </a:solidFill>
                <a:latin typeface="微软雅黑" panose="020B0503020204020204" pitchFamily="34" charset="-122"/>
                <a:ea typeface="微软雅黑" panose="020B0503020204020204" pitchFamily="34" charset="-122"/>
              </a:rPr>
              <a:t>2.</a:t>
            </a:r>
            <a:r>
              <a:rPr lang="zh-CN" altLang="en-US" sz="2000">
                <a:solidFill>
                  <a:srgbClr val="333333"/>
                </a:solidFill>
                <a:latin typeface="微软雅黑" panose="020B0503020204020204" pitchFamily="34" charset="-122"/>
                <a:ea typeface="微软雅黑" panose="020B0503020204020204" pitchFamily="34" charset="-122"/>
              </a:rPr>
              <a:t>外出一定要戴上口罩，记得提醒爸爸妈妈和爷爷奶奶戴好口罩。</a:t>
            </a:r>
            <a:endParaRPr lang="zh-CN" altLang="en-US" sz="2000">
              <a:solidFill>
                <a:srgbClr val="333333"/>
              </a:solidFill>
              <a:latin typeface="微软雅黑" panose="020B0503020204020204" pitchFamily="34" charset="-122"/>
              <a:ea typeface="微软雅黑" panose="020B0503020204020204" pitchFamily="34" charset="-122"/>
            </a:endParaRPr>
          </a:p>
          <a:p>
            <a:pPr fontAlgn="base">
              <a:lnSpc>
                <a:spcPct val="150000"/>
              </a:lnSpc>
            </a:pPr>
            <a:r>
              <a:rPr lang="en-US" altLang="zh-CN" sz="2000">
                <a:solidFill>
                  <a:srgbClr val="333333"/>
                </a:solidFill>
                <a:latin typeface="微软雅黑" panose="020B0503020204020204" pitchFamily="34" charset="-122"/>
                <a:ea typeface="微软雅黑" panose="020B0503020204020204" pitchFamily="34" charset="-122"/>
              </a:rPr>
              <a:t>3.</a:t>
            </a:r>
            <a:r>
              <a:rPr lang="zh-CN" altLang="en-US" sz="2000">
                <a:solidFill>
                  <a:srgbClr val="333333"/>
                </a:solidFill>
                <a:latin typeface="微软雅黑" panose="020B0503020204020204" pitchFamily="34" charset="-122"/>
                <a:ea typeface="微软雅黑" panose="020B0503020204020204" pitchFamily="34" charset="-122"/>
              </a:rPr>
              <a:t>作息规律，健康饮食。饭前便后认真洗手。在家多和爸爸、妈妈一起做做体育运动。</a:t>
            </a:r>
            <a:endParaRPr lang="zh-CN" altLang="en-US" sz="2000">
              <a:solidFill>
                <a:srgbClr val="333333"/>
              </a:solidFill>
              <a:latin typeface="微软雅黑" panose="020B0503020204020204" pitchFamily="34" charset="-122"/>
              <a:ea typeface="微软雅黑" panose="020B0503020204020204" pitchFamily="34" charset="-122"/>
            </a:endParaRPr>
          </a:p>
          <a:p>
            <a:pPr fontAlgn="base">
              <a:lnSpc>
                <a:spcPct val="150000"/>
              </a:lnSpc>
            </a:pPr>
            <a:r>
              <a:rPr lang="en-US" altLang="zh-CN" sz="2000">
                <a:solidFill>
                  <a:srgbClr val="333333"/>
                </a:solidFill>
                <a:latin typeface="微软雅黑" panose="020B0503020204020204" pitchFamily="34" charset="-122"/>
                <a:ea typeface="微软雅黑" panose="020B0503020204020204" pitchFamily="34" charset="-122"/>
              </a:rPr>
              <a:t>4.</a:t>
            </a:r>
            <a:r>
              <a:rPr lang="zh-CN" altLang="en-US" sz="2000">
                <a:solidFill>
                  <a:srgbClr val="333333"/>
                </a:solidFill>
                <a:latin typeface="微软雅黑" panose="020B0503020204020204" pitchFamily="34" charset="-122"/>
                <a:ea typeface="微软雅黑" panose="020B0503020204020204" pitchFamily="34" charset="-122"/>
              </a:rPr>
              <a:t>从现在起，养成打喷嚏或咳嗽时用纸巾或袖肘遮住嘴巴、鼻子的习惯。</a:t>
            </a:r>
            <a:endParaRPr lang="zh-CN" altLang="en-US" sz="2000">
              <a:solidFill>
                <a:srgbClr val="333333"/>
              </a:solidFill>
              <a:latin typeface="微软雅黑" panose="020B0503020204020204" pitchFamily="34" charset="-122"/>
              <a:ea typeface="微软雅黑" panose="020B0503020204020204" pitchFamily="34" charset="-122"/>
            </a:endParaRPr>
          </a:p>
          <a:p>
            <a:pPr fontAlgn="base">
              <a:lnSpc>
                <a:spcPct val="150000"/>
              </a:lnSpc>
            </a:pPr>
            <a:r>
              <a:rPr lang="en-US" altLang="zh-CN" sz="2000">
                <a:solidFill>
                  <a:srgbClr val="333333"/>
                </a:solidFill>
                <a:latin typeface="微软雅黑" panose="020B0503020204020204" pitchFamily="34" charset="-122"/>
                <a:ea typeface="微软雅黑" panose="020B0503020204020204" pitchFamily="34" charset="-122"/>
              </a:rPr>
              <a:t>5.</a:t>
            </a:r>
            <a:r>
              <a:rPr lang="zh-CN" altLang="en-US" sz="2000">
                <a:solidFill>
                  <a:srgbClr val="333333"/>
                </a:solidFill>
                <a:latin typeface="微软雅黑" panose="020B0503020204020204" pitchFamily="34" charset="-122"/>
                <a:ea typeface="微软雅黑" panose="020B0503020204020204" pitchFamily="34" charset="-122"/>
              </a:rPr>
              <a:t>如果有发烧、生病的情况，一定要配合爸爸、妈妈及时去医院就医。</a:t>
            </a:r>
            <a:endParaRPr lang="zh-CN" altLang="en-US" sz="2000">
              <a:solidFill>
                <a:srgbClr val="333333"/>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p:nvSpPr>
        <p:spPr>
          <a:xfrm>
            <a:off x="323850" y="359568"/>
            <a:ext cx="11544300" cy="6138863"/>
          </a:xfrm>
          <a:prstGeom prst="roundRect">
            <a:avLst>
              <a:gd name="adj" fmla="val 3926"/>
            </a:avLst>
          </a:prstGeom>
          <a:solidFill>
            <a:schemeClr val="bg1"/>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1" cstate="screen"/>
          <a:srcRect/>
          <a:stretch>
            <a:fillRect/>
          </a:stretch>
        </p:blipFill>
        <p:spPr>
          <a:xfrm>
            <a:off x="9848850" y="4486476"/>
            <a:ext cx="1990725" cy="1985761"/>
          </a:xfrm>
          <a:custGeom>
            <a:avLst/>
            <a:gdLst>
              <a:gd name="connsiteX0" fmla="*/ 0 w 2095963"/>
              <a:gd name="connsiteY0" fmla="*/ 0 h 2090737"/>
              <a:gd name="connsiteX1" fmla="*/ 2095963 w 2095963"/>
              <a:gd name="connsiteY1" fmla="*/ 0 h 2090737"/>
              <a:gd name="connsiteX2" fmla="*/ 2095963 w 2095963"/>
              <a:gd name="connsiteY2" fmla="*/ 1812628 h 2090737"/>
              <a:gd name="connsiteX3" fmla="*/ 2088268 w 2095963"/>
              <a:gd name="connsiteY3" fmla="*/ 1837417 h 2090737"/>
              <a:gd name="connsiteX4" fmla="*/ 1842644 w 2095963"/>
              <a:gd name="connsiteY4" fmla="*/ 2083041 h 2090737"/>
              <a:gd name="connsiteX5" fmla="*/ 1817851 w 2095963"/>
              <a:gd name="connsiteY5" fmla="*/ 2090737 h 2090737"/>
              <a:gd name="connsiteX6" fmla="*/ 0 w 2095963"/>
              <a:gd name="connsiteY6" fmla="*/ 2090737 h 2090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963" h="2090737">
                <a:moveTo>
                  <a:pt x="0" y="0"/>
                </a:moveTo>
                <a:lnTo>
                  <a:pt x="2095963" y="0"/>
                </a:lnTo>
                <a:lnTo>
                  <a:pt x="2095963" y="1812628"/>
                </a:lnTo>
                <a:lnTo>
                  <a:pt x="2088268" y="1837417"/>
                </a:lnTo>
                <a:cubicBezTo>
                  <a:pt x="2041556" y="1947856"/>
                  <a:pt x="1953082" y="2036330"/>
                  <a:pt x="1842644" y="2083041"/>
                </a:cubicBezTo>
                <a:lnTo>
                  <a:pt x="1817851" y="2090737"/>
                </a:lnTo>
                <a:lnTo>
                  <a:pt x="0" y="2090737"/>
                </a:lnTo>
                <a:close/>
              </a:path>
            </a:pathLst>
          </a:custGeom>
        </p:spPr>
      </p:pic>
      <p:sp>
        <p:nvSpPr>
          <p:cNvPr id="5" name="矩形 4"/>
          <p:cNvSpPr/>
          <p:nvPr/>
        </p:nvSpPr>
        <p:spPr>
          <a:xfrm>
            <a:off x="304800" y="273843"/>
            <a:ext cx="3533775" cy="683649"/>
          </a:xfrm>
          <a:prstGeom prst="rect">
            <a:avLst/>
          </a:prstGeom>
        </p:spPr>
        <p:txBody>
          <a:bodyPr wrap="square">
            <a:spAutoFit/>
          </a:bodyPr>
          <a:lstStyle/>
          <a:p>
            <a:pPr algn="ctr">
              <a:lnSpc>
                <a:spcPct val="150000"/>
              </a:lnSpc>
            </a:pPr>
            <a:r>
              <a:rPr lang="en-US" altLang="zh-CN" sz="2800">
                <a:solidFill>
                  <a:srgbClr val="333333"/>
                </a:solidFill>
                <a:latin typeface="汉仪润圆-55W" panose="00020600040101010101" pitchFamily="18" charset="-122"/>
                <a:ea typeface="汉仪润圆-55W" panose="00020600040101010101" pitchFamily="18" charset="-122"/>
              </a:rPr>
              <a:t>【</a:t>
            </a:r>
            <a:r>
              <a:rPr lang="zh-CN" altLang="en-US" sz="2800">
                <a:solidFill>
                  <a:srgbClr val="333333"/>
                </a:solidFill>
                <a:latin typeface="汉仪润圆-55W" panose="00020600040101010101" pitchFamily="18" charset="-122"/>
                <a:ea typeface="汉仪润圆-55W" panose="00020600040101010101" pitchFamily="18" charset="-122"/>
              </a:rPr>
              <a:t>特殊人群防控指南</a:t>
            </a:r>
            <a:r>
              <a:rPr lang="en-US" altLang="zh-CN" sz="2800">
                <a:solidFill>
                  <a:srgbClr val="333333"/>
                </a:solidFill>
                <a:latin typeface="汉仪润圆-55W" panose="00020600040101010101" pitchFamily="18" charset="-122"/>
                <a:ea typeface="汉仪润圆-55W" panose="00020600040101010101" pitchFamily="18" charset="-122"/>
              </a:rPr>
              <a:t>】</a:t>
            </a:r>
            <a:endParaRPr lang="zh-CN" altLang="en-US" sz="2800">
              <a:latin typeface="汉仪润圆-55W" panose="00020600040101010101" pitchFamily="18" charset="-122"/>
              <a:ea typeface="汉仪润圆-55W" panose="00020600040101010101" pitchFamily="18" charset="-122"/>
            </a:endParaRPr>
          </a:p>
        </p:txBody>
      </p:sp>
      <p:sp>
        <p:nvSpPr>
          <p:cNvPr id="4" name="矩形 3"/>
          <p:cNvSpPr/>
          <p:nvPr/>
        </p:nvSpPr>
        <p:spPr>
          <a:xfrm>
            <a:off x="1366703" y="1391683"/>
            <a:ext cx="2433772" cy="461665"/>
          </a:xfrm>
          <a:prstGeom prst="rect">
            <a:avLst/>
          </a:prstGeom>
        </p:spPr>
        <p:txBody>
          <a:bodyPr wrap="square">
            <a:spAutoFit/>
          </a:bodyPr>
          <a:lstStyle/>
          <a:p>
            <a:pPr algn="dist"/>
            <a:r>
              <a:rPr lang="zh-CN" altLang="en-US" sz="2400">
                <a:solidFill>
                  <a:schemeClr val="accent5">
                    <a:lumMod val="75000"/>
                  </a:schemeClr>
                </a:solidFill>
                <a:latin typeface="汉仪润圆-55W" panose="00020600040101010101" pitchFamily="18" charset="-122"/>
                <a:ea typeface="汉仪润圆-55W" panose="00020600040101010101" pitchFamily="18" charset="-122"/>
              </a:rPr>
              <a:t>学生防控指南</a:t>
            </a:r>
            <a:endParaRPr lang="zh-CN" altLang="en-US" sz="2400">
              <a:solidFill>
                <a:schemeClr val="accent5">
                  <a:lumMod val="75000"/>
                </a:schemeClr>
              </a:solidFill>
              <a:latin typeface="汉仪润圆-55W" panose="00020600040101010101" pitchFamily="18" charset="-122"/>
              <a:ea typeface="汉仪润圆-55W" panose="00020600040101010101" pitchFamily="18" charset="-122"/>
            </a:endParaRPr>
          </a:p>
        </p:txBody>
      </p:sp>
      <p:sp>
        <p:nvSpPr>
          <p:cNvPr id="13" name="矩形 12"/>
          <p:cNvSpPr/>
          <p:nvPr/>
        </p:nvSpPr>
        <p:spPr>
          <a:xfrm>
            <a:off x="1366704" y="1853348"/>
            <a:ext cx="7739196" cy="4192943"/>
          </a:xfrm>
          <a:prstGeom prst="rect">
            <a:avLst/>
          </a:prstGeom>
        </p:spPr>
        <p:txBody>
          <a:bodyPr wrap="square">
            <a:spAutoFit/>
          </a:bodyPr>
          <a:lstStyle/>
          <a:p>
            <a:pPr fontAlgn="base">
              <a:lnSpc>
                <a:spcPct val="150000"/>
              </a:lnSpc>
            </a:pPr>
            <a:r>
              <a:rPr lang="en-US" altLang="zh-CN" sz="2000" b="1">
                <a:solidFill>
                  <a:srgbClr val="333333"/>
                </a:solidFill>
                <a:latin typeface="微软雅黑" panose="020B0503020204020204" pitchFamily="34" charset="-122"/>
                <a:ea typeface="微软雅黑" panose="020B0503020204020204" pitchFamily="34" charset="-122"/>
              </a:rPr>
              <a:t>1.</a:t>
            </a:r>
            <a:r>
              <a:rPr lang="zh-CN" altLang="en-US" sz="2000" b="1">
                <a:solidFill>
                  <a:srgbClr val="333333"/>
                </a:solidFill>
                <a:latin typeface="微软雅黑" panose="020B0503020204020204" pitchFamily="34" charset="-122"/>
                <a:ea typeface="微软雅黑" panose="020B0503020204020204" pitchFamily="34" charset="-122"/>
              </a:rPr>
              <a:t>寒假期间</a:t>
            </a:r>
            <a:endParaRPr lang="zh-CN" altLang="en-US" sz="2000" b="1">
              <a:solidFill>
                <a:srgbClr val="333333"/>
              </a:solidFill>
              <a:latin typeface="微软雅黑" panose="020B0503020204020204" pitchFamily="34" charset="-122"/>
              <a:ea typeface="微软雅黑" panose="020B0503020204020204" pitchFamily="34" charset="-122"/>
            </a:endParaRPr>
          </a:p>
          <a:p>
            <a:pPr fontAlgn="base">
              <a:lnSpc>
                <a:spcPct val="150000"/>
              </a:lnSpc>
            </a:pPr>
            <a:r>
              <a:rPr lang="zh-CN" altLang="en-US" sz="2000">
                <a:solidFill>
                  <a:srgbClr val="333333"/>
                </a:solidFill>
                <a:latin typeface="微软雅黑" panose="020B0503020204020204" pitchFamily="34" charset="-122"/>
                <a:ea typeface="微软雅黑" panose="020B0503020204020204" pitchFamily="34" charset="-122"/>
              </a:rPr>
              <a:t>（</a:t>
            </a:r>
            <a:r>
              <a:rPr lang="en-US" altLang="zh-CN" sz="2000">
                <a:solidFill>
                  <a:srgbClr val="333333"/>
                </a:solidFill>
                <a:latin typeface="微软雅黑" panose="020B0503020204020204" pitchFamily="34" charset="-122"/>
                <a:ea typeface="微软雅黑" panose="020B0503020204020204" pitchFamily="34" charset="-122"/>
              </a:rPr>
              <a:t>1</a:t>
            </a:r>
            <a:r>
              <a:rPr lang="zh-CN" altLang="en-US" sz="2000">
                <a:solidFill>
                  <a:srgbClr val="333333"/>
                </a:solidFill>
                <a:latin typeface="微软雅黑" panose="020B0503020204020204" pitchFamily="34" charset="-122"/>
                <a:ea typeface="微软雅黑" panose="020B0503020204020204" pitchFamily="34" charset="-122"/>
              </a:rPr>
              <a:t>）有疫情高发地区（如武汉等地区）居住史或旅行史的学生，自离开疫情高发地区后，居家或在指定场所医学观察</a:t>
            </a:r>
            <a:r>
              <a:rPr lang="en-US" altLang="zh-CN" sz="2000">
                <a:solidFill>
                  <a:srgbClr val="333333"/>
                </a:solidFill>
                <a:latin typeface="微软雅黑" panose="020B0503020204020204" pitchFamily="34" charset="-122"/>
                <a:ea typeface="微软雅黑" panose="020B0503020204020204" pitchFamily="34" charset="-122"/>
              </a:rPr>
              <a:t>14</a:t>
            </a:r>
            <a:r>
              <a:rPr lang="zh-CN" altLang="en-US" sz="2000">
                <a:solidFill>
                  <a:srgbClr val="333333"/>
                </a:solidFill>
                <a:latin typeface="微软雅黑" panose="020B0503020204020204" pitchFamily="34" charset="-122"/>
                <a:ea typeface="微软雅黑" panose="020B0503020204020204" pitchFamily="34" charset="-122"/>
              </a:rPr>
              <a:t>天。</a:t>
            </a:r>
            <a:endParaRPr lang="zh-CN" altLang="en-US" sz="2000">
              <a:solidFill>
                <a:srgbClr val="333333"/>
              </a:solidFill>
              <a:latin typeface="微软雅黑" panose="020B0503020204020204" pitchFamily="34" charset="-122"/>
              <a:ea typeface="微软雅黑" panose="020B0503020204020204" pitchFamily="34" charset="-122"/>
            </a:endParaRPr>
          </a:p>
          <a:p>
            <a:pPr fontAlgn="base">
              <a:lnSpc>
                <a:spcPct val="150000"/>
              </a:lnSpc>
            </a:pPr>
            <a:r>
              <a:rPr lang="zh-CN" altLang="en-US" sz="2000">
                <a:solidFill>
                  <a:srgbClr val="333333"/>
                </a:solidFill>
                <a:latin typeface="微软雅黑" panose="020B0503020204020204" pitchFamily="34" charset="-122"/>
                <a:ea typeface="微软雅黑" panose="020B0503020204020204" pitchFamily="34" charset="-122"/>
              </a:rPr>
              <a:t>（</a:t>
            </a:r>
            <a:r>
              <a:rPr lang="en-US" altLang="zh-CN" sz="2000">
                <a:solidFill>
                  <a:srgbClr val="333333"/>
                </a:solidFill>
                <a:latin typeface="微软雅黑" panose="020B0503020204020204" pitchFamily="34" charset="-122"/>
                <a:ea typeface="微软雅黑" panose="020B0503020204020204" pitchFamily="34" charset="-122"/>
              </a:rPr>
              <a:t>2</a:t>
            </a:r>
            <a:r>
              <a:rPr lang="zh-CN" altLang="en-US" sz="2000">
                <a:solidFill>
                  <a:srgbClr val="333333"/>
                </a:solidFill>
                <a:latin typeface="微软雅黑" panose="020B0503020204020204" pitchFamily="34" charset="-122"/>
                <a:ea typeface="微软雅黑" panose="020B0503020204020204" pitchFamily="34" charset="-122"/>
              </a:rPr>
              <a:t>）各地学生均应尽量居家，减少走亲访友、聚会聚餐，减少到人员密集的公共场所活动，尤其是空气流动性差的地方。</a:t>
            </a:r>
            <a:endParaRPr lang="zh-CN" altLang="en-US" sz="2000">
              <a:solidFill>
                <a:srgbClr val="333333"/>
              </a:solidFill>
              <a:latin typeface="微软雅黑" panose="020B0503020204020204" pitchFamily="34" charset="-122"/>
              <a:ea typeface="微软雅黑" panose="020B0503020204020204" pitchFamily="34" charset="-122"/>
            </a:endParaRPr>
          </a:p>
          <a:p>
            <a:pPr fontAlgn="base">
              <a:lnSpc>
                <a:spcPct val="150000"/>
              </a:lnSpc>
            </a:pPr>
            <a:r>
              <a:rPr lang="zh-CN" altLang="en-US" sz="2000">
                <a:solidFill>
                  <a:srgbClr val="333333"/>
                </a:solidFill>
                <a:latin typeface="微软雅黑" panose="020B0503020204020204" pitchFamily="34" charset="-122"/>
                <a:ea typeface="微软雅黑" panose="020B0503020204020204" pitchFamily="34" charset="-122"/>
              </a:rPr>
              <a:t>（</a:t>
            </a:r>
            <a:r>
              <a:rPr lang="en-US" altLang="zh-CN" sz="2000">
                <a:solidFill>
                  <a:srgbClr val="333333"/>
                </a:solidFill>
                <a:latin typeface="微软雅黑" panose="020B0503020204020204" pitchFamily="34" charset="-122"/>
                <a:ea typeface="微软雅黑" panose="020B0503020204020204" pitchFamily="34" charset="-122"/>
              </a:rPr>
              <a:t>3</a:t>
            </a:r>
            <a:r>
              <a:rPr lang="zh-CN" altLang="en-US" sz="2000">
                <a:solidFill>
                  <a:srgbClr val="333333"/>
                </a:solidFill>
                <a:latin typeface="微软雅黑" panose="020B0503020204020204" pitchFamily="34" charset="-122"/>
                <a:ea typeface="微软雅黑" panose="020B0503020204020204" pitchFamily="34" charset="-122"/>
              </a:rPr>
              <a:t>）建议学生每日进行健康监测，并根据社区或学校要求向社区或学校指定负责人报告。</a:t>
            </a:r>
            <a:endParaRPr lang="zh-CN" altLang="en-US" sz="2000">
              <a:solidFill>
                <a:srgbClr val="333333"/>
              </a:solidFill>
              <a:latin typeface="微软雅黑" panose="020B0503020204020204" pitchFamily="34" charset="-122"/>
              <a:ea typeface="微软雅黑" panose="020B0503020204020204" pitchFamily="34" charset="-122"/>
            </a:endParaRPr>
          </a:p>
          <a:p>
            <a:pPr fontAlgn="base">
              <a:lnSpc>
                <a:spcPct val="150000"/>
              </a:lnSpc>
            </a:pPr>
            <a:r>
              <a:rPr lang="zh-CN" altLang="en-US" sz="2000">
                <a:solidFill>
                  <a:srgbClr val="333333"/>
                </a:solidFill>
                <a:latin typeface="微软雅黑" panose="020B0503020204020204" pitchFamily="34" charset="-122"/>
                <a:ea typeface="微软雅黑" panose="020B0503020204020204" pitchFamily="34" charset="-122"/>
              </a:rPr>
              <a:t>（</a:t>
            </a:r>
            <a:r>
              <a:rPr lang="en-US" altLang="zh-CN" sz="2000">
                <a:solidFill>
                  <a:srgbClr val="333333"/>
                </a:solidFill>
                <a:latin typeface="微软雅黑" panose="020B0503020204020204" pitchFamily="34" charset="-122"/>
                <a:ea typeface="微软雅黑" panose="020B0503020204020204" pitchFamily="34" charset="-122"/>
              </a:rPr>
              <a:t>4</a:t>
            </a:r>
            <a:r>
              <a:rPr lang="zh-CN" altLang="en-US" sz="2000">
                <a:solidFill>
                  <a:srgbClr val="333333"/>
                </a:solidFill>
                <a:latin typeface="微软雅黑" panose="020B0503020204020204" pitchFamily="34" charset="-122"/>
                <a:ea typeface="微软雅黑" panose="020B0503020204020204" pitchFamily="34" charset="-122"/>
              </a:rPr>
              <a:t>）寒假结束时，学生如无可疑症状，可正常返校。如有可疑症状，应报告学校或由监护人报告学校，及时就医，待痊愈后再返校。</a:t>
            </a:r>
            <a:endParaRPr lang="zh-CN" altLang="en-US" sz="2000">
              <a:solidFill>
                <a:srgbClr val="333333"/>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p:nvSpPr>
        <p:spPr>
          <a:xfrm>
            <a:off x="323850" y="359568"/>
            <a:ext cx="11544300" cy="6138863"/>
          </a:xfrm>
          <a:prstGeom prst="roundRect">
            <a:avLst>
              <a:gd name="adj" fmla="val 3926"/>
            </a:avLst>
          </a:prstGeom>
          <a:solidFill>
            <a:schemeClr val="bg1"/>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1" cstate="screen"/>
          <a:srcRect/>
          <a:stretch>
            <a:fillRect/>
          </a:stretch>
        </p:blipFill>
        <p:spPr>
          <a:xfrm>
            <a:off x="9848850" y="4486476"/>
            <a:ext cx="1990725" cy="1985761"/>
          </a:xfrm>
          <a:custGeom>
            <a:avLst/>
            <a:gdLst>
              <a:gd name="connsiteX0" fmla="*/ 0 w 2095963"/>
              <a:gd name="connsiteY0" fmla="*/ 0 h 2090737"/>
              <a:gd name="connsiteX1" fmla="*/ 2095963 w 2095963"/>
              <a:gd name="connsiteY1" fmla="*/ 0 h 2090737"/>
              <a:gd name="connsiteX2" fmla="*/ 2095963 w 2095963"/>
              <a:gd name="connsiteY2" fmla="*/ 1812628 h 2090737"/>
              <a:gd name="connsiteX3" fmla="*/ 2088268 w 2095963"/>
              <a:gd name="connsiteY3" fmla="*/ 1837417 h 2090737"/>
              <a:gd name="connsiteX4" fmla="*/ 1842644 w 2095963"/>
              <a:gd name="connsiteY4" fmla="*/ 2083041 h 2090737"/>
              <a:gd name="connsiteX5" fmla="*/ 1817851 w 2095963"/>
              <a:gd name="connsiteY5" fmla="*/ 2090737 h 2090737"/>
              <a:gd name="connsiteX6" fmla="*/ 0 w 2095963"/>
              <a:gd name="connsiteY6" fmla="*/ 2090737 h 2090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963" h="2090737">
                <a:moveTo>
                  <a:pt x="0" y="0"/>
                </a:moveTo>
                <a:lnTo>
                  <a:pt x="2095963" y="0"/>
                </a:lnTo>
                <a:lnTo>
                  <a:pt x="2095963" y="1812628"/>
                </a:lnTo>
                <a:lnTo>
                  <a:pt x="2088268" y="1837417"/>
                </a:lnTo>
                <a:cubicBezTo>
                  <a:pt x="2041556" y="1947856"/>
                  <a:pt x="1953082" y="2036330"/>
                  <a:pt x="1842644" y="2083041"/>
                </a:cubicBezTo>
                <a:lnTo>
                  <a:pt x="1817851" y="2090737"/>
                </a:lnTo>
                <a:lnTo>
                  <a:pt x="0" y="2090737"/>
                </a:lnTo>
                <a:close/>
              </a:path>
            </a:pathLst>
          </a:custGeom>
        </p:spPr>
      </p:pic>
      <p:sp>
        <p:nvSpPr>
          <p:cNvPr id="5" name="矩形 4"/>
          <p:cNvSpPr/>
          <p:nvPr/>
        </p:nvSpPr>
        <p:spPr>
          <a:xfrm>
            <a:off x="304800" y="273843"/>
            <a:ext cx="3533775" cy="683649"/>
          </a:xfrm>
          <a:prstGeom prst="rect">
            <a:avLst/>
          </a:prstGeom>
        </p:spPr>
        <p:txBody>
          <a:bodyPr wrap="square">
            <a:spAutoFit/>
          </a:bodyPr>
          <a:lstStyle/>
          <a:p>
            <a:pPr algn="ctr">
              <a:lnSpc>
                <a:spcPct val="150000"/>
              </a:lnSpc>
            </a:pPr>
            <a:r>
              <a:rPr lang="en-US" altLang="zh-CN" sz="2800">
                <a:solidFill>
                  <a:srgbClr val="333333"/>
                </a:solidFill>
                <a:latin typeface="汉仪润圆-55W" panose="00020600040101010101" pitchFamily="18" charset="-122"/>
                <a:ea typeface="汉仪润圆-55W" panose="00020600040101010101" pitchFamily="18" charset="-122"/>
              </a:rPr>
              <a:t>【</a:t>
            </a:r>
            <a:r>
              <a:rPr lang="zh-CN" altLang="en-US" sz="2800">
                <a:solidFill>
                  <a:srgbClr val="333333"/>
                </a:solidFill>
                <a:latin typeface="汉仪润圆-55W" panose="00020600040101010101" pitchFamily="18" charset="-122"/>
                <a:ea typeface="汉仪润圆-55W" panose="00020600040101010101" pitchFamily="18" charset="-122"/>
              </a:rPr>
              <a:t>特殊人群防控指南</a:t>
            </a:r>
            <a:r>
              <a:rPr lang="en-US" altLang="zh-CN" sz="2800">
                <a:solidFill>
                  <a:srgbClr val="333333"/>
                </a:solidFill>
                <a:latin typeface="汉仪润圆-55W" panose="00020600040101010101" pitchFamily="18" charset="-122"/>
                <a:ea typeface="汉仪润圆-55W" panose="00020600040101010101" pitchFamily="18" charset="-122"/>
              </a:rPr>
              <a:t>】</a:t>
            </a:r>
            <a:endParaRPr lang="zh-CN" altLang="en-US" sz="2800">
              <a:latin typeface="汉仪润圆-55W" panose="00020600040101010101" pitchFamily="18" charset="-122"/>
              <a:ea typeface="汉仪润圆-55W" panose="00020600040101010101" pitchFamily="18" charset="-122"/>
            </a:endParaRPr>
          </a:p>
        </p:txBody>
      </p:sp>
      <p:sp>
        <p:nvSpPr>
          <p:cNvPr id="4" name="矩形 3"/>
          <p:cNvSpPr/>
          <p:nvPr/>
        </p:nvSpPr>
        <p:spPr>
          <a:xfrm>
            <a:off x="1366703" y="1201183"/>
            <a:ext cx="2433772" cy="461665"/>
          </a:xfrm>
          <a:prstGeom prst="rect">
            <a:avLst/>
          </a:prstGeom>
        </p:spPr>
        <p:txBody>
          <a:bodyPr wrap="square">
            <a:spAutoFit/>
          </a:bodyPr>
          <a:lstStyle/>
          <a:p>
            <a:pPr algn="dist"/>
            <a:r>
              <a:rPr lang="zh-CN" altLang="en-US" sz="2400">
                <a:solidFill>
                  <a:schemeClr val="accent5">
                    <a:lumMod val="75000"/>
                  </a:schemeClr>
                </a:solidFill>
                <a:latin typeface="汉仪润圆-55W" panose="00020600040101010101" pitchFamily="18" charset="-122"/>
                <a:ea typeface="汉仪润圆-55W" panose="00020600040101010101" pitchFamily="18" charset="-122"/>
              </a:rPr>
              <a:t>学生防控指南</a:t>
            </a:r>
            <a:endParaRPr lang="zh-CN" altLang="en-US" sz="2400">
              <a:solidFill>
                <a:schemeClr val="accent5">
                  <a:lumMod val="75000"/>
                </a:schemeClr>
              </a:solidFill>
              <a:latin typeface="汉仪润圆-55W" panose="00020600040101010101" pitchFamily="18" charset="-122"/>
              <a:ea typeface="汉仪润圆-55W" panose="00020600040101010101" pitchFamily="18" charset="-122"/>
            </a:endParaRPr>
          </a:p>
        </p:txBody>
      </p:sp>
      <p:sp>
        <p:nvSpPr>
          <p:cNvPr id="13" name="矩形 12"/>
          <p:cNvSpPr/>
          <p:nvPr/>
        </p:nvSpPr>
        <p:spPr>
          <a:xfrm>
            <a:off x="1366704" y="1662848"/>
            <a:ext cx="8043996" cy="4654608"/>
          </a:xfrm>
          <a:prstGeom prst="rect">
            <a:avLst/>
          </a:prstGeom>
        </p:spPr>
        <p:txBody>
          <a:bodyPr wrap="square">
            <a:spAutoFit/>
          </a:bodyPr>
          <a:lstStyle/>
          <a:p>
            <a:pPr fontAlgn="base">
              <a:lnSpc>
                <a:spcPct val="150000"/>
              </a:lnSpc>
            </a:pPr>
            <a:r>
              <a:rPr lang="en-US" altLang="zh-CN" sz="2000" b="1">
                <a:solidFill>
                  <a:srgbClr val="333333"/>
                </a:solidFill>
                <a:latin typeface="微软雅黑" panose="020B0503020204020204" pitchFamily="34" charset="-122"/>
                <a:ea typeface="微软雅黑" panose="020B0503020204020204" pitchFamily="34" charset="-122"/>
              </a:rPr>
              <a:t>2.</a:t>
            </a:r>
            <a:r>
              <a:rPr lang="zh-CN" altLang="en-US" sz="2000" b="1">
                <a:solidFill>
                  <a:srgbClr val="333333"/>
                </a:solidFill>
                <a:latin typeface="微软雅黑" panose="020B0503020204020204" pitchFamily="34" charset="-122"/>
                <a:ea typeface="微软雅黑" panose="020B0503020204020204" pitchFamily="34" charset="-122"/>
              </a:rPr>
              <a:t>返校途中</a:t>
            </a:r>
            <a:endParaRPr lang="zh-CN" altLang="en-US" sz="2000" b="1">
              <a:solidFill>
                <a:srgbClr val="333333"/>
              </a:solidFill>
              <a:latin typeface="微软雅黑" panose="020B0503020204020204" pitchFamily="34" charset="-122"/>
              <a:ea typeface="微软雅黑" panose="020B0503020204020204" pitchFamily="34" charset="-122"/>
            </a:endParaRPr>
          </a:p>
          <a:p>
            <a:pPr fontAlgn="base">
              <a:lnSpc>
                <a:spcPct val="150000"/>
              </a:lnSpc>
            </a:pPr>
            <a:r>
              <a:rPr lang="zh-CN" altLang="en-US" sz="2000">
                <a:solidFill>
                  <a:srgbClr val="333333"/>
                </a:solidFill>
                <a:latin typeface="微软雅黑" panose="020B0503020204020204" pitchFamily="34" charset="-122"/>
                <a:ea typeface="微软雅黑" panose="020B0503020204020204" pitchFamily="34" charset="-122"/>
              </a:rPr>
              <a:t>（</a:t>
            </a:r>
            <a:r>
              <a:rPr lang="en-US" altLang="zh-CN" sz="2000">
                <a:solidFill>
                  <a:srgbClr val="333333"/>
                </a:solidFill>
                <a:latin typeface="微软雅黑" panose="020B0503020204020204" pitchFamily="34" charset="-122"/>
                <a:ea typeface="微软雅黑" panose="020B0503020204020204" pitchFamily="34" charset="-122"/>
              </a:rPr>
              <a:t>1</a:t>
            </a:r>
            <a:r>
              <a:rPr lang="zh-CN" altLang="en-US" sz="2000">
                <a:solidFill>
                  <a:srgbClr val="333333"/>
                </a:solidFill>
                <a:latin typeface="微软雅黑" panose="020B0503020204020204" pitchFamily="34" charset="-122"/>
                <a:ea typeface="微软雅黑" panose="020B0503020204020204" pitchFamily="34" charset="-122"/>
              </a:rPr>
              <a:t>）乘坐公共交通工具时全程佩戴医用外科口罩或</a:t>
            </a:r>
            <a:r>
              <a:rPr lang="en-US" altLang="zh-CN" sz="2000">
                <a:solidFill>
                  <a:srgbClr val="333333"/>
                </a:solidFill>
                <a:latin typeface="微软雅黑" panose="020B0503020204020204" pitchFamily="34" charset="-122"/>
                <a:ea typeface="微软雅黑" panose="020B0503020204020204" pitchFamily="34" charset="-122"/>
              </a:rPr>
              <a:t>N95</a:t>
            </a:r>
            <a:r>
              <a:rPr lang="zh-CN" altLang="en-US" sz="2000">
                <a:solidFill>
                  <a:srgbClr val="333333"/>
                </a:solidFill>
                <a:latin typeface="微软雅黑" panose="020B0503020204020204" pitchFamily="34" charset="-122"/>
                <a:ea typeface="微软雅黑" panose="020B0503020204020204" pitchFamily="34" charset="-122"/>
              </a:rPr>
              <a:t>口罩。</a:t>
            </a:r>
            <a:endParaRPr lang="zh-CN" altLang="en-US" sz="2000">
              <a:solidFill>
                <a:srgbClr val="333333"/>
              </a:solidFill>
              <a:latin typeface="微软雅黑" panose="020B0503020204020204" pitchFamily="34" charset="-122"/>
              <a:ea typeface="微软雅黑" panose="020B0503020204020204" pitchFamily="34" charset="-122"/>
            </a:endParaRPr>
          </a:p>
          <a:p>
            <a:pPr fontAlgn="base">
              <a:lnSpc>
                <a:spcPct val="150000"/>
              </a:lnSpc>
            </a:pPr>
            <a:r>
              <a:rPr lang="zh-CN" altLang="en-US" sz="2000">
                <a:solidFill>
                  <a:srgbClr val="333333"/>
                </a:solidFill>
                <a:latin typeface="微软雅黑" panose="020B0503020204020204" pitchFamily="34" charset="-122"/>
                <a:ea typeface="微软雅黑" panose="020B0503020204020204" pitchFamily="34" charset="-122"/>
              </a:rPr>
              <a:t>（</a:t>
            </a:r>
            <a:r>
              <a:rPr lang="en-US" altLang="zh-CN" sz="2000">
                <a:solidFill>
                  <a:srgbClr val="333333"/>
                </a:solidFill>
                <a:latin typeface="微软雅黑" panose="020B0503020204020204" pitchFamily="34" charset="-122"/>
                <a:ea typeface="微软雅黑" panose="020B0503020204020204" pitchFamily="34" charset="-122"/>
              </a:rPr>
              <a:t>2</a:t>
            </a:r>
            <a:r>
              <a:rPr lang="zh-CN" altLang="en-US" sz="2000">
                <a:solidFill>
                  <a:srgbClr val="333333"/>
                </a:solidFill>
                <a:latin typeface="微软雅黑" panose="020B0503020204020204" pitchFamily="34" charset="-122"/>
                <a:ea typeface="微软雅黑" panose="020B0503020204020204" pitchFamily="34" charset="-122"/>
              </a:rPr>
              <a:t>）随时保持手卫生，减少接触交通工具的公共物品和部位。</a:t>
            </a:r>
            <a:endParaRPr lang="zh-CN" altLang="en-US" sz="2000">
              <a:solidFill>
                <a:srgbClr val="333333"/>
              </a:solidFill>
              <a:latin typeface="微软雅黑" panose="020B0503020204020204" pitchFamily="34" charset="-122"/>
              <a:ea typeface="微软雅黑" panose="020B0503020204020204" pitchFamily="34" charset="-122"/>
            </a:endParaRPr>
          </a:p>
          <a:p>
            <a:pPr fontAlgn="base">
              <a:lnSpc>
                <a:spcPct val="150000"/>
              </a:lnSpc>
            </a:pPr>
            <a:r>
              <a:rPr lang="zh-CN" altLang="en-US" sz="2000">
                <a:solidFill>
                  <a:srgbClr val="333333"/>
                </a:solidFill>
                <a:latin typeface="微软雅黑" panose="020B0503020204020204" pitchFamily="34" charset="-122"/>
                <a:ea typeface="微软雅黑" panose="020B0503020204020204" pitchFamily="34" charset="-122"/>
              </a:rPr>
              <a:t>（</a:t>
            </a:r>
            <a:r>
              <a:rPr lang="en-US" altLang="zh-CN" sz="2000">
                <a:solidFill>
                  <a:srgbClr val="333333"/>
                </a:solidFill>
                <a:latin typeface="微软雅黑" panose="020B0503020204020204" pitchFamily="34" charset="-122"/>
                <a:ea typeface="微软雅黑" panose="020B0503020204020204" pitchFamily="34" charset="-122"/>
              </a:rPr>
              <a:t>3</a:t>
            </a:r>
            <a:r>
              <a:rPr lang="zh-CN" altLang="en-US" sz="2000">
                <a:solidFill>
                  <a:srgbClr val="333333"/>
                </a:solidFill>
                <a:latin typeface="微软雅黑" panose="020B0503020204020204" pitchFamily="34" charset="-122"/>
                <a:ea typeface="微软雅黑" panose="020B0503020204020204" pitchFamily="34" charset="-122"/>
              </a:rPr>
              <a:t>）旅途中做好健康监测，自觉发热时要主动测量体温。</a:t>
            </a:r>
            <a:endParaRPr lang="zh-CN" altLang="en-US" sz="2000">
              <a:solidFill>
                <a:srgbClr val="333333"/>
              </a:solidFill>
              <a:latin typeface="微软雅黑" panose="020B0503020204020204" pitchFamily="34" charset="-122"/>
              <a:ea typeface="微软雅黑" panose="020B0503020204020204" pitchFamily="34" charset="-122"/>
            </a:endParaRPr>
          </a:p>
          <a:p>
            <a:pPr fontAlgn="base">
              <a:lnSpc>
                <a:spcPct val="150000"/>
              </a:lnSpc>
            </a:pPr>
            <a:r>
              <a:rPr lang="zh-CN" altLang="en-US" sz="2000">
                <a:solidFill>
                  <a:srgbClr val="333333"/>
                </a:solidFill>
                <a:latin typeface="微软雅黑" panose="020B0503020204020204" pitchFamily="34" charset="-122"/>
                <a:ea typeface="微软雅黑" panose="020B0503020204020204" pitchFamily="34" charset="-122"/>
              </a:rPr>
              <a:t>（</a:t>
            </a:r>
            <a:r>
              <a:rPr lang="en-US" altLang="zh-CN" sz="2000">
                <a:solidFill>
                  <a:srgbClr val="333333"/>
                </a:solidFill>
                <a:latin typeface="微软雅黑" panose="020B0503020204020204" pitchFamily="34" charset="-122"/>
                <a:ea typeface="微软雅黑" panose="020B0503020204020204" pitchFamily="34" charset="-122"/>
              </a:rPr>
              <a:t>4</a:t>
            </a:r>
            <a:r>
              <a:rPr lang="zh-CN" altLang="en-US" sz="2000">
                <a:solidFill>
                  <a:srgbClr val="333333"/>
                </a:solidFill>
                <a:latin typeface="微软雅黑" panose="020B0503020204020204" pitchFamily="34" charset="-122"/>
                <a:ea typeface="微软雅黑" panose="020B0503020204020204" pitchFamily="34" charset="-122"/>
              </a:rPr>
              <a:t>）留意周围旅客健康状况，避免与可疑症状人员近距离接触。</a:t>
            </a:r>
            <a:endParaRPr lang="zh-CN" altLang="en-US" sz="2000">
              <a:solidFill>
                <a:srgbClr val="333333"/>
              </a:solidFill>
              <a:latin typeface="微软雅黑" panose="020B0503020204020204" pitchFamily="34" charset="-122"/>
              <a:ea typeface="微软雅黑" panose="020B0503020204020204" pitchFamily="34" charset="-122"/>
            </a:endParaRPr>
          </a:p>
          <a:p>
            <a:pPr fontAlgn="base">
              <a:lnSpc>
                <a:spcPct val="150000"/>
              </a:lnSpc>
            </a:pPr>
            <a:r>
              <a:rPr lang="zh-CN" altLang="en-US" sz="2000">
                <a:solidFill>
                  <a:srgbClr val="333333"/>
                </a:solidFill>
                <a:latin typeface="微软雅黑" panose="020B0503020204020204" pitchFamily="34" charset="-122"/>
                <a:ea typeface="微软雅黑" panose="020B0503020204020204" pitchFamily="34" charset="-122"/>
              </a:rPr>
              <a:t>（</a:t>
            </a:r>
            <a:r>
              <a:rPr lang="en-US" altLang="zh-CN" sz="2000">
                <a:solidFill>
                  <a:srgbClr val="333333"/>
                </a:solidFill>
                <a:latin typeface="微软雅黑" panose="020B0503020204020204" pitchFamily="34" charset="-122"/>
                <a:ea typeface="微软雅黑" panose="020B0503020204020204" pitchFamily="34" charset="-122"/>
              </a:rPr>
              <a:t>5</a:t>
            </a:r>
            <a:r>
              <a:rPr lang="zh-CN" altLang="en-US" sz="2000">
                <a:solidFill>
                  <a:srgbClr val="333333"/>
                </a:solidFill>
                <a:latin typeface="微软雅黑" panose="020B0503020204020204" pitchFamily="34" charset="-122"/>
                <a:ea typeface="微软雅黑" panose="020B0503020204020204" pitchFamily="34" charset="-122"/>
              </a:rPr>
              <a:t>）若旅途中出现可疑症状，应主动戴上医用外科口罩或</a:t>
            </a:r>
            <a:r>
              <a:rPr lang="en-US" altLang="zh-CN" sz="2000">
                <a:solidFill>
                  <a:srgbClr val="333333"/>
                </a:solidFill>
                <a:latin typeface="微软雅黑" panose="020B0503020204020204" pitchFamily="34" charset="-122"/>
                <a:ea typeface="微软雅黑" panose="020B0503020204020204" pitchFamily="34" charset="-122"/>
              </a:rPr>
              <a:t>N95</a:t>
            </a:r>
            <a:r>
              <a:rPr lang="zh-CN" altLang="en-US" sz="2000">
                <a:solidFill>
                  <a:srgbClr val="333333"/>
                </a:solidFill>
                <a:latin typeface="微软雅黑" panose="020B0503020204020204" pitchFamily="34" charset="-122"/>
                <a:ea typeface="微软雅黑" panose="020B0503020204020204" pitchFamily="34" charset="-122"/>
              </a:rPr>
              <a:t>口罩，尽量避免接触其他人员，并视病情及时就医。</a:t>
            </a:r>
            <a:endParaRPr lang="zh-CN" altLang="en-US" sz="2000">
              <a:solidFill>
                <a:srgbClr val="333333"/>
              </a:solidFill>
              <a:latin typeface="微软雅黑" panose="020B0503020204020204" pitchFamily="34" charset="-122"/>
              <a:ea typeface="微软雅黑" panose="020B0503020204020204" pitchFamily="34" charset="-122"/>
            </a:endParaRPr>
          </a:p>
          <a:p>
            <a:pPr fontAlgn="base">
              <a:lnSpc>
                <a:spcPct val="150000"/>
              </a:lnSpc>
            </a:pPr>
            <a:r>
              <a:rPr lang="zh-CN" altLang="en-US" sz="2000">
                <a:solidFill>
                  <a:srgbClr val="333333"/>
                </a:solidFill>
                <a:latin typeface="微软雅黑" panose="020B0503020204020204" pitchFamily="34" charset="-122"/>
                <a:ea typeface="微软雅黑" panose="020B0503020204020204" pitchFamily="34" charset="-122"/>
              </a:rPr>
              <a:t>（</a:t>
            </a:r>
            <a:r>
              <a:rPr lang="en-US" altLang="zh-CN" sz="2000">
                <a:solidFill>
                  <a:srgbClr val="333333"/>
                </a:solidFill>
                <a:latin typeface="微软雅黑" panose="020B0503020204020204" pitchFamily="34" charset="-122"/>
                <a:ea typeface="微软雅黑" panose="020B0503020204020204" pitchFamily="34" charset="-122"/>
              </a:rPr>
              <a:t>6</a:t>
            </a:r>
            <a:r>
              <a:rPr lang="zh-CN" altLang="en-US" sz="2000">
                <a:solidFill>
                  <a:srgbClr val="333333"/>
                </a:solidFill>
                <a:latin typeface="微软雅黑" panose="020B0503020204020204" pitchFamily="34" charset="-122"/>
                <a:ea typeface="微软雅黑" panose="020B0503020204020204" pitchFamily="34" charset="-122"/>
              </a:rPr>
              <a:t>）旅途中如需去医疗机构就诊时，应主动告诉医生相关疾病流行地区的旅行居住史，配合医生开展相关调查。</a:t>
            </a:r>
            <a:endParaRPr lang="zh-CN" altLang="en-US" sz="2000">
              <a:solidFill>
                <a:srgbClr val="333333"/>
              </a:solidFill>
              <a:latin typeface="微软雅黑" panose="020B0503020204020204" pitchFamily="34" charset="-122"/>
              <a:ea typeface="微软雅黑" panose="020B0503020204020204" pitchFamily="34" charset="-122"/>
            </a:endParaRPr>
          </a:p>
          <a:p>
            <a:pPr fontAlgn="base">
              <a:lnSpc>
                <a:spcPct val="150000"/>
              </a:lnSpc>
            </a:pPr>
            <a:r>
              <a:rPr lang="zh-CN" altLang="en-US" sz="2000">
                <a:solidFill>
                  <a:srgbClr val="333333"/>
                </a:solidFill>
                <a:latin typeface="微软雅黑" panose="020B0503020204020204" pitchFamily="34" charset="-122"/>
                <a:ea typeface="微软雅黑" panose="020B0503020204020204" pitchFamily="34" charset="-122"/>
              </a:rPr>
              <a:t>（</a:t>
            </a:r>
            <a:r>
              <a:rPr lang="en-US" altLang="zh-CN" sz="2000">
                <a:solidFill>
                  <a:srgbClr val="333333"/>
                </a:solidFill>
                <a:latin typeface="微软雅黑" panose="020B0503020204020204" pitchFamily="34" charset="-122"/>
                <a:ea typeface="微软雅黑" panose="020B0503020204020204" pitchFamily="34" charset="-122"/>
              </a:rPr>
              <a:t>7</a:t>
            </a:r>
            <a:r>
              <a:rPr lang="zh-CN" altLang="en-US" sz="2000">
                <a:solidFill>
                  <a:srgbClr val="333333"/>
                </a:solidFill>
                <a:latin typeface="微软雅黑" panose="020B0503020204020204" pitchFamily="34" charset="-122"/>
                <a:ea typeface="微软雅黑" panose="020B0503020204020204" pitchFamily="34" charset="-122"/>
              </a:rPr>
              <a:t>）妥善保存旅行票据信息，以配合可能的相关密切接触者调查。</a:t>
            </a:r>
            <a:endParaRPr lang="zh-CN" altLang="en-US" sz="2000">
              <a:solidFill>
                <a:srgbClr val="333333"/>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3603</Words>
  <Application>WPS 演示</Application>
  <PresentationFormat>宽屏</PresentationFormat>
  <Paragraphs>208</Paragraphs>
  <Slides>28</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28</vt:i4>
      </vt:variant>
    </vt:vector>
  </HeadingPairs>
  <TitlesOfParts>
    <vt:vector size="45" baseType="lpstr">
      <vt:lpstr>Arial</vt:lpstr>
      <vt:lpstr>方正书宋_GBK</vt:lpstr>
      <vt:lpstr>Wingdings</vt:lpstr>
      <vt:lpstr>汉仪润圆-75W</vt:lpstr>
      <vt:lpstr>苹方-简</vt:lpstr>
      <vt:lpstr>汉仪润圆-55W</vt:lpstr>
      <vt:lpstr>微软雅黑</vt:lpstr>
      <vt:lpstr>等线</vt:lpstr>
      <vt:lpstr>汉仪中等线KW</vt:lpstr>
      <vt:lpstr>汉仪旗黑</vt:lpstr>
      <vt:lpstr>宋体</vt:lpstr>
      <vt:lpstr>Arial Unicode MS</vt:lpstr>
      <vt:lpstr>等线 Light</vt:lpstr>
      <vt:lpstr>Calibri</vt:lpstr>
      <vt:lpstr>Helvetica Neue</vt:lpstr>
      <vt:lpstr>汉仪书宋二KW</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moneyinto</cp:lastModifiedBy>
  <cp:revision>1</cp:revision>
  <dcterms:created xsi:type="dcterms:W3CDTF">2021-12-11T07:54:07Z</dcterms:created>
  <dcterms:modified xsi:type="dcterms:W3CDTF">2021-12-11T07:54:07Z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2052-3.9.0.6159</vt:lpwstr>
  </property>
</Properties>
</file>