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305" r:id="rId2"/>
    <p:sldId id="278" r:id="rId3"/>
    <p:sldId id="315" r:id="rId4"/>
    <p:sldId id="316" r:id="rId5"/>
    <p:sldId id="281" r:id="rId6"/>
    <p:sldId id="317" r:id="rId7"/>
    <p:sldId id="279" r:id="rId8"/>
    <p:sldId id="318" r:id="rId9"/>
    <p:sldId id="314" r:id="rId10"/>
    <p:sldId id="319" r:id="rId11"/>
    <p:sldId id="282" r:id="rId12"/>
    <p:sldId id="320" r:id="rId13"/>
    <p:sldId id="322" r:id="rId14"/>
    <p:sldId id="323" r:id="rId15"/>
    <p:sldId id="324" r:id="rId16"/>
    <p:sldId id="325" r:id="rId17"/>
    <p:sldId id="329" r:id="rId18"/>
    <p:sldId id="302" r:id="rId19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7CE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8113" autoAdjust="0"/>
  </p:normalViewPr>
  <p:slideViewPr>
    <p:cSldViewPr>
      <p:cViewPr>
        <p:scale>
          <a:sx n="75" d="100"/>
          <a:sy n="75" d="100"/>
        </p:scale>
        <p:origin x="2202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51FC8-B1D2-4D14-80A8-53B6784AA463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F69B-F749-4647-992F-637CB911F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9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3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9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6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9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8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43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7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6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1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9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5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r>
              <a:rPr lang="en-US" altLang="ko-KR" sz="4000" b="1" baseline="30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nd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Create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Marketing Company Webpage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강원민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 김동휘 김민경 주지훈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272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모서리가 둥근 직사각형 62"/>
          <p:cNvSpPr/>
          <p:nvPr/>
        </p:nvSpPr>
        <p:spPr>
          <a:xfrm>
            <a:off x="2703039" y="1243983"/>
            <a:ext cx="5181329" cy="802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+mj-lt"/>
              </a:rPr>
              <a:t>메인 페이지 </a:t>
            </a:r>
            <a:r>
              <a:rPr lang="en-US" altLang="ko-KR" sz="2800" b="1" dirty="0" smtClean="0">
                <a:latin typeface="+mj-lt"/>
              </a:rPr>
              <a:t>&amp; </a:t>
            </a:r>
            <a:r>
              <a:rPr lang="ko-KR" altLang="en-US" sz="2800" b="1" dirty="0" smtClean="0">
                <a:latin typeface="+mj-lt"/>
              </a:rPr>
              <a:t>팀원 백업</a:t>
            </a:r>
            <a:endParaRPr lang="ko-KR" altLang="en-US" sz="2800" b="1" dirty="0">
              <a:latin typeface="+mj-lt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5762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8769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업무 분담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44" name="갈매기형 수장 4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갈매기형 수장 44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6" name="Rectangle 18"/>
          <p:cNvSpPr/>
          <p:nvPr/>
        </p:nvSpPr>
        <p:spPr>
          <a:xfrm>
            <a:off x="1060350" y="2859768"/>
            <a:ext cx="7397261" cy="80889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Rectangle 3"/>
          <p:cNvSpPr/>
          <p:nvPr/>
        </p:nvSpPr>
        <p:spPr>
          <a:xfrm>
            <a:off x="1127757" y="2906660"/>
            <a:ext cx="1688123" cy="69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lt"/>
              </a:rPr>
              <a:t>회사소개</a:t>
            </a:r>
            <a:endParaRPr lang="en-US" dirty="0">
              <a:latin typeface="+mj-lt"/>
            </a:endParaRPr>
          </a:p>
        </p:txBody>
      </p:sp>
      <p:sp>
        <p:nvSpPr>
          <p:cNvPr id="18" name="Rectangle 16"/>
          <p:cNvSpPr/>
          <p:nvPr/>
        </p:nvSpPr>
        <p:spPr>
          <a:xfrm>
            <a:off x="2927249" y="2906659"/>
            <a:ext cx="1776047" cy="691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lt"/>
              </a:rPr>
              <a:t>마케팅컨텐츠</a:t>
            </a:r>
            <a:endParaRPr lang="en-US" dirty="0">
              <a:latin typeface="+mj-lt"/>
            </a:endParaRPr>
          </a:p>
        </p:txBody>
      </p:sp>
      <p:sp>
        <p:nvSpPr>
          <p:cNvPr id="19" name="Rectangle 17"/>
          <p:cNvSpPr/>
          <p:nvPr/>
        </p:nvSpPr>
        <p:spPr>
          <a:xfrm>
            <a:off x="4814665" y="2906660"/>
            <a:ext cx="1685192" cy="6916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lt"/>
              </a:rPr>
              <a:t>마케팅사례</a:t>
            </a:r>
            <a:endParaRPr lang="en-US" dirty="0">
              <a:latin typeface="+mj-lt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6611226" y="2906658"/>
            <a:ext cx="1685192" cy="691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lt"/>
              </a:rPr>
              <a:t>문의</a:t>
            </a:r>
            <a:endParaRPr lang="en-US" dirty="0"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900572" y="5204049"/>
            <a:ext cx="1699747" cy="802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latin typeface="+mj-lt"/>
              </a:rPr>
              <a:t>강원민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34007" y="4005793"/>
            <a:ext cx="1699747" cy="802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+mj-lt"/>
              </a:rPr>
              <a:t>김동휘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03040" y="4106047"/>
            <a:ext cx="1699747" cy="802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+mj-lt"/>
              </a:rPr>
              <a:t>김민경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257073" y="1147565"/>
            <a:ext cx="1699747" cy="9956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>
                <a:latin typeface="+mj-lt"/>
              </a:rPr>
              <a:t>주지훈</a:t>
            </a:r>
            <a:endParaRPr lang="ko-KR" altLang="en-US" sz="2800" b="1" dirty="0">
              <a:latin typeface="+mj-lt"/>
            </a:endParaRPr>
          </a:p>
        </p:txBody>
      </p:sp>
      <p:cxnSp>
        <p:nvCxnSpPr>
          <p:cNvPr id="3" name="꺾인 연결선 2"/>
          <p:cNvCxnSpPr>
            <a:stCxn id="17" idx="2"/>
            <a:endCxn id="21" idx="1"/>
          </p:cNvCxnSpPr>
          <p:nvPr/>
        </p:nvCxnSpPr>
        <p:spPr>
          <a:xfrm rot="16200000" flipH="1">
            <a:off x="3432622" y="2137517"/>
            <a:ext cx="2007146" cy="492875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0" idx="2"/>
            <a:endCxn id="21" idx="0"/>
          </p:cNvCxnSpPr>
          <p:nvPr/>
        </p:nvCxnSpPr>
        <p:spPr>
          <a:xfrm>
            <a:off x="7453822" y="3598319"/>
            <a:ext cx="296624" cy="16057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9" idx="2"/>
            <a:endCxn id="26" idx="0"/>
          </p:cNvCxnSpPr>
          <p:nvPr/>
        </p:nvCxnSpPr>
        <p:spPr>
          <a:xfrm>
            <a:off x="5657261" y="3598321"/>
            <a:ext cx="326620" cy="4074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2"/>
            <a:endCxn id="39" idx="0"/>
          </p:cNvCxnSpPr>
          <p:nvPr/>
        </p:nvCxnSpPr>
        <p:spPr>
          <a:xfrm flipH="1">
            <a:off x="3552914" y="3598320"/>
            <a:ext cx="262359" cy="5077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96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7904" y="3005599"/>
            <a:ext cx="1719280" cy="927457"/>
            <a:chOff x="3712078" y="3152001"/>
            <a:chExt cx="1719280" cy="927457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현황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12078" y="3710126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작업 현황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44" name="갈매기형 수장 4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갈매기형 수장 44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9283" y="27337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직각 삼각형 14"/>
          <p:cNvSpPr/>
          <p:nvPr/>
        </p:nvSpPr>
        <p:spPr>
          <a:xfrm rot="5400000">
            <a:off x="702755" y="306378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54" y="1980228"/>
            <a:ext cx="5476502" cy="4560615"/>
          </a:xfrm>
          <a:prstGeom prst="rect">
            <a:avLst/>
          </a:prstGeom>
        </p:spPr>
      </p:pic>
      <p:sp>
        <p:nvSpPr>
          <p:cNvPr id="2" name="아래쪽 화살표 1"/>
          <p:cNvSpPr/>
          <p:nvPr/>
        </p:nvSpPr>
        <p:spPr>
          <a:xfrm>
            <a:off x="4918425" y="2099001"/>
            <a:ext cx="1012012" cy="2118699"/>
          </a:xfrm>
          <a:prstGeom prst="downArrow">
            <a:avLst>
              <a:gd name="adj1" fmla="val 36357"/>
              <a:gd name="adj2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83968" y="935138"/>
            <a:ext cx="4176464" cy="12143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+mj-lt"/>
              </a:rPr>
              <a:t>업무 분담 완료 </a:t>
            </a:r>
            <a:endParaRPr lang="en-US" altLang="ko-KR" sz="2800" b="1" dirty="0" smtClean="0">
              <a:latin typeface="+mj-lt"/>
            </a:endParaRPr>
          </a:p>
          <a:p>
            <a:pPr algn="ctr"/>
            <a:r>
              <a:rPr lang="ko-KR" altLang="en-US" sz="2800" b="1" dirty="0" smtClean="0">
                <a:latin typeface="+mj-lt"/>
              </a:rPr>
              <a:t>작업시작</a:t>
            </a:r>
            <a:endParaRPr lang="ko-KR" alt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6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20008" y="1806819"/>
            <a:ext cx="5468816" cy="2892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슬라이드 이미지</a:t>
            </a:r>
            <a:endParaRPr lang="en-US" altLang="ko-KR" sz="1350" dirty="0">
              <a:latin typeface="+mj-lt"/>
            </a:endParaRPr>
          </a:p>
          <a:p>
            <a:pPr algn="ctr"/>
            <a:endParaRPr lang="en-US" altLang="ko-KR" sz="1350" dirty="0">
              <a:latin typeface="+mj-lt"/>
            </a:endParaRPr>
          </a:p>
          <a:p>
            <a:pPr algn="ctr"/>
            <a:r>
              <a:rPr lang="en-US" altLang="ko-KR" sz="1350" dirty="0">
                <a:latin typeface="+mj-lt"/>
              </a:rPr>
              <a:t>&amp;</a:t>
            </a:r>
            <a:endParaRPr lang="en-US" sz="1350" dirty="0">
              <a:latin typeface="+mj-lt"/>
            </a:endParaRPr>
          </a:p>
          <a:p>
            <a:pPr algn="ctr"/>
            <a:endParaRPr lang="en-US" altLang="ko-KR" sz="1350" dirty="0">
              <a:latin typeface="+mj-lt"/>
            </a:endParaRPr>
          </a:p>
          <a:p>
            <a:pPr algn="ctr"/>
            <a:r>
              <a:rPr lang="ko-KR" altLang="en-US" sz="1350" dirty="0">
                <a:latin typeface="+mj-lt"/>
              </a:rPr>
              <a:t>추가 텍스트 입력</a:t>
            </a:r>
            <a:endParaRPr lang="en-US" altLang="ko-KR" sz="1350" dirty="0">
              <a:latin typeface="+mj-lt"/>
            </a:endParaRPr>
          </a:p>
          <a:p>
            <a:pPr algn="ctr"/>
            <a:endParaRPr lang="en-US" altLang="ko-KR" sz="1350" dirty="0">
              <a:latin typeface="+mj-lt"/>
            </a:endParaRPr>
          </a:p>
          <a:p>
            <a:pPr algn="ctr"/>
            <a:r>
              <a:rPr lang="en-US" altLang="ko-KR" sz="1350" dirty="0">
                <a:latin typeface="+mj-lt"/>
              </a:rPr>
              <a:t>(</a:t>
            </a:r>
            <a:r>
              <a:rPr lang="ko-KR" altLang="en-US" sz="1350" dirty="0">
                <a:latin typeface="+mj-lt"/>
              </a:rPr>
              <a:t>텍스트 작성 중</a:t>
            </a:r>
            <a:r>
              <a:rPr lang="en-US" altLang="ko-KR" sz="1350" dirty="0">
                <a:latin typeface="+mj-lt"/>
              </a:rPr>
              <a:t>)</a:t>
            </a:r>
            <a:endParaRPr lang="en-US" sz="135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69453" y="1252904"/>
            <a:ext cx="5547946" cy="60666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0008" y="1288074"/>
            <a:ext cx="1266092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회사소개</a:t>
            </a:r>
            <a:endParaRPr lang="en-US" sz="1350" dirty="0">
              <a:latin typeface="+mj-lt"/>
            </a:endParaRPr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6836020" y="1583661"/>
            <a:ext cx="1380392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3028" y="2014484"/>
            <a:ext cx="1406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+mj-lt"/>
              </a:rPr>
              <a:t>메뉴바</a:t>
            </a:r>
            <a:endParaRPr lang="en-US" altLang="ko-KR" sz="1350" dirty="0">
              <a:latin typeface="+mj-lt"/>
            </a:endParaRPr>
          </a:p>
          <a:p>
            <a:r>
              <a:rPr lang="ko-KR" altLang="en-US" sz="1350" dirty="0">
                <a:latin typeface="+mj-lt"/>
              </a:rPr>
              <a:t>상단 고정</a:t>
            </a:r>
            <a:endParaRPr lang="en-US" altLang="ko-KR" sz="1350" dirty="0">
              <a:latin typeface="+mj-lt"/>
            </a:endParaRPr>
          </a:p>
          <a:p>
            <a:r>
              <a:rPr lang="en-US" sz="1350" dirty="0">
                <a:latin typeface="+mj-lt"/>
              </a:rPr>
              <a:t>Pin(</a:t>
            </a:r>
            <a:r>
              <a:rPr lang="en-US" sz="1350" dirty="0" err="1">
                <a:latin typeface="+mj-lt"/>
              </a:rPr>
              <a:t>jquery</a:t>
            </a:r>
            <a:r>
              <a:rPr lang="en-US" sz="1350" dirty="0">
                <a:latin typeface="+mj-lt"/>
              </a:rPr>
              <a:t> plugin)</a:t>
            </a:r>
            <a:endParaRPr lang="en-US" sz="1350" dirty="0">
              <a:latin typeface="+mj-lt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2145323" y="3239144"/>
            <a:ext cx="202223" cy="254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778869" y="3231476"/>
            <a:ext cx="219808" cy="269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0008" y="4699488"/>
            <a:ext cx="2584939" cy="9407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회사 연락처</a:t>
            </a:r>
            <a:endParaRPr lang="en-US" sz="135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04947" y="4699488"/>
            <a:ext cx="2883877" cy="940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>
                <a:latin typeface="+mj-lt"/>
              </a:rPr>
              <a:t>카카오톡</a:t>
            </a:r>
            <a:r>
              <a:rPr lang="ko-KR" altLang="en-US" sz="1350" dirty="0">
                <a:latin typeface="+mj-lt"/>
              </a:rPr>
              <a:t> </a:t>
            </a:r>
            <a:r>
              <a:rPr lang="ko-KR" altLang="en-US" sz="1350" dirty="0" err="1">
                <a:latin typeface="+mj-lt"/>
              </a:rPr>
              <a:t>플친</a:t>
            </a:r>
            <a:endParaRPr lang="en-US" sz="135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9627" y="1288073"/>
            <a:ext cx="1332035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마케팅컨텐츠</a:t>
            </a:r>
            <a:endParaRPr lang="en-US" sz="135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85189" y="1288074"/>
            <a:ext cx="1263894" cy="518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마케팅사례</a:t>
            </a:r>
            <a:endParaRPr lang="en-US" sz="1350" dirty="0">
              <a:latin typeface="+mj-lt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5932610" y="1288072"/>
            <a:ext cx="1263894" cy="518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문의</a:t>
            </a:r>
            <a:endParaRPr lang="en-US" sz="1350" dirty="0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작업 현황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24" name="갈매기형 수장 2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9283" y="27337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직각 삼각형 27"/>
          <p:cNvSpPr/>
          <p:nvPr/>
        </p:nvSpPr>
        <p:spPr>
          <a:xfrm rot="5400000">
            <a:off x="702755" y="306378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71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20008" y="1806819"/>
            <a:ext cx="5468816" cy="38334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69453" y="1252904"/>
            <a:ext cx="5547946" cy="60666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0008" y="1288074"/>
            <a:ext cx="1266092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회사소개</a:t>
            </a:r>
            <a:endParaRPr lang="en-US" sz="135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9627" y="1288073"/>
            <a:ext cx="1332035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85189" y="1288074"/>
            <a:ext cx="1263894" cy="518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5932610" y="1288072"/>
            <a:ext cx="1263894" cy="518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11413" y="2113406"/>
            <a:ext cx="1349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232124"/>
                </a:solidFill>
                <a:latin typeface="+mj-lt"/>
                <a:ea typeface="Adobe 고딕 Std B" panose="020B0800000000000000" pitchFamily="34" charset="-127"/>
                <a:cs typeface="Aharoni" panose="02010803020104030203" pitchFamily="2" charset="-79"/>
              </a:rPr>
              <a:t>About</a:t>
            </a:r>
            <a:r>
              <a:rPr lang="ko-KR" altLang="en-US" sz="900" b="1" dirty="0">
                <a:solidFill>
                  <a:srgbClr val="232124"/>
                </a:solidFill>
                <a:latin typeface="+mj-lt"/>
                <a:ea typeface="Adobe 고딕 Std B" panose="020B0800000000000000" pitchFamily="34" charset="-127"/>
                <a:cs typeface="Aharoni" panose="02010803020104030203" pitchFamily="2" charset="-79"/>
              </a:rPr>
              <a:t> </a:t>
            </a:r>
            <a:r>
              <a:rPr lang="en-US" altLang="ko-KR" sz="900" b="1" dirty="0">
                <a:solidFill>
                  <a:srgbClr val="232124"/>
                </a:solidFill>
                <a:latin typeface="+mj-lt"/>
                <a:ea typeface="Adobe 고딕 Std B" panose="020B0800000000000000" pitchFamily="34" charset="-127"/>
                <a:cs typeface="Aharoni" panose="02010803020104030203" pitchFamily="2" charset="-79"/>
              </a:rPr>
              <a:t>DAOM</a:t>
            </a:r>
            <a:endParaRPr lang="en-US" altLang="ko-KR" sz="900" dirty="0">
              <a:solidFill>
                <a:srgbClr val="232124"/>
              </a:solidFill>
              <a:latin typeface="+mj-lt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61227" y="2113405"/>
            <a:ext cx="506916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다옴은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병원의 신규 고객 유입을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위하여 보다 효율적인 방법으로 마케팅을 시도하는 곳 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인적자원이 활용되어야하는 오프라인 마케팅을 병원에서는 경험과 자원부족으로 시도하지 못하는 경우가 많습니다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병원에서 쉽게 시도하기 어려운 영역의 마케팅에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‘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우리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’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의 인적자원과 네트워킹을 지원하여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보다 높은 효율을 얻을 수 있도록 병원과 함께 나아가고있습니다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08849" y="3777563"/>
            <a:ext cx="6543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마케팅의 새로운 영역을 개척하다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기본적으로 병원에서 항시 진행되고 있는 의료서비스는 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내원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환자가 없으면 활용될 수 없는 무형의 서비스입니다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병원 내부에서 의료서비스 회전이 빠르게 돌아갈 수 있도록 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모객하기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위하여 노력을 합니다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그 노력을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‘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우리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’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가 대신 짊어집니다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병원에서는 제공되어야 하는 의료서비스에만 더 신경을 쓸 수 있습니다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86321" y="4850307"/>
            <a:ext cx="617268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의료서비스 사용자의 </a:t>
            </a:r>
            <a:r>
              <a:rPr lang="ko-KR" altLang="en-US" sz="9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니즈에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바로 다가서다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무분별하게 수많은 의료 정보에 노출되어있는 불특정 다수와는 다르게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공신력이 있는 방법으로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사용자 집단에 다이렉트로 병원을 노출할 수 있습니다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04743" y="3709038"/>
            <a:ext cx="177045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DAOM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최고의 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의료마케팅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솔루션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167705" y="4879628"/>
            <a:ext cx="193715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마케팅 영역의 확장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신규 환자 유입 확장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51441" y="3347829"/>
            <a:ext cx="2144774" cy="230832"/>
            <a:chOff x="2289139" y="1918527"/>
            <a:chExt cx="9066047" cy="307776"/>
          </a:xfrm>
        </p:grpSpPr>
        <p:sp>
          <p:nvSpPr>
            <p:cNvPr id="40" name="TextBox 39"/>
            <p:cNvSpPr txBox="1"/>
            <p:nvPr/>
          </p:nvSpPr>
          <p:spPr>
            <a:xfrm>
              <a:off x="2289139" y="1918527"/>
              <a:ext cx="313905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232124"/>
                  </a:solidFill>
                  <a:latin typeface="+mj-lt"/>
                  <a:ea typeface="Adobe 고딕 Std B" panose="020B0800000000000000" pitchFamily="34" charset="-127"/>
                  <a:cs typeface="Aharoni" panose="02010803020104030203" pitchFamily="2" charset="-79"/>
                </a:rPr>
                <a:t>DAOM </a:t>
              </a:r>
              <a:endParaRPr lang="en-US" altLang="ko-KR" sz="900" dirty="0">
                <a:solidFill>
                  <a:srgbClr val="232124"/>
                </a:solidFill>
                <a:latin typeface="+mj-lt"/>
                <a:ea typeface="돋움" panose="020B0600000101010101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96958" y="1918527"/>
              <a:ext cx="5658228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solidFill>
                    <a:srgbClr val="232124"/>
                  </a:solidFill>
                  <a:latin typeface="+mj-lt"/>
                  <a:ea typeface="Adobe 고딕 Std B" panose="020B0800000000000000" pitchFamily="34" charset="-127"/>
                  <a:cs typeface="Aharoni" panose="02010803020104030203" pitchFamily="2" charset="-79"/>
                </a:rPr>
                <a:t>: </a:t>
              </a:r>
              <a:r>
                <a:rPr lang="ko-KR" altLang="en-US" sz="900" b="1" dirty="0">
                  <a:solidFill>
                    <a:srgbClr val="232124"/>
                  </a:solidFill>
                  <a:latin typeface="+mj-lt"/>
                  <a:ea typeface="Adobe 고딕 Std B" panose="020B0800000000000000" pitchFamily="34" charset="-127"/>
                  <a:cs typeface="Aharoni" panose="02010803020104030203" pitchFamily="2" charset="-79"/>
                </a:rPr>
                <a:t>하는 일 마다 복이 옴</a:t>
              </a:r>
              <a:endParaRPr lang="en-US" altLang="ko-KR" sz="900" dirty="0">
                <a:solidFill>
                  <a:srgbClr val="232124"/>
                </a:solidFill>
                <a:latin typeface="+mj-lt"/>
                <a:ea typeface="돋움" panose="020B0600000101010101" pitchFamily="50" charset="-127"/>
                <a:cs typeface="Aharoni" panose="02010803020104030203" pitchFamily="2" charset="-79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작업 현황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24" name="갈매기형 수장 2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9283" y="27337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직각 삼각형 27"/>
          <p:cNvSpPr/>
          <p:nvPr/>
        </p:nvSpPr>
        <p:spPr>
          <a:xfrm rot="5400000">
            <a:off x="702755" y="306378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22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09017" y="1806817"/>
            <a:ext cx="5468816" cy="38334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69453" y="1252904"/>
            <a:ext cx="5547946" cy="60666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0008" y="1288074"/>
            <a:ext cx="1266092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9627" y="1288073"/>
            <a:ext cx="1332035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마케팅컨텐츠</a:t>
            </a:r>
            <a:endParaRPr lang="en-US" sz="135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85189" y="1288074"/>
            <a:ext cx="1263894" cy="518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5932610" y="1288072"/>
            <a:ext cx="1263894" cy="518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2914" y="2220680"/>
            <a:ext cx="1316250" cy="162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/>
          <a:lstStyle/>
          <a:p>
            <a:pPr algn="ctr"/>
            <a:endParaRPr lang="ko-KR" altLang="en-US" sz="75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49309" y="2220680"/>
            <a:ext cx="1316250" cy="162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/>
          <a:lstStyle/>
          <a:p>
            <a:pPr algn="ctr"/>
            <a:endParaRPr lang="ko-KR" altLang="en-US" sz="75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75704" y="2220680"/>
            <a:ext cx="1316250" cy="162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/>
          <a:lstStyle/>
          <a:p>
            <a:pPr algn="ctr"/>
            <a:endParaRPr lang="ko-KR" altLang="en-US" sz="75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2098" y="2220680"/>
            <a:ext cx="1316250" cy="162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/>
          <a:lstStyle/>
          <a:p>
            <a:pPr algn="ctr"/>
            <a:endParaRPr lang="ko-KR" altLang="en-US" sz="75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7617" y="3958336"/>
            <a:ext cx="148818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Off-line Marketing</a:t>
            </a:r>
          </a:p>
          <a:p>
            <a:pPr>
              <a:lnSpc>
                <a:spcPct val="150000"/>
              </a:lnSpc>
            </a:pP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기업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, 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공공기업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, 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기관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, 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협력단체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등 </a:t>
            </a:r>
            <a:endParaRPr lang="en-US" altLang="ko-KR" sz="675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약 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100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여개의 활성화된 네트워크 활용과 동시에 약 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1,000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여개에 달하는 제휴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-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협력 </a:t>
            </a: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가능처를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보유하고 있습니다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의료 제휴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-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협력 영업력이 뛰어난 </a:t>
            </a: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다옴메디컬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임직원들이 귀 원의 의료서비스를 </a:t>
            </a: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폐쇠적인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루트를 활용하여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,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ko-KR" altLang="en-US" sz="675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잠재적 사용자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에게 </a:t>
            </a:r>
            <a:r>
              <a:rPr lang="ko-KR" altLang="en-US" sz="675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직접적으로 노출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되도록 돕겠습니다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149310" y="3958336"/>
            <a:ext cx="1412987" cy="14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On-line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Marketing</a:t>
            </a:r>
            <a:endParaRPr lang="en-US" altLang="ko-KR" sz="825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병원 홍보에서 가장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기본이 되어야하는 것은 병원의 브랜드를 알리는 일입니다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 </a:t>
            </a: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의료정보가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범람하는 온라인 속에서 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“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우리 병원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＂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을 드러내기 위해서 적절한 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Key-word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마케팅의 활용은 필수적입니다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08622" y="3958335"/>
            <a:ext cx="145882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DAOM’s Infra</a:t>
            </a:r>
          </a:p>
          <a:p>
            <a:pPr>
              <a:lnSpc>
                <a:spcPct val="150000"/>
              </a:lnSpc>
            </a:pP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다옴메디컬의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풍부한 경험과 노하우를 바탕으로 한 마케팅 인프라는 병원의 신규고객 유치 및 매출 증대를 뒷받침 할 수 있는 소중한 자산입니다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다옴이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제안하는 마케팅솔루션은 </a:t>
            </a: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다옴만의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고유한 인적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,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물적 인프라를 적극 활용하여 병원의 이익구조를 최대한으로 창출해 낼 수 있도록 돕습니다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26889" y="3958336"/>
            <a:ext cx="1501902" cy="173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Customer Relation</a:t>
            </a:r>
          </a:p>
          <a:p>
            <a:pPr>
              <a:lnSpc>
                <a:spcPct val="150000"/>
              </a:lnSpc>
            </a:pP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병원으로 한번 내원한 고객은 뜨내기 고객이 아닌 병원의 충성 고객이 될 수 있도록 만들어야 합니다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다옴메디컬은 전담 고객센터 운영으로 문의상담부터 </a:t>
            </a: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내원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후까지 체계적인 고객관리 시스템을 활용하여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, 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고객을 통한 신규 </a:t>
            </a:r>
            <a:r>
              <a:rPr lang="ko-KR" altLang="en-US" sz="675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고객창출을</a:t>
            </a:r>
            <a:r>
              <a:rPr lang="ko-KR" altLang="en-US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돕겠습니다</a:t>
            </a:r>
            <a:r>
              <a:rPr lang="en-US" altLang="ko-KR" sz="675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3344908" y="2543529"/>
            <a:ext cx="608333" cy="522215"/>
            <a:chOff x="5435600" y="488950"/>
            <a:chExt cx="1725613" cy="1525587"/>
          </a:xfrm>
          <a:solidFill>
            <a:schemeClr val="bg1"/>
          </a:solidFill>
        </p:grpSpPr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6029325" y="1050925"/>
              <a:ext cx="630238" cy="963612"/>
            </a:xfrm>
            <a:custGeom>
              <a:avLst/>
              <a:gdLst>
                <a:gd name="T0" fmla="*/ 593 w 1587"/>
                <a:gd name="T1" fmla="*/ 4 h 2426"/>
                <a:gd name="T2" fmla="*/ 652 w 1587"/>
                <a:gd name="T3" fmla="*/ 31 h 2426"/>
                <a:gd name="T4" fmla="*/ 697 w 1587"/>
                <a:gd name="T5" fmla="*/ 83 h 2426"/>
                <a:gd name="T6" fmla="*/ 722 w 1587"/>
                <a:gd name="T7" fmla="*/ 151 h 2426"/>
                <a:gd name="T8" fmla="*/ 726 w 1587"/>
                <a:gd name="T9" fmla="*/ 781 h 2426"/>
                <a:gd name="T10" fmla="*/ 770 w 1587"/>
                <a:gd name="T11" fmla="*/ 740 h 2426"/>
                <a:gd name="T12" fmla="*/ 823 w 1587"/>
                <a:gd name="T13" fmla="*/ 717 h 2426"/>
                <a:gd name="T14" fmla="*/ 883 w 1587"/>
                <a:gd name="T15" fmla="*/ 717 h 2426"/>
                <a:gd name="T16" fmla="*/ 940 w 1587"/>
                <a:gd name="T17" fmla="*/ 742 h 2426"/>
                <a:gd name="T18" fmla="*/ 984 w 1587"/>
                <a:gd name="T19" fmla="*/ 786 h 2426"/>
                <a:gd name="T20" fmla="*/ 1017 w 1587"/>
                <a:gd name="T21" fmla="*/ 786 h 2426"/>
                <a:gd name="T22" fmla="*/ 1060 w 1587"/>
                <a:gd name="T23" fmla="*/ 742 h 2426"/>
                <a:gd name="T24" fmla="*/ 1116 w 1587"/>
                <a:gd name="T25" fmla="*/ 717 h 2426"/>
                <a:gd name="T26" fmla="*/ 1180 w 1587"/>
                <a:gd name="T27" fmla="*/ 719 h 2426"/>
                <a:gd name="T28" fmla="*/ 1240 w 1587"/>
                <a:gd name="T29" fmla="*/ 746 h 2426"/>
                <a:gd name="T30" fmla="*/ 1286 w 1587"/>
                <a:gd name="T31" fmla="*/ 798 h 2426"/>
                <a:gd name="T32" fmla="*/ 1311 w 1587"/>
                <a:gd name="T33" fmla="*/ 866 h 2426"/>
                <a:gd name="T34" fmla="*/ 1314 w 1587"/>
                <a:gd name="T35" fmla="*/ 913 h 2426"/>
                <a:gd name="T36" fmla="*/ 1353 w 1587"/>
                <a:gd name="T37" fmla="*/ 861 h 2426"/>
                <a:gd name="T38" fmla="*/ 1409 w 1587"/>
                <a:gd name="T39" fmla="*/ 832 h 2426"/>
                <a:gd name="T40" fmla="*/ 1471 w 1587"/>
                <a:gd name="T41" fmla="*/ 832 h 2426"/>
                <a:gd name="T42" fmla="*/ 1522 w 1587"/>
                <a:gd name="T43" fmla="*/ 857 h 2426"/>
                <a:gd name="T44" fmla="*/ 1562 w 1587"/>
                <a:gd name="T45" fmla="*/ 902 h 2426"/>
                <a:gd name="T46" fmla="*/ 1584 w 1587"/>
                <a:gd name="T47" fmla="*/ 961 h 2426"/>
                <a:gd name="T48" fmla="*/ 1587 w 1587"/>
                <a:gd name="T49" fmla="*/ 2060 h 2426"/>
                <a:gd name="T50" fmla="*/ 1574 w 1587"/>
                <a:gd name="T51" fmla="*/ 2166 h 2426"/>
                <a:gd name="T52" fmla="*/ 1538 w 1587"/>
                <a:gd name="T53" fmla="*/ 2258 h 2426"/>
                <a:gd name="T54" fmla="*/ 1482 w 1587"/>
                <a:gd name="T55" fmla="*/ 2336 h 2426"/>
                <a:gd name="T56" fmla="*/ 1409 w 1587"/>
                <a:gd name="T57" fmla="*/ 2392 h 2426"/>
                <a:gd name="T58" fmla="*/ 1324 w 1587"/>
                <a:gd name="T59" fmla="*/ 2422 h 2426"/>
                <a:gd name="T60" fmla="*/ 699 w 1587"/>
                <a:gd name="T61" fmla="*/ 2426 h 2426"/>
                <a:gd name="T62" fmla="*/ 629 w 1587"/>
                <a:gd name="T63" fmla="*/ 2414 h 2426"/>
                <a:gd name="T64" fmla="*/ 568 w 1587"/>
                <a:gd name="T65" fmla="*/ 2382 h 2426"/>
                <a:gd name="T66" fmla="*/ 514 w 1587"/>
                <a:gd name="T67" fmla="*/ 2333 h 2426"/>
                <a:gd name="T68" fmla="*/ 469 w 1587"/>
                <a:gd name="T69" fmla="*/ 2274 h 2426"/>
                <a:gd name="T70" fmla="*/ 450 w 1587"/>
                <a:gd name="T71" fmla="*/ 2246 h 2426"/>
                <a:gd name="T72" fmla="*/ 429 w 1587"/>
                <a:gd name="T73" fmla="*/ 2215 h 2426"/>
                <a:gd name="T74" fmla="*/ 413 w 1587"/>
                <a:gd name="T75" fmla="*/ 2188 h 2426"/>
                <a:gd name="T76" fmla="*/ 407 w 1587"/>
                <a:gd name="T77" fmla="*/ 2178 h 2426"/>
                <a:gd name="T78" fmla="*/ 9 w 1587"/>
                <a:gd name="T79" fmla="*/ 1344 h 2426"/>
                <a:gd name="T80" fmla="*/ 0 w 1587"/>
                <a:gd name="T81" fmla="*/ 1278 h 2426"/>
                <a:gd name="T82" fmla="*/ 12 w 1587"/>
                <a:gd name="T83" fmla="*/ 1215 h 2426"/>
                <a:gd name="T84" fmla="*/ 41 w 1587"/>
                <a:gd name="T85" fmla="*/ 1159 h 2426"/>
                <a:gd name="T86" fmla="*/ 87 w 1587"/>
                <a:gd name="T87" fmla="*/ 1117 h 2426"/>
                <a:gd name="T88" fmla="*/ 140 w 1587"/>
                <a:gd name="T89" fmla="*/ 1096 h 2426"/>
                <a:gd name="T90" fmla="*/ 197 w 1587"/>
                <a:gd name="T91" fmla="*/ 1096 h 2426"/>
                <a:gd name="T92" fmla="*/ 251 w 1587"/>
                <a:gd name="T93" fmla="*/ 1120 h 2426"/>
                <a:gd name="T94" fmla="*/ 297 w 1587"/>
                <a:gd name="T95" fmla="*/ 1163 h 2426"/>
                <a:gd name="T96" fmla="*/ 392 w 1587"/>
                <a:gd name="T97" fmla="*/ 1355 h 2426"/>
                <a:gd name="T98" fmla="*/ 395 w 1587"/>
                <a:gd name="T99" fmla="*/ 151 h 2426"/>
                <a:gd name="T100" fmla="*/ 420 w 1587"/>
                <a:gd name="T101" fmla="*/ 83 h 2426"/>
                <a:gd name="T102" fmla="*/ 466 w 1587"/>
                <a:gd name="T103" fmla="*/ 31 h 2426"/>
                <a:gd name="T104" fmla="*/ 526 w 1587"/>
                <a:gd name="T105" fmla="*/ 4 h 2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87" h="2426">
                  <a:moveTo>
                    <a:pt x="559" y="0"/>
                  </a:moveTo>
                  <a:lnTo>
                    <a:pt x="593" y="4"/>
                  </a:lnTo>
                  <a:lnTo>
                    <a:pt x="625" y="14"/>
                  </a:lnTo>
                  <a:lnTo>
                    <a:pt x="652" y="31"/>
                  </a:lnTo>
                  <a:lnTo>
                    <a:pt x="677" y="55"/>
                  </a:lnTo>
                  <a:lnTo>
                    <a:pt x="697" y="83"/>
                  </a:lnTo>
                  <a:lnTo>
                    <a:pt x="713" y="116"/>
                  </a:lnTo>
                  <a:lnTo>
                    <a:pt x="722" y="151"/>
                  </a:lnTo>
                  <a:lnTo>
                    <a:pt x="726" y="190"/>
                  </a:lnTo>
                  <a:lnTo>
                    <a:pt x="726" y="781"/>
                  </a:lnTo>
                  <a:lnTo>
                    <a:pt x="746" y="758"/>
                  </a:lnTo>
                  <a:lnTo>
                    <a:pt x="770" y="740"/>
                  </a:lnTo>
                  <a:lnTo>
                    <a:pt x="795" y="727"/>
                  </a:lnTo>
                  <a:lnTo>
                    <a:pt x="823" y="717"/>
                  </a:lnTo>
                  <a:lnTo>
                    <a:pt x="853" y="715"/>
                  </a:lnTo>
                  <a:lnTo>
                    <a:pt x="883" y="717"/>
                  </a:lnTo>
                  <a:lnTo>
                    <a:pt x="912" y="727"/>
                  </a:lnTo>
                  <a:lnTo>
                    <a:pt x="940" y="742"/>
                  </a:lnTo>
                  <a:lnTo>
                    <a:pt x="964" y="762"/>
                  </a:lnTo>
                  <a:lnTo>
                    <a:pt x="984" y="786"/>
                  </a:lnTo>
                  <a:lnTo>
                    <a:pt x="1000" y="814"/>
                  </a:lnTo>
                  <a:lnTo>
                    <a:pt x="1017" y="786"/>
                  </a:lnTo>
                  <a:lnTo>
                    <a:pt x="1037" y="762"/>
                  </a:lnTo>
                  <a:lnTo>
                    <a:pt x="1060" y="742"/>
                  </a:lnTo>
                  <a:lnTo>
                    <a:pt x="1087" y="727"/>
                  </a:lnTo>
                  <a:lnTo>
                    <a:pt x="1116" y="717"/>
                  </a:lnTo>
                  <a:lnTo>
                    <a:pt x="1147" y="715"/>
                  </a:lnTo>
                  <a:lnTo>
                    <a:pt x="1180" y="719"/>
                  </a:lnTo>
                  <a:lnTo>
                    <a:pt x="1212" y="729"/>
                  </a:lnTo>
                  <a:lnTo>
                    <a:pt x="1240" y="746"/>
                  </a:lnTo>
                  <a:lnTo>
                    <a:pt x="1265" y="770"/>
                  </a:lnTo>
                  <a:lnTo>
                    <a:pt x="1286" y="798"/>
                  </a:lnTo>
                  <a:lnTo>
                    <a:pt x="1301" y="831"/>
                  </a:lnTo>
                  <a:lnTo>
                    <a:pt x="1311" y="866"/>
                  </a:lnTo>
                  <a:lnTo>
                    <a:pt x="1314" y="905"/>
                  </a:lnTo>
                  <a:lnTo>
                    <a:pt x="1314" y="913"/>
                  </a:lnTo>
                  <a:lnTo>
                    <a:pt x="1332" y="885"/>
                  </a:lnTo>
                  <a:lnTo>
                    <a:pt x="1353" y="861"/>
                  </a:lnTo>
                  <a:lnTo>
                    <a:pt x="1380" y="844"/>
                  </a:lnTo>
                  <a:lnTo>
                    <a:pt x="1409" y="832"/>
                  </a:lnTo>
                  <a:lnTo>
                    <a:pt x="1441" y="828"/>
                  </a:lnTo>
                  <a:lnTo>
                    <a:pt x="1471" y="832"/>
                  </a:lnTo>
                  <a:lnTo>
                    <a:pt x="1499" y="841"/>
                  </a:lnTo>
                  <a:lnTo>
                    <a:pt x="1522" y="857"/>
                  </a:lnTo>
                  <a:lnTo>
                    <a:pt x="1545" y="877"/>
                  </a:lnTo>
                  <a:lnTo>
                    <a:pt x="1562" y="902"/>
                  </a:lnTo>
                  <a:lnTo>
                    <a:pt x="1577" y="930"/>
                  </a:lnTo>
                  <a:lnTo>
                    <a:pt x="1584" y="961"/>
                  </a:lnTo>
                  <a:lnTo>
                    <a:pt x="1587" y="996"/>
                  </a:lnTo>
                  <a:lnTo>
                    <a:pt x="1587" y="2060"/>
                  </a:lnTo>
                  <a:lnTo>
                    <a:pt x="1584" y="2113"/>
                  </a:lnTo>
                  <a:lnTo>
                    <a:pt x="1574" y="2166"/>
                  </a:lnTo>
                  <a:lnTo>
                    <a:pt x="1558" y="2213"/>
                  </a:lnTo>
                  <a:lnTo>
                    <a:pt x="1538" y="2258"/>
                  </a:lnTo>
                  <a:lnTo>
                    <a:pt x="1512" y="2299"/>
                  </a:lnTo>
                  <a:lnTo>
                    <a:pt x="1482" y="2336"/>
                  </a:lnTo>
                  <a:lnTo>
                    <a:pt x="1447" y="2366"/>
                  </a:lnTo>
                  <a:lnTo>
                    <a:pt x="1409" y="2392"/>
                  </a:lnTo>
                  <a:lnTo>
                    <a:pt x="1368" y="2410"/>
                  </a:lnTo>
                  <a:lnTo>
                    <a:pt x="1324" y="2422"/>
                  </a:lnTo>
                  <a:lnTo>
                    <a:pt x="1278" y="2426"/>
                  </a:lnTo>
                  <a:lnTo>
                    <a:pt x="699" y="2426"/>
                  </a:lnTo>
                  <a:lnTo>
                    <a:pt x="663" y="2422"/>
                  </a:lnTo>
                  <a:lnTo>
                    <a:pt x="629" y="2414"/>
                  </a:lnTo>
                  <a:lnTo>
                    <a:pt x="597" y="2399"/>
                  </a:lnTo>
                  <a:lnTo>
                    <a:pt x="568" y="2382"/>
                  </a:lnTo>
                  <a:lnTo>
                    <a:pt x="540" y="2360"/>
                  </a:lnTo>
                  <a:lnTo>
                    <a:pt x="514" y="2333"/>
                  </a:lnTo>
                  <a:lnTo>
                    <a:pt x="490" y="2306"/>
                  </a:lnTo>
                  <a:lnTo>
                    <a:pt x="469" y="2274"/>
                  </a:lnTo>
                  <a:lnTo>
                    <a:pt x="460" y="2261"/>
                  </a:lnTo>
                  <a:lnTo>
                    <a:pt x="450" y="2246"/>
                  </a:lnTo>
                  <a:lnTo>
                    <a:pt x="440" y="2231"/>
                  </a:lnTo>
                  <a:lnTo>
                    <a:pt x="429" y="2215"/>
                  </a:lnTo>
                  <a:lnTo>
                    <a:pt x="420" y="2200"/>
                  </a:lnTo>
                  <a:lnTo>
                    <a:pt x="413" y="2188"/>
                  </a:lnTo>
                  <a:lnTo>
                    <a:pt x="408" y="2180"/>
                  </a:lnTo>
                  <a:lnTo>
                    <a:pt x="407" y="2178"/>
                  </a:lnTo>
                  <a:lnTo>
                    <a:pt x="21" y="1376"/>
                  </a:lnTo>
                  <a:lnTo>
                    <a:pt x="9" y="1344"/>
                  </a:lnTo>
                  <a:lnTo>
                    <a:pt x="3" y="1311"/>
                  </a:lnTo>
                  <a:lnTo>
                    <a:pt x="0" y="1278"/>
                  </a:lnTo>
                  <a:lnTo>
                    <a:pt x="4" y="1246"/>
                  </a:lnTo>
                  <a:lnTo>
                    <a:pt x="12" y="1215"/>
                  </a:lnTo>
                  <a:lnTo>
                    <a:pt x="24" y="1186"/>
                  </a:lnTo>
                  <a:lnTo>
                    <a:pt x="41" y="1159"/>
                  </a:lnTo>
                  <a:lnTo>
                    <a:pt x="62" y="1136"/>
                  </a:lnTo>
                  <a:lnTo>
                    <a:pt x="87" y="1117"/>
                  </a:lnTo>
                  <a:lnTo>
                    <a:pt x="114" y="1104"/>
                  </a:lnTo>
                  <a:lnTo>
                    <a:pt x="140" y="1096"/>
                  </a:lnTo>
                  <a:lnTo>
                    <a:pt x="168" y="1093"/>
                  </a:lnTo>
                  <a:lnTo>
                    <a:pt x="197" y="1096"/>
                  </a:lnTo>
                  <a:lnTo>
                    <a:pt x="224" y="1105"/>
                  </a:lnTo>
                  <a:lnTo>
                    <a:pt x="251" y="1120"/>
                  </a:lnTo>
                  <a:lnTo>
                    <a:pt x="276" y="1138"/>
                  </a:lnTo>
                  <a:lnTo>
                    <a:pt x="297" y="1163"/>
                  </a:lnTo>
                  <a:lnTo>
                    <a:pt x="314" y="1192"/>
                  </a:lnTo>
                  <a:lnTo>
                    <a:pt x="392" y="1355"/>
                  </a:lnTo>
                  <a:lnTo>
                    <a:pt x="392" y="190"/>
                  </a:lnTo>
                  <a:lnTo>
                    <a:pt x="395" y="151"/>
                  </a:lnTo>
                  <a:lnTo>
                    <a:pt x="405" y="116"/>
                  </a:lnTo>
                  <a:lnTo>
                    <a:pt x="420" y="83"/>
                  </a:lnTo>
                  <a:lnTo>
                    <a:pt x="441" y="55"/>
                  </a:lnTo>
                  <a:lnTo>
                    <a:pt x="466" y="31"/>
                  </a:lnTo>
                  <a:lnTo>
                    <a:pt x="494" y="14"/>
                  </a:lnTo>
                  <a:lnTo>
                    <a:pt x="526" y="4"/>
                  </a:lnTo>
                  <a:lnTo>
                    <a:pt x="5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latin typeface="+mj-lt"/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5435600" y="488950"/>
              <a:ext cx="1725613" cy="1219200"/>
            </a:xfrm>
            <a:custGeom>
              <a:avLst/>
              <a:gdLst>
                <a:gd name="T0" fmla="*/ 3978 w 4349"/>
                <a:gd name="T1" fmla="*/ 1418 h 3070"/>
                <a:gd name="T2" fmla="*/ 3920 w 4349"/>
                <a:gd name="T3" fmla="*/ 1476 h 3070"/>
                <a:gd name="T4" fmla="*/ 3911 w 4349"/>
                <a:gd name="T5" fmla="*/ 1562 h 3070"/>
                <a:gd name="T6" fmla="*/ 3955 w 4349"/>
                <a:gd name="T7" fmla="*/ 1632 h 3070"/>
                <a:gd name="T8" fmla="*/ 4035 w 4349"/>
                <a:gd name="T9" fmla="*/ 1661 h 3070"/>
                <a:gd name="T10" fmla="*/ 4114 w 4349"/>
                <a:gd name="T11" fmla="*/ 1632 h 3070"/>
                <a:gd name="T12" fmla="*/ 4159 w 4349"/>
                <a:gd name="T13" fmla="*/ 1562 h 3070"/>
                <a:gd name="T14" fmla="*/ 4150 w 4349"/>
                <a:gd name="T15" fmla="*/ 1476 h 3070"/>
                <a:gd name="T16" fmla="*/ 4091 w 4349"/>
                <a:gd name="T17" fmla="*/ 1418 h 3070"/>
                <a:gd name="T18" fmla="*/ 261 w 4349"/>
                <a:gd name="T19" fmla="*/ 0 h 3070"/>
                <a:gd name="T20" fmla="*/ 4170 w 4349"/>
                <a:gd name="T21" fmla="*/ 13 h 3070"/>
                <a:gd name="T22" fmla="*/ 4273 w 4349"/>
                <a:gd name="T23" fmla="*/ 77 h 3070"/>
                <a:gd name="T24" fmla="*/ 4336 w 4349"/>
                <a:gd name="T25" fmla="*/ 180 h 3070"/>
                <a:gd name="T26" fmla="*/ 4349 w 4349"/>
                <a:gd name="T27" fmla="*/ 2809 h 3070"/>
                <a:gd name="T28" fmla="*/ 4320 w 4349"/>
                <a:gd name="T29" fmla="*/ 2929 h 3070"/>
                <a:gd name="T30" fmla="*/ 4241 w 4349"/>
                <a:gd name="T31" fmla="*/ 3020 h 3070"/>
                <a:gd name="T32" fmla="*/ 4129 w 4349"/>
                <a:gd name="T33" fmla="*/ 3067 h 3070"/>
                <a:gd name="T34" fmla="*/ 3331 w 4349"/>
                <a:gd name="T35" fmla="*/ 3070 h 3070"/>
                <a:gd name="T36" fmla="*/ 3301 w 4349"/>
                <a:gd name="T37" fmla="*/ 3066 h 3070"/>
                <a:gd name="T38" fmla="*/ 3261 w 4349"/>
                <a:gd name="T39" fmla="*/ 3048 h 3070"/>
                <a:gd name="T40" fmla="*/ 3240 w 4349"/>
                <a:gd name="T41" fmla="*/ 3004 h 3070"/>
                <a:gd name="T42" fmla="*/ 3250 w 4349"/>
                <a:gd name="T43" fmla="*/ 2876 h 3070"/>
                <a:gd name="T44" fmla="*/ 3285 w 4349"/>
                <a:gd name="T45" fmla="*/ 2851 h 3070"/>
                <a:gd name="T46" fmla="*/ 3319 w 4349"/>
                <a:gd name="T47" fmla="*/ 2846 h 3070"/>
                <a:gd name="T48" fmla="*/ 3767 w 4349"/>
                <a:gd name="T49" fmla="*/ 2846 h 3070"/>
                <a:gd name="T50" fmla="*/ 3817 w 4349"/>
                <a:gd name="T51" fmla="*/ 2821 h 3070"/>
                <a:gd name="T52" fmla="*/ 3830 w 4349"/>
                <a:gd name="T53" fmla="*/ 286 h 3070"/>
                <a:gd name="T54" fmla="*/ 3804 w 4349"/>
                <a:gd name="T55" fmla="*/ 238 h 3070"/>
                <a:gd name="T56" fmla="*/ 477 w 4349"/>
                <a:gd name="T57" fmla="*/ 224 h 3070"/>
                <a:gd name="T58" fmla="*/ 425 w 4349"/>
                <a:gd name="T59" fmla="*/ 251 h 3070"/>
                <a:gd name="T60" fmla="*/ 413 w 4349"/>
                <a:gd name="T61" fmla="*/ 2784 h 3070"/>
                <a:gd name="T62" fmla="*/ 440 w 4349"/>
                <a:gd name="T63" fmla="*/ 2834 h 3070"/>
                <a:gd name="T64" fmla="*/ 1310 w 4349"/>
                <a:gd name="T65" fmla="*/ 2846 h 3070"/>
                <a:gd name="T66" fmla="*/ 1334 w 4349"/>
                <a:gd name="T67" fmla="*/ 2847 h 3070"/>
                <a:gd name="T68" fmla="*/ 1376 w 4349"/>
                <a:gd name="T69" fmla="*/ 2868 h 3070"/>
                <a:gd name="T70" fmla="*/ 1394 w 4349"/>
                <a:gd name="T71" fmla="*/ 2897 h 3070"/>
                <a:gd name="T72" fmla="*/ 1421 w 4349"/>
                <a:gd name="T73" fmla="*/ 2949 h 3070"/>
                <a:gd name="T74" fmla="*/ 1447 w 4349"/>
                <a:gd name="T75" fmla="*/ 3005 h 3070"/>
                <a:gd name="T76" fmla="*/ 1451 w 4349"/>
                <a:gd name="T77" fmla="*/ 3046 h 3070"/>
                <a:gd name="T78" fmla="*/ 1425 w 4349"/>
                <a:gd name="T79" fmla="*/ 3066 h 3070"/>
                <a:gd name="T80" fmla="*/ 1400 w 4349"/>
                <a:gd name="T81" fmla="*/ 3070 h 3070"/>
                <a:gd name="T82" fmla="*/ 219 w 4349"/>
                <a:gd name="T83" fmla="*/ 3067 h 3070"/>
                <a:gd name="T84" fmla="*/ 107 w 4349"/>
                <a:gd name="T85" fmla="*/ 3020 h 3070"/>
                <a:gd name="T86" fmla="*/ 29 w 4349"/>
                <a:gd name="T87" fmla="*/ 2929 h 3070"/>
                <a:gd name="T88" fmla="*/ 0 w 4349"/>
                <a:gd name="T89" fmla="*/ 2809 h 3070"/>
                <a:gd name="T90" fmla="*/ 13 w 4349"/>
                <a:gd name="T91" fmla="*/ 180 h 3070"/>
                <a:gd name="T92" fmla="*/ 77 w 4349"/>
                <a:gd name="T93" fmla="*/ 77 h 3070"/>
                <a:gd name="T94" fmla="*/ 180 w 4349"/>
                <a:gd name="T95" fmla="*/ 13 h 3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49" h="3070">
                  <a:moveTo>
                    <a:pt x="4035" y="1405"/>
                  </a:moveTo>
                  <a:lnTo>
                    <a:pt x="4005" y="1409"/>
                  </a:lnTo>
                  <a:lnTo>
                    <a:pt x="3978" y="1418"/>
                  </a:lnTo>
                  <a:lnTo>
                    <a:pt x="3955" y="1434"/>
                  </a:lnTo>
                  <a:lnTo>
                    <a:pt x="3935" y="1454"/>
                  </a:lnTo>
                  <a:lnTo>
                    <a:pt x="3920" y="1476"/>
                  </a:lnTo>
                  <a:lnTo>
                    <a:pt x="3911" y="1504"/>
                  </a:lnTo>
                  <a:lnTo>
                    <a:pt x="3907" y="1533"/>
                  </a:lnTo>
                  <a:lnTo>
                    <a:pt x="3911" y="1562"/>
                  </a:lnTo>
                  <a:lnTo>
                    <a:pt x="3920" y="1590"/>
                  </a:lnTo>
                  <a:lnTo>
                    <a:pt x="3935" y="1612"/>
                  </a:lnTo>
                  <a:lnTo>
                    <a:pt x="3955" y="1632"/>
                  </a:lnTo>
                  <a:lnTo>
                    <a:pt x="3978" y="1648"/>
                  </a:lnTo>
                  <a:lnTo>
                    <a:pt x="4005" y="1657"/>
                  </a:lnTo>
                  <a:lnTo>
                    <a:pt x="4035" y="1661"/>
                  </a:lnTo>
                  <a:lnTo>
                    <a:pt x="4064" y="1657"/>
                  </a:lnTo>
                  <a:lnTo>
                    <a:pt x="4091" y="1648"/>
                  </a:lnTo>
                  <a:lnTo>
                    <a:pt x="4114" y="1632"/>
                  </a:lnTo>
                  <a:lnTo>
                    <a:pt x="4134" y="1612"/>
                  </a:lnTo>
                  <a:lnTo>
                    <a:pt x="4150" y="1590"/>
                  </a:lnTo>
                  <a:lnTo>
                    <a:pt x="4159" y="1562"/>
                  </a:lnTo>
                  <a:lnTo>
                    <a:pt x="4162" y="1533"/>
                  </a:lnTo>
                  <a:lnTo>
                    <a:pt x="4159" y="1504"/>
                  </a:lnTo>
                  <a:lnTo>
                    <a:pt x="4150" y="1476"/>
                  </a:lnTo>
                  <a:lnTo>
                    <a:pt x="4134" y="1454"/>
                  </a:lnTo>
                  <a:lnTo>
                    <a:pt x="4114" y="1434"/>
                  </a:lnTo>
                  <a:lnTo>
                    <a:pt x="4091" y="1418"/>
                  </a:lnTo>
                  <a:lnTo>
                    <a:pt x="4064" y="1409"/>
                  </a:lnTo>
                  <a:lnTo>
                    <a:pt x="4035" y="1405"/>
                  </a:lnTo>
                  <a:close/>
                  <a:moveTo>
                    <a:pt x="261" y="0"/>
                  </a:moveTo>
                  <a:lnTo>
                    <a:pt x="4087" y="0"/>
                  </a:lnTo>
                  <a:lnTo>
                    <a:pt x="4129" y="4"/>
                  </a:lnTo>
                  <a:lnTo>
                    <a:pt x="4170" y="13"/>
                  </a:lnTo>
                  <a:lnTo>
                    <a:pt x="4207" y="29"/>
                  </a:lnTo>
                  <a:lnTo>
                    <a:pt x="4241" y="50"/>
                  </a:lnTo>
                  <a:lnTo>
                    <a:pt x="4273" y="77"/>
                  </a:lnTo>
                  <a:lnTo>
                    <a:pt x="4298" y="107"/>
                  </a:lnTo>
                  <a:lnTo>
                    <a:pt x="4320" y="141"/>
                  </a:lnTo>
                  <a:lnTo>
                    <a:pt x="4336" y="180"/>
                  </a:lnTo>
                  <a:lnTo>
                    <a:pt x="4345" y="219"/>
                  </a:lnTo>
                  <a:lnTo>
                    <a:pt x="4349" y="261"/>
                  </a:lnTo>
                  <a:lnTo>
                    <a:pt x="4349" y="2809"/>
                  </a:lnTo>
                  <a:lnTo>
                    <a:pt x="4345" y="2851"/>
                  </a:lnTo>
                  <a:lnTo>
                    <a:pt x="4336" y="2892"/>
                  </a:lnTo>
                  <a:lnTo>
                    <a:pt x="4320" y="2929"/>
                  </a:lnTo>
                  <a:lnTo>
                    <a:pt x="4298" y="2963"/>
                  </a:lnTo>
                  <a:lnTo>
                    <a:pt x="4273" y="2994"/>
                  </a:lnTo>
                  <a:lnTo>
                    <a:pt x="4241" y="3020"/>
                  </a:lnTo>
                  <a:lnTo>
                    <a:pt x="4207" y="3041"/>
                  </a:lnTo>
                  <a:lnTo>
                    <a:pt x="4170" y="3057"/>
                  </a:lnTo>
                  <a:lnTo>
                    <a:pt x="4129" y="3067"/>
                  </a:lnTo>
                  <a:lnTo>
                    <a:pt x="4087" y="3070"/>
                  </a:lnTo>
                  <a:lnTo>
                    <a:pt x="3334" y="3070"/>
                  </a:lnTo>
                  <a:lnTo>
                    <a:pt x="3331" y="3070"/>
                  </a:lnTo>
                  <a:lnTo>
                    <a:pt x="3325" y="3070"/>
                  </a:lnTo>
                  <a:lnTo>
                    <a:pt x="3314" y="3069"/>
                  </a:lnTo>
                  <a:lnTo>
                    <a:pt x="3301" y="3066"/>
                  </a:lnTo>
                  <a:lnTo>
                    <a:pt x="3288" y="3062"/>
                  </a:lnTo>
                  <a:lnTo>
                    <a:pt x="3273" y="3057"/>
                  </a:lnTo>
                  <a:lnTo>
                    <a:pt x="3261" y="3048"/>
                  </a:lnTo>
                  <a:lnTo>
                    <a:pt x="3251" y="3037"/>
                  </a:lnTo>
                  <a:lnTo>
                    <a:pt x="3243" y="3023"/>
                  </a:lnTo>
                  <a:lnTo>
                    <a:pt x="3240" y="3004"/>
                  </a:lnTo>
                  <a:lnTo>
                    <a:pt x="3240" y="2912"/>
                  </a:lnTo>
                  <a:lnTo>
                    <a:pt x="3243" y="2892"/>
                  </a:lnTo>
                  <a:lnTo>
                    <a:pt x="3250" y="2876"/>
                  </a:lnTo>
                  <a:lnTo>
                    <a:pt x="3260" y="2864"/>
                  </a:lnTo>
                  <a:lnTo>
                    <a:pt x="3272" y="2856"/>
                  </a:lnTo>
                  <a:lnTo>
                    <a:pt x="3285" y="2851"/>
                  </a:lnTo>
                  <a:lnTo>
                    <a:pt x="3298" y="2847"/>
                  </a:lnTo>
                  <a:lnTo>
                    <a:pt x="3310" y="2846"/>
                  </a:lnTo>
                  <a:lnTo>
                    <a:pt x="3319" y="2846"/>
                  </a:lnTo>
                  <a:lnTo>
                    <a:pt x="3326" y="2846"/>
                  </a:lnTo>
                  <a:lnTo>
                    <a:pt x="3329" y="2846"/>
                  </a:lnTo>
                  <a:lnTo>
                    <a:pt x="3767" y="2846"/>
                  </a:lnTo>
                  <a:lnTo>
                    <a:pt x="3787" y="2843"/>
                  </a:lnTo>
                  <a:lnTo>
                    <a:pt x="3804" y="2834"/>
                  </a:lnTo>
                  <a:lnTo>
                    <a:pt x="3817" y="2821"/>
                  </a:lnTo>
                  <a:lnTo>
                    <a:pt x="3827" y="2804"/>
                  </a:lnTo>
                  <a:lnTo>
                    <a:pt x="3830" y="2784"/>
                  </a:lnTo>
                  <a:lnTo>
                    <a:pt x="3830" y="286"/>
                  </a:lnTo>
                  <a:lnTo>
                    <a:pt x="3827" y="268"/>
                  </a:lnTo>
                  <a:lnTo>
                    <a:pt x="3817" y="251"/>
                  </a:lnTo>
                  <a:lnTo>
                    <a:pt x="3804" y="238"/>
                  </a:lnTo>
                  <a:lnTo>
                    <a:pt x="3787" y="228"/>
                  </a:lnTo>
                  <a:lnTo>
                    <a:pt x="3767" y="224"/>
                  </a:lnTo>
                  <a:lnTo>
                    <a:pt x="477" y="224"/>
                  </a:lnTo>
                  <a:lnTo>
                    <a:pt x="457" y="228"/>
                  </a:lnTo>
                  <a:lnTo>
                    <a:pt x="440" y="238"/>
                  </a:lnTo>
                  <a:lnTo>
                    <a:pt x="425" y="251"/>
                  </a:lnTo>
                  <a:lnTo>
                    <a:pt x="417" y="268"/>
                  </a:lnTo>
                  <a:lnTo>
                    <a:pt x="413" y="286"/>
                  </a:lnTo>
                  <a:lnTo>
                    <a:pt x="413" y="2784"/>
                  </a:lnTo>
                  <a:lnTo>
                    <a:pt x="417" y="2804"/>
                  </a:lnTo>
                  <a:lnTo>
                    <a:pt x="425" y="2821"/>
                  </a:lnTo>
                  <a:lnTo>
                    <a:pt x="440" y="2834"/>
                  </a:lnTo>
                  <a:lnTo>
                    <a:pt x="457" y="2843"/>
                  </a:lnTo>
                  <a:lnTo>
                    <a:pt x="477" y="2846"/>
                  </a:lnTo>
                  <a:lnTo>
                    <a:pt x="1310" y="2846"/>
                  </a:lnTo>
                  <a:lnTo>
                    <a:pt x="1312" y="2846"/>
                  </a:lnTo>
                  <a:lnTo>
                    <a:pt x="1322" y="2846"/>
                  </a:lnTo>
                  <a:lnTo>
                    <a:pt x="1334" y="2847"/>
                  </a:lnTo>
                  <a:lnTo>
                    <a:pt x="1348" y="2851"/>
                  </a:lnTo>
                  <a:lnTo>
                    <a:pt x="1363" y="2858"/>
                  </a:lnTo>
                  <a:lnTo>
                    <a:pt x="1376" y="2868"/>
                  </a:lnTo>
                  <a:lnTo>
                    <a:pt x="1386" y="2883"/>
                  </a:lnTo>
                  <a:lnTo>
                    <a:pt x="1389" y="2888"/>
                  </a:lnTo>
                  <a:lnTo>
                    <a:pt x="1394" y="2897"/>
                  </a:lnTo>
                  <a:lnTo>
                    <a:pt x="1402" y="2912"/>
                  </a:lnTo>
                  <a:lnTo>
                    <a:pt x="1412" y="2930"/>
                  </a:lnTo>
                  <a:lnTo>
                    <a:pt x="1421" y="2949"/>
                  </a:lnTo>
                  <a:lnTo>
                    <a:pt x="1430" y="2968"/>
                  </a:lnTo>
                  <a:lnTo>
                    <a:pt x="1439" y="2988"/>
                  </a:lnTo>
                  <a:lnTo>
                    <a:pt x="1447" y="3005"/>
                  </a:lnTo>
                  <a:lnTo>
                    <a:pt x="1452" y="3019"/>
                  </a:lnTo>
                  <a:lnTo>
                    <a:pt x="1454" y="3034"/>
                  </a:lnTo>
                  <a:lnTo>
                    <a:pt x="1451" y="3046"/>
                  </a:lnTo>
                  <a:lnTo>
                    <a:pt x="1445" y="3056"/>
                  </a:lnTo>
                  <a:lnTo>
                    <a:pt x="1435" y="3062"/>
                  </a:lnTo>
                  <a:lnTo>
                    <a:pt x="1425" y="3066"/>
                  </a:lnTo>
                  <a:lnTo>
                    <a:pt x="1414" y="3069"/>
                  </a:lnTo>
                  <a:lnTo>
                    <a:pt x="1406" y="3070"/>
                  </a:lnTo>
                  <a:lnTo>
                    <a:pt x="1400" y="3070"/>
                  </a:lnTo>
                  <a:lnTo>
                    <a:pt x="1397" y="3070"/>
                  </a:lnTo>
                  <a:lnTo>
                    <a:pt x="261" y="3070"/>
                  </a:lnTo>
                  <a:lnTo>
                    <a:pt x="219" y="3067"/>
                  </a:lnTo>
                  <a:lnTo>
                    <a:pt x="180" y="3057"/>
                  </a:lnTo>
                  <a:lnTo>
                    <a:pt x="141" y="3041"/>
                  </a:lnTo>
                  <a:lnTo>
                    <a:pt x="107" y="3020"/>
                  </a:lnTo>
                  <a:lnTo>
                    <a:pt x="77" y="2994"/>
                  </a:lnTo>
                  <a:lnTo>
                    <a:pt x="50" y="2963"/>
                  </a:lnTo>
                  <a:lnTo>
                    <a:pt x="29" y="2929"/>
                  </a:lnTo>
                  <a:lnTo>
                    <a:pt x="13" y="2892"/>
                  </a:lnTo>
                  <a:lnTo>
                    <a:pt x="4" y="2851"/>
                  </a:lnTo>
                  <a:lnTo>
                    <a:pt x="0" y="2809"/>
                  </a:lnTo>
                  <a:lnTo>
                    <a:pt x="0" y="261"/>
                  </a:lnTo>
                  <a:lnTo>
                    <a:pt x="4" y="219"/>
                  </a:lnTo>
                  <a:lnTo>
                    <a:pt x="13" y="180"/>
                  </a:lnTo>
                  <a:lnTo>
                    <a:pt x="29" y="141"/>
                  </a:lnTo>
                  <a:lnTo>
                    <a:pt x="50" y="107"/>
                  </a:lnTo>
                  <a:lnTo>
                    <a:pt x="77" y="77"/>
                  </a:lnTo>
                  <a:lnTo>
                    <a:pt x="107" y="50"/>
                  </a:lnTo>
                  <a:lnTo>
                    <a:pt x="141" y="29"/>
                  </a:lnTo>
                  <a:lnTo>
                    <a:pt x="180" y="13"/>
                  </a:lnTo>
                  <a:lnTo>
                    <a:pt x="219" y="4"/>
                  </a:lnTo>
                  <a:lnTo>
                    <a:pt x="2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latin typeface="+mj-lt"/>
              </a:endParaRPr>
            </a:p>
          </p:txBody>
        </p:sp>
      </p:grpSp>
      <p:sp>
        <p:nvSpPr>
          <p:cNvPr id="31" name="Freeform 41"/>
          <p:cNvSpPr>
            <a:spLocks noEditPoints="1"/>
          </p:cNvSpPr>
          <p:nvPr/>
        </p:nvSpPr>
        <p:spPr bwMode="auto">
          <a:xfrm>
            <a:off x="3776393" y="3143156"/>
            <a:ext cx="534690" cy="485825"/>
          </a:xfrm>
          <a:custGeom>
            <a:avLst/>
            <a:gdLst>
              <a:gd name="T0" fmla="*/ 2885 w 3261"/>
              <a:gd name="T1" fmla="*/ 2237 h 2864"/>
              <a:gd name="T2" fmla="*/ 2509 w 3261"/>
              <a:gd name="T3" fmla="*/ 2488 h 2864"/>
              <a:gd name="T4" fmla="*/ 376 w 3261"/>
              <a:gd name="T5" fmla="*/ 2488 h 2864"/>
              <a:gd name="T6" fmla="*/ 2383 w 3261"/>
              <a:gd name="T7" fmla="*/ 1862 h 2864"/>
              <a:gd name="T8" fmla="*/ 2383 w 3261"/>
              <a:gd name="T9" fmla="*/ 1862 h 2864"/>
              <a:gd name="T10" fmla="*/ 2258 w 3261"/>
              <a:gd name="T11" fmla="*/ 1862 h 2864"/>
              <a:gd name="T12" fmla="*/ 1882 w 3261"/>
              <a:gd name="T13" fmla="*/ 2113 h 2864"/>
              <a:gd name="T14" fmla="*/ 1255 w 3261"/>
              <a:gd name="T15" fmla="*/ 2113 h 2864"/>
              <a:gd name="T16" fmla="*/ 878 w 3261"/>
              <a:gd name="T17" fmla="*/ 1862 h 2864"/>
              <a:gd name="T18" fmla="*/ 878 w 3261"/>
              <a:gd name="T19" fmla="*/ 1862 h 2864"/>
              <a:gd name="T20" fmla="*/ 752 w 3261"/>
              <a:gd name="T21" fmla="*/ 1862 h 2864"/>
              <a:gd name="T22" fmla="*/ 2509 w 3261"/>
              <a:gd name="T23" fmla="*/ 1736 h 2864"/>
              <a:gd name="T24" fmla="*/ 1882 w 3261"/>
              <a:gd name="T25" fmla="*/ 1736 h 2864"/>
              <a:gd name="T26" fmla="*/ 1506 w 3261"/>
              <a:gd name="T27" fmla="*/ 1486 h 2864"/>
              <a:gd name="T28" fmla="*/ 1506 w 3261"/>
              <a:gd name="T29" fmla="*/ 1486 h 2864"/>
              <a:gd name="T30" fmla="*/ 1380 w 3261"/>
              <a:gd name="T31" fmla="*/ 1486 h 2864"/>
              <a:gd name="T32" fmla="*/ 1003 w 3261"/>
              <a:gd name="T33" fmla="*/ 1736 h 2864"/>
              <a:gd name="T34" fmla="*/ 376 w 3261"/>
              <a:gd name="T35" fmla="*/ 1736 h 2864"/>
              <a:gd name="T36" fmla="*/ 2634 w 3261"/>
              <a:gd name="T37" fmla="*/ 1485 h 2864"/>
              <a:gd name="T38" fmla="*/ 2634 w 3261"/>
              <a:gd name="T39" fmla="*/ 1485 h 2864"/>
              <a:gd name="T40" fmla="*/ 2576 w 3261"/>
              <a:gd name="T41" fmla="*/ 23 h 2864"/>
              <a:gd name="T42" fmla="*/ 2616 w 3261"/>
              <a:gd name="T43" fmla="*/ 106 h 2864"/>
              <a:gd name="T44" fmla="*/ 2594 w 3261"/>
              <a:gd name="T45" fmla="*/ 328 h 2864"/>
              <a:gd name="T46" fmla="*/ 2534 w 3261"/>
              <a:gd name="T47" fmla="*/ 485 h 2864"/>
              <a:gd name="T48" fmla="*/ 2446 w 3261"/>
              <a:gd name="T49" fmla="*/ 591 h 2864"/>
              <a:gd name="T50" fmla="*/ 2340 w 3261"/>
              <a:gd name="T51" fmla="*/ 655 h 2864"/>
              <a:gd name="T52" fmla="*/ 2225 w 3261"/>
              <a:gd name="T53" fmla="*/ 692 h 2864"/>
              <a:gd name="T54" fmla="*/ 2111 w 3261"/>
              <a:gd name="T55" fmla="*/ 713 h 2864"/>
              <a:gd name="T56" fmla="*/ 1988 w 3261"/>
              <a:gd name="T57" fmla="*/ 731 h 2864"/>
              <a:gd name="T58" fmla="*/ 1882 w 3261"/>
              <a:gd name="T59" fmla="*/ 761 h 2864"/>
              <a:gd name="T60" fmla="*/ 1803 w 3261"/>
              <a:gd name="T61" fmla="*/ 822 h 2864"/>
              <a:gd name="T62" fmla="*/ 1755 w 3261"/>
              <a:gd name="T63" fmla="*/ 931 h 2864"/>
              <a:gd name="T64" fmla="*/ 1738 w 3261"/>
              <a:gd name="T65" fmla="*/ 1109 h 2864"/>
              <a:gd name="T66" fmla="*/ 3021 w 3261"/>
              <a:gd name="T67" fmla="*/ 1135 h 2864"/>
              <a:gd name="T68" fmla="*/ 3167 w 3261"/>
              <a:gd name="T69" fmla="*/ 1236 h 2864"/>
              <a:gd name="T70" fmla="*/ 3250 w 3261"/>
              <a:gd name="T71" fmla="*/ 1393 h 2864"/>
              <a:gd name="T72" fmla="*/ 3258 w 3261"/>
              <a:gd name="T73" fmla="*/ 2535 h 2864"/>
              <a:gd name="T74" fmla="*/ 3194 w 3261"/>
              <a:gd name="T75" fmla="*/ 2702 h 2864"/>
              <a:gd name="T76" fmla="*/ 3062 w 3261"/>
              <a:gd name="T77" fmla="*/ 2820 h 2864"/>
              <a:gd name="T78" fmla="*/ 2885 w 3261"/>
              <a:gd name="T79" fmla="*/ 2864 h 2864"/>
              <a:gd name="T80" fmla="*/ 240 w 3261"/>
              <a:gd name="T81" fmla="*/ 2838 h 2864"/>
              <a:gd name="T82" fmla="*/ 95 w 3261"/>
              <a:gd name="T83" fmla="*/ 2738 h 2864"/>
              <a:gd name="T84" fmla="*/ 11 w 3261"/>
              <a:gd name="T85" fmla="*/ 2580 h 2864"/>
              <a:gd name="T86" fmla="*/ 3 w 3261"/>
              <a:gd name="T87" fmla="*/ 1438 h 2864"/>
              <a:gd name="T88" fmla="*/ 68 w 3261"/>
              <a:gd name="T89" fmla="*/ 1270 h 2864"/>
              <a:gd name="T90" fmla="*/ 200 w 3261"/>
              <a:gd name="T91" fmla="*/ 1153 h 2864"/>
              <a:gd name="T92" fmla="*/ 376 w 3261"/>
              <a:gd name="T93" fmla="*/ 1109 h 2864"/>
              <a:gd name="T94" fmla="*/ 1537 w 3261"/>
              <a:gd name="T95" fmla="*/ 938 h 2864"/>
              <a:gd name="T96" fmla="*/ 1587 w 3261"/>
              <a:gd name="T97" fmla="*/ 768 h 2864"/>
              <a:gd name="T98" fmla="*/ 1669 w 3261"/>
              <a:gd name="T99" fmla="*/ 652 h 2864"/>
              <a:gd name="T100" fmla="*/ 1771 w 3261"/>
              <a:gd name="T101" fmla="*/ 579 h 2864"/>
              <a:gd name="T102" fmla="*/ 1884 w 3261"/>
              <a:gd name="T103" fmla="*/ 536 h 2864"/>
              <a:gd name="T104" fmla="*/ 1999 w 3261"/>
              <a:gd name="T105" fmla="*/ 513 h 2864"/>
              <a:gd name="T106" fmla="*/ 2119 w 3261"/>
              <a:gd name="T107" fmla="*/ 496 h 2864"/>
              <a:gd name="T108" fmla="*/ 2233 w 3261"/>
              <a:gd name="T109" fmla="*/ 470 h 2864"/>
              <a:gd name="T110" fmla="*/ 2319 w 3261"/>
              <a:gd name="T111" fmla="*/ 417 h 2864"/>
              <a:gd name="T112" fmla="*/ 2376 w 3261"/>
              <a:gd name="T113" fmla="*/ 321 h 2864"/>
              <a:gd name="T114" fmla="*/ 2401 w 3261"/>
              <a:gd name="T115" fmla="*/ 159 h 2864"/>
              <a:gd name="T116" fmla="*/ 2425 w 3261"/>
              <a:gd name="T117" fmla="*/ 39 h 2864"/>
              <a:gd name="T118" fmla="*/ 2509 w 3261"/>
              <a:gd name="T119" fmla="*/ 0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61" h="2864">
                <a:moveTo>
                  <a:pt x="2634" y="2237"/>
                </a:moveTo>
                <a:lnTo>
                  <a:pt x="2634" y="2488"/>
                </a:lnTo>
                <a:lnTo>
                  <a:pt x="2885" y="2488"/>
                </a:lnTo>
                <a:lnTo>
                  <a:pt x="2885" y="2237"/>
                </a:lnTo>
                <a:lnTo>
                  <a:pt x="2634" y="2237"/>
                </a:lnTo>
                <a:close/>
                <a:moveTo>
                  <a:pt x="752" y="2237"/>
                </a:moveTo>
                <a:lnTo>
                  <a:pt x="752" y="2488"/>
                </a:lnTo>
                <a:lnTo>
                  <a:pt x="2509" y="2488"/>
                </a:lnTo>
                <a:lnTo>
                  <a:pt x="2509" y="2237"/>
                </a:lnTo>
                <a:lnTo>
                  <a:pt x="752" y="2237"/>
                </a:lnTo>
                <a:close/>
                <a:moveTo>
                  <a:pt x="376" y="2237"/>
                </a:moveTo>
                <a:lnTo>
                  <a:pt x="376" y="2488"/>
                </a:lnTo>
                <a:lnTo>
                  <a:pt x="627" y="2488"/>
                </a:lnTo>
                <a:lnTo>
                  <a:pt x="627" y="2237"/>
                </a:lnTo>
                <a:lnTo>
                  <a:pt x="376" y="2237"/>
                </a:lnTo>
                <a:close/>
                <a:moveTo>
                  <a:pt x="2383" y="1862"/>
                </a:moveTo>
                <a:lnTo>
                  <a:pt x="2383" y="2113"/>
                </a:lnTo>
                <a:lnTo>
                  <a:pt x="2634" y="2113"/>
                </a:lnTo>
                <a:lnTo>
                  <a:pt x="2634" y="1862"/>
                </a:lnTo>
                <a:lnTo>
                  <a:pt x="2383" y="1862"/>
                </a:lnTo>
                <a:close/>
                <a:moveTo>
                  <a:pt x="2007" y="1862"/>
                </a:moveTo>
                <a:lnTo>
                  <a:pt x="2007" y="2113"/>
                </a:lnTo>
                <a:lnTo>
                  <a:pt x="2258" y="2113"/>
                </a:lnTo>
                <a:lnTo>
                  <a:pt x="2258" y="1862"/>
                </a:lnTo>
                <a:lnTo>
                  <a:pt x="2007" y="1862"/>
                </a:lnTo>
                <a:close/>
                <a:moveTo>
                  <a:pt x="1631" y="1862"/>
                </a:moveTo>
                <a:lnTo>
                  <a:pt x="1631" y="2113"/>
                </a:lnTo>
                <a:lnTo>
                  <a:pt x="1882" y="2113"/>
                </a:lnTo>
                <a:lnTo>
                  <a:pt x="1882" y="1862"/>
                </a:lnTo>
                <a:lnTo>
                  <a:pt x="1631" y="1862"/>
                </a:lnTo>
                <a:close/>
                <a:moveTo>
                  <a:pt x="1255" y="1862"/>
                </a:moveTo>
                <a:lnTo>
                  <a:pt x="1255" y="2113"/>
                </a:lnTo>
                <a:lnTo>
                  <a:pt x="1506" y="2113"/>
                </a:lnTo>
                <a:lnTo>
                  <a:pt x="1506" y="1862"/>
                </a:lnTo>
                <a:lnTo>
                  <a:pt x="1255" y="1862"/>
                </a:lnTo>
                <a:close/>
                <a:moveTo>
                  <a:pt x="878" y="1862"/>
                </a:moveTo>
                <a:lnTo>
                  <a:pt x="878" y="2113"/>
                </a:lnTo>
                <a:lnTo>
                  <a:pt x="1130" y="2113"/>
                </a:lnTo>
                <a:lnTo>
                  <a:pt x="1130" y="1862"/>
                </a:lnTo>
                <a:lnTo>
                  <a:pt x="878" y="1862"/>
                </a:lnTo>
                <a:close/>
                <a:moveTo>
                  <a:pt x="502" y="1862"/>
                </a:moveTo>
                <a:lnTo>
                  <a:pt x="502" y="2113"/>
                </a:lnTo>
                <a:lnTo>
                  <a:pt x="752" y="2113"/>
                </a:lnTo>
                <a:lnTo>
                  <a:pt x="752" y="1862"/>
                </a:lnTo>
                <a:lnTo>
                  <a:pt x="502" y="1862"/>
                </a:lnTo>
                <a:close/>
                <a:moveTo>
                  <a:pt x="2258" y="1486"/>
                </a:moveTo>
                <a:lnTo>
                  <a:pt x="2258" y="1736"/>
                </a:lnTo>
                <a:lnTo>
                  <a:pt x="2509" y="1736"/>
                </a:lnTo>
                <a:lnTo>
                  <a:pt x="2509" y="1486"/>
                </a:lnTo>
                <a:lnTo>
                  <a:pt x="2258" y="1486"/>
                </a:lnTo>
                <a:close/>
                <a:moveTo>
                  <a:pt x="1882" y="1486"/>
                </a:moveTo>
                <a:lnTo>
                  <a:pt x="1882" y="1736"/>
                </a:lnTo>
                <a:lnTo>
                  <a:pt x="2133" y="1736"/>
                </a:lnTo>
                <a:lnTo>
                  <a:pt x="2133" y="1486"/>
                </a:lnTo>
                <a:lnTo>
                  <a:pt x="1882" y="1486"/>
                </a:lnTo>
                <a:close/>
                <a:moveTo>
                  <a:pt x="1506" y="1486"/>
                </a:moveTo>
                <a:lnTo>
                  <a:pt x="1506" y="1736"/>
                </a:lnTo>
                <a:lnTo>
                  <a:pt x="1757" y="1736"/>
                </a:lnTo>
                <a:lnTo>
                  <a:pt x="1757" y="1486"/>
                </a:lnTo>
                <a:lnTo>
                  <a:pt x="1506" y="1486"/>
                </a:lnTo>
                <a:close/>
                <a:moveTo>
                  <a:pt x="1130" y="1486"/>
                </a:moveTo>
                <a:lnTo>
                  <a:pt x="1130" y="1736"/>
                </a:lnTo>
                <a:lnTo>
                  <a:pt x="1380" y="1736"/>
                </a:lnTo>
                <a:lnTo>
                  <a:pt x="1380" y="1486"/>
                </a:lnTo>
                <a:lnTo>
                  <a:pt x="1130" y="1486"/>
                </a:lnTo>
                <a:close/>
                <a:moveTo>
                  <a:pt x="752" y="1486"/>
                </a:moveTo>
                <a:lnTo>
                  <a:pt x="752" y="1736"/>
                </a:lnTo>
                <a:lnTo>
                  <a:pt x="1003" y="1736"/>
                </a:lnTo>
                <a:lnTo>
                  <a:pt x="1003" y="1486"/>
                </a:lnTo>
                <a:lnTo>
                  <a:pt x="752" y="1486"/>
                </a:lnTo>
                <a:close/>
                <a:moveTo>
                  <a:pt x="376" y="1486"/>
                </a:moveTo>
                <a:lnTo>
                  <a:pt x="376" y="1736"/>
                </a:lnTo>
                <a:lnTo>
                  <a:pt x="627" y="1736"/>
                </a:lnTo>
                <a:lnTo>
                  <a:pt x="627" y="1486"/>
                </a:lnTo>
                <a:lnTo>
                  <a:pt x="376" y="1486"/>
                </a:lnTo>
                <a:close/>
                <a:moveTo>
                  <a:pt x="2634" y="1485"/>
                </a:moveTo>
                <a:lnTo>
                  <a:pt x="2634" y="1736"/>
                </a:lnTo>
                <a:lnTo>
                  <a:pt x="2885" y="1736"/>
                </a:lnTo>
                <a:lnTo>
                  <a:pt x="2885" y="1485"/>
                </a:lnTo>
                <a:lnTo>
                  <a:pt x="2634" y="1485"/>
                </a:lnTo>
                <a:close/>
                <a:moveTo>
                  <a:pt x="2509" y="0"/>
                </a:moveTo>
                <a:lnTo>
                  <a:pt x="2533" y="2"/>
                </a:lnTo>
                <a:lnTo>
                  <a:pt x="2556" y="10"/>
                </a:lnTo>
                <a:lnTo>
                  <a:pt x="2576" y="23"/>
                </a:lnTo>
                <a:lnTo>
                  <a:pt x="2592" y="39"/>
                </a:lnTo>
                <a:lnTo>
                  <a:pt x="2605" y="59"/>
                </a:lnTo>
                <a:lnTo>
                  <a:pt x="2613" y="82"/>
                </a:lnTo>
                <a:lnTo>
                  <a:pt x="2616" y="106"/>
                </a:lnTo>
                <a:lnTo>
                  <a:pt x="2614" y="168"/>
                </a:lnTo>
                <a:lnTo>
                  <a:pt x="2610" y="226"/>
                </a:lnTo>
                <a:lnTo>
                  <a:pt x="2603" y="279"/>
                </a:lnTo>
                <a:lnTo>
                  <a:pt x="2594" y="328"/>
                </a:lnTo>
                <a:lnTo>
                  <a:pt x="2582" y="373"/>
                </a:lnTo>
                <a:lnTo>
                  <a:pt x="2568" y="413"/>
                </a:lnTo>
                <a:lnTo>
                  <a:pt x="2551" y="452"/>
                </a:lnTo>
                <a:lnTo>
                  <a:pt x="2534" y="485"/>
                </a:lnTo>
                <a:lnTo>
                  <a:pt x="2514" y="516"/>
                </a:lnTo>
                <a:lnTo>
                  <a:pt x="2493" y="543"/>
                </a:lnTo>
                <a:lnTo>
                  <a:pt x="2470" y="569"/>
                </a:lnTo>
                <a:lnTo>
                  <a:pt x="2446" y="591"/>
                </a:lnTo>
                <a:lnTo>
                  <a:pt x="2420" y="610"/>
                </a:lnTo>
                <a:lnTo>
                  <a:pt x="2394" y="627"/>
                </a:lnTo>
                <a:lnTo>
                  <a:pt x="2368" y="642"/>
                </a:lnTo>
                <a:lnTo>
                  <a:pt x="2340" y="655"/>
                </a:lnTo>
                <a:lnTo>
                  <a:pt x="2311" y="667"/>
                </a:lnTo>
                <a:lnTo>
                  <a:pt x="2283" y="676"/>
                </a:lnTo>
                <a:lnTo>
                  <a:pt x="2254" y="685"/>
                </a:lnTo>
                <a:lnTo>
                  <a:pt x="2225" y="692"/>
                </a:lnTo>
                <a:lnTo>
                  <a:pt x="2195" y="699"/>
                </a:lnTo>
                <a:lnTo>
                  <a:pt x="2167" y="704"/>
                </a:lnTo>
                <a:lnTo>
                  <a:pt x="2139" y="709"/>
                </a:lnTo>
                <a:lnTo>
                  <a:pt x="2111" y="713"/>
                </a:lnTo>
                <a:lnTo>
                  <a:pt x="2084" y="717"/>
                </a:lnTo>
                <a:lnTo>
                  <a:pt x="2050" y="721"/>
                </a:lnTo>
                <a:lnTo>
                  <a:pt x="2018" y="726"/>
                </a:lnTo>
                <a:lnTo>
                  <a:pt x="1988" y="731"/>
                </a:lnTo>
                <a:lnTo>
                  <a:pt x="1958" y="737"/>
                </a:lnTo>
                <a:lnTo>
                  <a:pt x="1931" y="744"/>
                </a:lnTo>
                <a:lnTo>
                  <a:pt x="1906" y="752"/>
                </a:lnTo>
                <a:lnTo>
                  <a:pt x="1882" y="761"/>
                </a:lnTo>
                <a:lnTo>
                  <a:pt x="1860" y="773"/>
                </a:lnTo>
                <a:lnTo>
                  <a:pt x="1839" y="786"/>
                </a:lnTo>
                <a:lnTo>
                  <a:pt x="1820" y="803"/>
                </a:lnTo>
                <a:lnTo>
                  <a:pt x="1803" y="822"/>
                </a:lnTo>
                <a:lnTo>
                  <a:pt x="1788" y="844"/>
                </a:lnTo>
                <a:lnTo>
                  <a:pt x="1775" y="870"/>
                </a:lnTo>
                <a:lnTo>
                  <a:pt x="1764" y="898"/>
                </a:lnTo>
                <a:lnTo>
                  <a:pt x="1755" y="931"/>
                </a:lnTo>
                <a:lnTo>
                  <a:pt x="1747" y="969"/>
                </a:lnTo>
                <a:lnTo>
                  <a:pt x="1742" y="1011"/>
                </a:lnTo>
                <a:lnTo>
                  <a:pt x="1739" y="1057"/>
                </a:lnTo>
                <a:lnTo>
                  <a:pt x="1738" y="1109"/>
                </a:lnTo>
                <a:lnTo>
                  <a:pt x="2885" y="1109"/>
                </a:lnTo>
                <a:lnTo>
                  <a:pt x="2933" y="1112"/>
                </a:lnTo>
                <a:lnTo>
                  <a:pt x="2978" y="1121"/>
                </a:lnTo>
                <a:lnTo>
                  <a:pt x="3021" y="1135"/>
                </a:lnTo>
                <a:lnTo>
                  <a:pt x="3062" y="1153"/>
                </a:lnTo>
                <a:lnTo>
                  <a:pt x="3100" y="1176"/>
                </a:lnTo>
                <a:lnTo>
                  <a:pt x="3135" y="1205"/>
                </a:lnTo>
                <a:lnTo>
                  <a:pt x="3167" y="1236"/>
                </a:lnTo>
                <a:lnTo>
                  <a:pt x="3194" y="1270"/>
                </a:lnTo>
                <a:lnTo>
                  <a:pt x="3217" y="1308"/>
                </a:lnTo>
                <a:lnTo>
                  <a:pt x="3236" y="1350"/>
                </a:lnTo>
                <a:lnTo>
                  <a:pt x="3250" y="1393"/>
                </a:lnTo>
                <a:lnTo>
                  <a:pt x="3258" y="1438"/>
                </a:lnTo>
                <a:lnTo>
                  <a:pt x="3261" y="1486"/>
                </a:lnTo>
                <a:lnTo>
                  <a:pt x="3261" y="2488"/>
                </a:lnTo>
                <a:lnTo>
                  <a:pt x="3258" y="2535"/>
                </a:lnTo>
                <a:lnTo>
                  <a:pt x="3250" y="2580"/>
                </a:lnTo>
                <a:lnTo>
                  <a:pt x="3236" y="2624"/>
                </a:lnTo>
                <a:lnTo>
                  <a:pt x="3217" y="2665"/>
                </a:lnTo>
                <a:lnTo>
                  <a:pt x="3194" y="2702"/>
                </a:lnTo>
                <a:lnTo>
                  <a:pt x="3167" y="2738"/>
                </a:lnTo>
                <a:lnTo>
                  <a:pt x="3135" y="2769"/>
                </a:lnTo>
                <a:lnTo>
                  <a:pt x="3100" y="2796"/>
                </a:lnTo>
                <a:lnTo>
                  <a:pt x="3062" y="2820"/>
                </a:lnTo>
                <a:lnTo>
                  <a:pt x="3021" y="2838"/>
                </a:lnTo>
                <a:lnTo>
                  <a:pt x="2978" y="2853"/>
                </a:lnTo>
                <a:lnTo>
                  <a:pt x="2933" y="2861"/>
                </a:lnTo>
                <a:lnTo>
                  <a:pt x="2885" y="2864"/>
                </a:lnTo>
                <a:lnTo>
                  <a:pt x="376" y="2864"/>
                </a:lnTo>
                <a:lnTo>
                  <a:pt x="329" y="2861"/>
                </a:lnTo>
                <a:lnTo>
                  <a:pt x="283" y="2853"/>
                </a:lnTo>
                <a:lnTo>
                  <a:pt x="240" y="2838"/>
                </a:lnTo>
                <a:lnTo>
                  <a:pt x="200" y="2820"/>
                </a:lnTo>
                <a:lnTo>
                  <a:pt x="161" y="2796"/>
                </a:lnTo>
                <a:lnTo>
                  <a:pt x="126" y="2769"/>
                </a:lnTo>
                <a:lnTo>
                  <a:pt x="95" y="2738"/>
                </a:lnTo>
                <a:lnTo>
                  <a:pt x="68" y="2702"/>
                </a:lnTo>
                <a:lnTo>
                  <a:pt x="44" y="2665"/>
                </a:lnTo>
                <a:lnTo>
                  <a:pt x="25" y="2624"/>
                </a:lnTo>
                <a:lnTo>
                  <a:pt x="11" y="2580"/>
                </a:lnTo>
                <a:lnTo>
                  <a:pt x="3" y="2535"/>
                </a:lnTo>
                <a:lnTo>
                  <a:pt x="0" y="2488"/>
                </a:lnTo>
                <a:lnTo>
                  <a:pt x="0" y="1486"/>
                </a:lnTo>
                <a:lnTo>
                  <a:pt x="3" y="1438"/>
                </a:lnTo>
                <a:lnTo>
                  <a:pt x="11" y="1393"/>
                </a:lnTo>
                <a:lnTo>
                  <a:pt x="25" y="1350"/>
                </a:lnTo>
                <a:lnTo>
                  <a:pt x="44" y="1308"/>
                </a:lnTo>
                <a:lnTo>
                  <a:pt x="68" y="1270"/>
                </a:lnTo>
                <a:lnTo>
                  <a:pt x="95" y="1236"/>
                </a:lnTo>
                <a:lnTo>
                  <a:pt x="126" y="1205"/>
                </a:lnTo>
                <a:lnTo>
                  <a:pt x="161" y="1176"/>
                </a:lnTo>
                <a:lnTo>
                  <a:pt x="200" y="1153"/>
                </a:lnTo>
                <a:lnTo>
                  <a:pt x="240" y="1135"/>
                </a:lnTo>
                <a:lnTo>
                  <a:pt x="283" y="1121"/>
                </a:lnTo>
                <a:lnTo>
                  <a:pt x="329" y="1112"/>
                </a:lnTo>
                <a:lnTo>
                  <a:pt x="376" y="1109"/>
                </a:lnTo>
                <a:lnTo>
                  <a:pt x="1524" y="1109"/>
                </a:lnTo>
                <a:lnTo>
                  <a:pt x="1526" y="1048"/>
                </a:lnTo>
                <a:lnTo>
                  <a:pt x="1530" y="991"/>
                </a:lnTo>
                <a:lnTo>
                  <a:pt x="1537" y="938"/>
                </a:lnTo>
                <a:lnTo>
                  <a:pt x="1546" y="890"/>
                </a:lnTo>
                <a:lnTo>
                  <a:pt x="1558" y="846"/>
                </a:lnTo>
                <a:lnTo>
                  <a:pt x="1572" y="805"/>
                </a:lnTo>
                <a:lnTo>
                  <a:pt x="1587" y="768"/>
                </a:lnTo>
                <a:lnTo>
                  <a:pt x="1606" y="735"/>
                </a:lnTo>
                <a:lnTo>
                  <a:pt x="1625" y="704"/>
                </a:lnTo>
                <a:lnTo>
                  <a:pt x="1646" y="676"/>
                </a:lnTo>
                <a:lnTo>
                  <a:pt x="1669" y="652"/>
                </a:lnTo>
                <a:lnTo>
                  <a:pt x="1693" y="630"/>
                </a:lnTo>
                <a:lnTo>
                  <a:pt x="1717" y="611"/>
                </a:lnTo>
                <a:lnTo>
                  <a:pt x="1744" y="594"/>
                </a:lnTo>
                <a:lnTo>
                  <a:pt x="1771" y="579"/>
                </a:lnTo>
                <a:lnTo>
                  <a:pt x="1798" y="565"/>
                </a:lnTo>
                <a:lnTo>
                  <a:pt x="1826" y="554"/>
                </a:lnTo>
                <a:lnTo>
                  <a:pt x="1855" y="544"/>
                </a:lnTo>
                <a:lnTo>
                  <a:pt x="1884" y="536"/>
                </a:lnTo>
                <a:lnTo>
                  <a:pt x="1913" y="529"/>
                </a:lnTo>
                <a:lnTo>
                  <a:pt x="1941" y="523"/>
                </a:lnTo>
                <a:lnTo>
                  <a:pt x="1971" y="518"/>
                </a:lnTo>
                <a:lnTo>
                  <a:pt x="1999" y="513"/>
                </a:lnTo>
                <a:lnTo>
                  <a:pt x="2026" y="509"/>
                </a:lnTo>
                <a:lnTo>
                  <a:pt x="2053" y="506"/>
                </a:lnTo>
                <a:lnTo>
                  <a:pt x="2087" y="501"/>
                </a:lnTo>
                <a:lnTo>
                  <a:pt x="2119" y="496"/>
                </a:lnTo>
                <a:lnTo>
                  <a:pt x="2150" y="491"/>
                </a:lnTo>
                <a:lnTo>
                  <a:pt x="2179" y="485"/>
                </a:lnTo>
                <a:lnTo>
                  <a:pt x="2207" y="478"/>
                </a:lnTo>
                <a:lnTo>
                  <a:pt x="2233" y="470"/>
                </a:lnTo>
                <a:lnTo>
                  <a:pt x="2257" y="460"/>
                </a:lnTo>
                <a:lnTo>
                  <a:pt x="2279" y="448"/>
                </a:lnTo>
                <a:lnTo>
                  <a:pt x="2299" y="433"/>
                </a:lnTo>
                <a:lnTo>
                  <a:pt x="2319" y="417"/>
                </a:lnTo>
                <a:lnTo>
                  <a:pt x="2336" y="398"/>
                </a:lnTo>
                <a:lnTo>
                  <a:pt x="2351" y="376"/>
                </a:lnTo>
                <a:lnTo>
                  <a:pt x="2365" y="350"/>
                </a:lnTo>
                <a:lnTo>
                  <a:pt x="2376" y="321"/>
                </a:lnTo>
                <a:lnTo>
                  <a:pt x="2385" y="286"/>
                </a:lnTo>
                <a:lnTo>
                  <a:pt x="2393" y="249"/>
                </a:lnTo>
                <a:lnTo>
                  <a:pt x="2398" y="207"/>
                </a:lnTo>
                <a:lnTo>
                  <a:pt x="2401" y="159"/>
                </a:lnTo>
                <a:lnTo>
                  <a:pt x="2402" y="106"/>
                </a:lnTo>
                <a:lnTo>
                  <a:pt x="2405" y="82"/>
                </a:lnTo>
                <a:lnTo>
                  <a:pt x="2413" y="59"/>
                </a:lnTo>
                <a:lnTo>
                  <a:pt x="2425" y="39"/>
                </a:lnTo>
                <a:lnTo>
                  <a:pt x="2443" y="23"/>
                </a:lnTo>
                <a:lnTo>
                  <a:pt x="2462" y="10"/>
                </a:lnTo>
                <a:lnTo>
                  <a:pt x="2485" y="2"/>
                </a:lnTo>
                <a:lnTo>
                  <a:pt x="250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latin typeface="+mj-lt"/>
            </a:endParaRPr>
          </a:p>
        </p:txBody>
      </p:sp>
      <p:pic>
        <p:nvPicPr>
          <p:cNvPr id="32" name="Picture 5" descr="H:\블로그\이미지\audio4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92762" y="2661639"/>
            <a:ext cx="938326" cy="70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:\블로그\이미지\address2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60" y="2461738"/>
            <a:ext cx="711269" cy="87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888081" y="3326368"/>
            <a:ext cx="5925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  <a:latin typeface="+mj-lt"/>
              </a:rPr>
              <a:t>USER</a:t>
            </a:r>
            <a:endParaRPr lang="ko-KR" altLang="en-US" sz="13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945076" y="2501262"/>
            <a:ext cx="927753" cy="1059839"/>
            <a:chOff x="7186251" y="2482000"/>
            <a:chExt cx="1522466" cy="1413118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7186251" y="2885455"/>
              <a:ext cx="640678" cy="1009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068039" y="2885455"/>
              <a:ext cx="640678" cy="1009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7630853" y="2482000"/>
              <a:ext cx="640678" cy="1009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9" name="직선 연결선 38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작업 현황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42" name="갈매기형 수장 41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갈매기형 수장 42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27337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6" name="직각 삼각형 45"/>
          <p:cNvSpPr/>
          <p:nvPr/>
        </p:nvSpPr>
        <p:spPr>
          <a:xfrm rot="5400000">
            <a:off x="702755" y="306378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4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20008" y="1806819"/>
            <a:ext cx="5468816" cy="38334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대략적인 </a:t>
            </a:r>
            <a:r>
              <a:rPr lang="ko-KR" altLang="en-US" sz="1350" dirty="0" smtClean="0">
                <a:latin typeface="+mj-lt"/>
              </a:rPr>
              <a:t>컨텐츠 작성 중</a:t>
            </a:r>
            <a:endParaRPr lang="en-US" sz="135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69453" y="1252904"/>
            <a:ext cx="5547946" cy="60666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0008" y="1288074"/>
            <a:ext cx="1266092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0273" y="2570743"/>
            <a:ext cx="10462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lt"/>
              </a:rPr>
              <a:t>Ex)</a:t>
            </a:r>
            <a:endParaRPr lang="en-US" sz="135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9627" y="1288073"/>
            <a:ext cx="1332035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85189" y="1288074"/>
            <a:ext cx="1263894" cy="518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마케팅사례</a:t>
            </a:r>
            <a:endParaRPr lang="en-US" sz="1350" dirty="0">
              <a:latin typeface="+mj-lt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5932610" y="1288072"/>
            <a:ext cx="1263894" cy="518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20" y="2847743"/>
            <a:ext cx="3122918" cy="288573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작업 현황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13" name="갈매기형 수장 12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갈매기형 수장 13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9283" y="27337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직각 삼각형 20"/>
          <p:cNvSpPr/>
          <p:nvPr/>
        </p:nvSpPr>
        <p:spPr>
          <a:xfrm rot="5400000">
            <a:off x="702755" y="306378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93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20008" y="1806819"/>
            <a:ext cx="5468816" cy="38334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69453" y="1252904"/>
            <a:ext cx="5547946" cy="60666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0008" y="1288074"/>
            <a:ext cx="1266092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9627" y="1288073"/>
            <a:ext cx="1332035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85189" y="1288074"/>
            <a:ext cx="1263894" cy="518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5932610" y="1288072"/>
            <a:ext cx="1263894" cy="518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문의</a:t>
            </a:r>
            <a:endParaRPr lang="en-US" sz="1350" dirty="0">
              <a:latin typeface="+mj-lt"/>
            </a:endParaRPr>
          </a:p>
        </p:txBody>
      </p:sp>
      <p:sp>
        <p:nvSpPr>
          <p:cNvPr id="15" name="Rectangle 17"/>
          <p:cNvSpPr/>
          <p:nvPr/>
        </p:nvSpPr>
        <p:spPr>
          <a:xfrm>
            <a:off x="5008868" y="2378320"/>
            <a:ext cx="1628775" cy="22623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카카오 </a:t>
            </a:r>
            <a:r>
              <a:rPr lang="ko-KR" altLang="en-US" sz="1350" dirty="0" err="1">
                <a:latin typeface="+mj-lt"/>
              </a:rPr>
              <a:t>플친</a:t>
            </a:r>
            <a:r>
              <a:rPr lang="ko-KR" altLang="en-US" sz="1350" dirty="0">
                <a:latin typeface="+mj-lt"/>
              </a:rPr>
              <a:t> 연결</a:t>
            </a:r>
            <a:endParaRPr lang="en-US" altLang="ko-KR" sz="1350" dirty="0">
              <a:latin typeface="+mj-lt"/>
            </a:endParaRPr>
          </a:p>
          <a:p>
            <a:pPr algn="ctr"/>
            <a:endParaRPr lang="en-US" sz="1350" dirty="0">
              <a:latin typeface="+mj-lt"/>
            </a:endParaRPr>
          </a:p>
          <a:p>
            <a:pPr algn="ctr"/>
            <a:r>
              <a:rPr lang="en-US" sz="1350" dirty="0">
                <a:latin typeface="+mj-lt"/>
              </a:rPr>
              <a:t>&amp;</a:t>
            </a:r>
          </a:p>
          <a:p>
            <a:pPr algn="ctr"/>
            <a:endParaRPr lang="en-US" sz="1350" dirty="0">
              <a:latin typeface="+mj-lt"/>
            </a:endParaRPr>
          </a:p>
          <a:p>
            <a:pPr algn="ctr"/>
            <a:r>
              <a:rPr lang="ko-KR" altLang="en-US" sz="1350" dirty="0" err="1">
                <a:latin typeface="+mj-lt"/>
              </a:rPr>
              <a:t>카카오톡</a:t>
            </a:r>
            <a:r>
              <a:rPr lang="ko-KR" altLang="en-US" sz="1350" dirty="0">
                <a:latin typeface="+mj-lt"/>
              </a:rPr>
              <a:t> </a:t>
            </a:r>
            <a:r>
              <a:rPr lang="en-US" altLang="ko-KR" sz="1350" dirty="0">
                <a:latin typeface="+mj-lt"/>
              </a:rPr>
              <a:t>ID</a:t>
            </a:r>
          </a:p>
        </p:txBody>
      </p:sp>
      <p:sp>
        <p:nvSpPr>
          <p:cNvPr id="21" name="Rectangle 16"/>
          <p:cNvSpPr/>
          <p:nvPr/>
        </p:nvSpPr>
        <p:spPr>
          <a:xfrm>
            <a:off x="2453054" y="2681103"/>
            <a:ext cx="1332035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j-lt"/>
            </a:endParaRPr>
          </a:p>
        </p:txBody>
      </p:sp>
      <p:sp>
        <p:nvSpPr>
          <p:cNvPr id="22" name="Rectangle 16"/>
          <p:cNvSpPr/>
          <p:nvPr/>
        </p:nvSpPr>
        <p:spPr>
          <a:xfrm>
            <a:off x="2453054" y="2378319"/>
            <a:ext cx="1904634" cy="226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+mj-lt"/>
              </a:rPr>
              <a:t>회사 연락처</a:t>
            </a:r>
            <a:endParaRPr lang="en-US" altLang="ko-KR" sz="1350" dirty="0">
              <a:latin typeface="+mj-lt"/>
            </a:endParaRPr>
          </a:p>
          <a:p>
            <a:pPr algn="ctr"/>
            <a:r>
              <a:rPr lang="en-US" sz="1350" dirty="0">
                <a:latin typeface="+mj-lt"/>
              </a:rPr>
              <a:t>02)@@@@@@</a:t>
            </a:r>
          </a:p>
          <a:p>
            <a:pPr algn="ctr"/>
            <a:r>
              <a:rPr lang="en-US" sz="1350" dirty="0">
                <a:latin typeface="+mj-lt"/>
              </a:rPr>
              <a:t>010-@@@@@@</a:t>
            </a:r>
          </a:p>
          <a:p>
            <a:pPr algn="ctr"/>
            <a:r>
              <a:rPr lang="ko-KR" altLang="en-US" sz="1350" dirty="0">
                <a:latin typeface="+mj-lt"/>
              </a:rPr>
              <a:t>이메일</a:t>
            </a:r>
            <a:endParaRPr lang="en-US" sz="1350" dirty="0">
              <a:latin typeface="+mj-lt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작업 현황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14" name="갈매기형 수장 1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9283" y="27337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2755" y="306378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4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강원민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 김동휘 김민경 주지훈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498120"/>
            <a:ext cx="3976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Outline of Project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Project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Plan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Requirement Definition Document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Job Assignment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Process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</a:rPr>
              <a:t>first 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2952435"/>
            <a:ext cx="4320480" cy="891983"/>
            <a:chOff x="2602673" y="3152001"/>
            <a:chExt cx="3947003" cy="814875"/>
          </a:xfrm>
        </p:grpSpPr>
        <p:sp>
          <p:nvSpPr>
            <p:cNvPr id="4" name="TextBox 3"/>
            <p:cNvSpPr txBox="1"/>
            <p:nvPr/>
          </p:nvSpPr>
          <p:spPr>
            <a:xfrm>
              <a:off x="3194723" y="3152001"/>
              <a:ext cx="2762902" cy="50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프로젝트 개요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2673" y="3629471"/>
              <a:ext cx="3947003" cy="337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Outline of Project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656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프로젝트 개요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44" name="갈매기형 수장 4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갈매기형 수장 44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4607770"/>
            <a:ext cx="2077483" cy="227280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95" y="2656615"/>
            <a:ext cx="2278259" cy="22782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4" y="4555469"/>
            <a:ext cx="1743529" cy="198884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2376" y="4964375"/>
            <a:ext cx="639514" cy="639514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19513279">
            <a:off x="2765827" y="4490487"/>
            <a:ext cx="1002072" cy="377418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7" name="오른쪽 화살표 36"/>
          <p:cNvSpPr/>
          <p:nvPr/>
        </p:nvSpPr>
        <p:spPr>
          <a:xfrm rot="1800000">
            <a:off x="6366207" y="4517862"/>
            <a:ext cx="839352" cy="420451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3089715" y="5624179"/>
            <a:ext cx="3657420" cy="279664"/>
          </a:xfrm>
          <a:prstGeom prst="rightArrow">
            <a:avLst>
              <a:gd name="adj1" fmla="val 20470"/>
              <a:gd name="adj2" fmla="val 178392"/>
            </a:avLst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72638" y="4508797"/>
            <a:ext cx="11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홍보 의뢰</a:t>
            </a:r>
            <a:endParaRPr lang="ko-KR" altLang="en-US" b="1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05612" y="4574754"/>
            <a:ext cx="174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병원 정보제공</a:t>
            </a:r>
            <a:endParaRPr lang="ko-KR" altLang="en-US" b="1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32127" y="5419374"/>
            <a:ext cx="20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의료 서비스 제공</a:t>
            </a:r>
            <a:endParaRPr lang="ko-KR" altLang="en-US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4356" y="952583"/>
            <a:ext cx="85348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lt"/>
              </a:rPr>
              <a:t>스타트 업 회사의 홈페이지 제작</a:t>
            </a:r>
            <a:endParaRPr lang="en-US" altLang="ko-KR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lt"/>
              </a:rPr>
              <a:t>의료 마케팅 회사</a:t>
            </a:r>
            <a:endParaRPr lang="en-US" altLang="ko-KR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lt"/>
              </a:rPr>
              <a:t>B2B, B2C 2</a:t>
            </a:r>
            <a:r>
              <a:rPr lang="ko-KR" altLang="en-US" dirty="0" smtClean="0">
                <a:latin typeface="+mj-lt"/>
              </a:rPr>
              <a:t>가지 </a:t>
            </a:r>
            <a:r>
              <a:rPr lang="ko-KR" altLang="en-US" dirty="0" err="1" smtClean="0">
                <a:latin typeface="+mj-lt"/>
              </a:rPr>
              <a:t>웹페이지</a:t>
            </a:r>
            <a:r>
              <a:rPr lang="ko-KR" altLang="en-US" dirty="0" smtClean="0">
                <a:latin typeface="+mj-lt"/>
              </a:rPr>
              <a:t> 필요</a:t>
            </a:r>
            <a:endParaRPr lang="en-US" altLang="ko-KR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lt"/>
              </a:rPr>
              <a:t>이번 프로젝트는 </a:t>
            </a:r>
            <a:r>
              <a:rPr lang="ko-KR" altLang="en-US" sz="2400" b="1" dirty="0" smtClean="0">
                <a:latin typeface="+mj-lt"/>
              </a:rPr>
              <a:t>병원에 </a:t>
            </a:r>
            <a:r>
              <a:rPr lang="ko-KR" altLang="en-US" sz="2400" b="1" dirty="0" err="1" smtClean="0">
                <a:latin typeface="+mj-lt"/>
              </a:rPr>
              <a:t>홍보제안을</a:t>
            </a:r>
            <a:r>
              <a:rPr lang="ko-KR" altLang="en-US" sz="2400" b="1" dirty="0" smtClean="0">
                <a:latin typeface="+mj-lt"/>
              </a:rPr>
              <a:t> 할 </a:t>
            </a:r>
            <a:r>
              <a:rPr lang="ko-KR" altLang="en-US" sz="2400" b="1" dirty="0" err="1" smtClean="0">
                <a:latin typeface="+mj-lt"/>
              </a:rPr>
              <a:t>웹페이지</a:t>
            </a:r>
            <a:r>
              <a:rPr lang="ko-KR" altLang="en-US" sz="2400" b="1" dirty="0" smtClean="0">
                <a:latin typeface="+mj-lt"/>
              </a:rPr>
              <a:t> 구현 </a:t>
            </a:r>
            <a:endParaRPr lang="ko-KR" altLang="en-US" b="1" dirty="0">
              <a:latin typeface="+mj-lt"/>
            </a:endParaRPr>
          </a:p>
        </p:txBody>
      </p:sp>
      <p:sp>
        <p:nvSpPr>
          <p:cNvPr id="54" name="오른쪽 화살표 53"/>
          <p:cNvSpPr/>
          <p:nvPr/>
        </p:nvSpPr>
        <p:spPr>
          <a:xfrm rot="10800000">
            <a:off x="3059833" y="5944121"/>
            <a:ext cx="3657420" cy="279664"/>
          </a:xfrm>
          <a:prstGeom prst="rightArrow">
            <a:avLst>
              <a:gd name="adj1" fmla="val 20470"/>
              <a:gd name="adj2" fmla="val 178392"/>
            </a:avLst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7657" y="4704145"/>
            <a:ext cx="1861770" cy="490288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-9283" y="89231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6" name="직각 삼각형 55"/>
          <p:cNvSpPr/>
          <p:nvPr/>
        </p:nvSpPr>
        <p:spPr>
          <a:xfrm rot="5400000">
            <a:off x="702755" y="122238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4" name="오른쪽 화살표 63"/>
          <p:cNvSpPr/>
          <p:nvPr/>
        </p:nvSpPr>
        <p:spPr>
          <a:xfrm rot="8777300">
            <a:off x="2254272" y="3870029"/>
            <a:ext cx="1306816" cy="540884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4500" y="3720208"/>
            <a:ext cx="168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lt"/>
              </a:rPr>
              <a:t>홍보 제안</a:t>
            </a:r>
            <a:endParaRPr lang="ko-KR" altLang="en-US" b="1" dirty="0">
              <a:latin typeface="+mj-lt"/>
            </a:endParaRPr>
          </a:p>
        </p:txBody>
      </p:sp>
      <p:sp>
        <p:nvSpPr>
          <p:cNvPr id="66" name="오른쪽 화살표 65"/>
          <p:cNvSpPr/>
          <p:nvPr/>
        </p:nvSpPr>
        <p:spPr>
          <a:xfrm rot="12600000">
            <a:off x="6418149" y="4005646"/>
            <a:ext cx="839352" cy="420451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09645" y="4062498"/>
            <a:ext cx="128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j-lt"/>
              </a:rPr>
              <a:t>진료 예약</a:t>
            </a:r>
            <a:endParaRPr lang="ko-KR" altLang="en-US" b="1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82412" y="6118333"/>
            <a:ext cx="127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비용 지불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2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43809" y="3005599"/>
            <a:ext cx="3456385" cy="846802"/>
            <a:chOff x="3435929" y="3152001"/>
            <a:chExt cx="2280491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435929" y="3152001"/>
              <a:ext cx="22804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프로젝트 계획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Project Plan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프로젝트 계획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44" name="갈매기형 수장 4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갈매기형 수장 44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19" y="764704"/>
            <a:ext cx="6917522" cy="576064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-9283" y="135921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0" name="직각 삼각형 29"/>
          <p:cNvSpPr/>
          <p:nvPr/>
        </p:nvSpPr>
        <p:spPr>
          <a:xfrm rot="5400000">
            <a:off x="702755" y="168928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86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2952435"/>
            <a:ext cx="4320480" cy="891983"/>
            <a:chOff x="2602673" y="3152001"/>
            <a:chExt cx="3947003" cy="814875"/>
          </a:xfrm>
        </p:grpSpPr>
        <p:sp>
          <p:nvSpPr>
            <p:cNvPr id="4" name="TextBox 3"/>
            <p:cNvSpPr txBox="1"/>
            <p:nvPr/>
          </p:nvSpPr>
          <p:spPr>
            <a:xfrm>
              <a:off x="3194723" y="3152001"/>
              <a:ext cx="2762902" cy="50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요구사항 지시서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2673" y="3629471"/>
              <a:ext cx="3947003" cy="337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Requirement Definition Document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5042" y="674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</a:rPr>
              <a:t>요구사항 지시서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23549" y="144015"/>
            <a:ext cx="449817" cy="332657"/>
            <a:chOff x="5753483" y="908689"/>
            <a:chExt cx="288032" cy="154419"/>
          </a:xfrm>
        </p:grpSpPr>
        <p:sp>
          <p:nvSpPr>
            <p:cNvPr id="44" name="갈매기형 수장 43"/>
            <p:cNvSpPr/>
            <p:nvPr/>
          </p:nvSpPr>
          <p:spPr>
            <a:xfrm>
              <a:off x="5901134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갈매기형 수장 44"/>
            <p:cNvSpPr/>
            <p:nvPr/>
          </p:nvSpPr>
          <p:spPr>
            <a:xfrm>
              <a:off x="5753483" y="908689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-612576" y="590716"/>
            <a:ext cx="11062003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9283" y="18247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702755" y="21548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latin typeface="+mj-lt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537" y="13466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26" y="18109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515" y="22752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7395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</a:rPr>
              <a:t>05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59675"/>
              </p:ext>
            </p:extLst>
          </p:nvPr>
        </p:nvGraphicFramePr>
        <p:xfrm>
          <a:off x="1024356" y="1051663"/>
          <a:ext cx="7829790" cy="26621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3716">
                  <a:extLst>
                    <a:ext uri="{9D8B030D-6E8A-4147-A177-3AD203B41FA5}">
                      <a16:colId xmlns:a16="http://schemas.microsoft.com/office/drawing/2014/main" val="3140239590"/>
                    </a:ext>
                  </a:extLst>
                </a:gridCol>
                <a:gridCol w="1396074">
                  <a:extLst>
                    <a:ext uri="{9D8B030D-6E8A-4147-A177-3AD203B41FA5}">
                      <a16:colId xmlns:a16="http://schemas.microsoft.com/office/drawing/2014/main" val="2958132004"/>
                    </a:ext>
                  </a:extLst>
                </a:gridCol>
              </a:tblGrid>
              <a:tr h="7203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dirty="0" smtClean="0"/>
                        <a:t>요청사항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실현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가능성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31726"/>
                  </a:ext>
                </a:extLst>
              </a:tr>
              <a:tr h="4071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1) </a:t>
                      </a:r>
                      <a:r>
                        <a:rPr lang="ko-KR" altLang="en-US" sz="2000" dirty="0" smtClean="0"/>
                        <a:t>병원</a:t>
                      </a:r>
                      <a:r>
                        <a:rPr lang="en-US" altLang="ko-KR" sz="2000" dirty="0" smtClean="0"/>
                        <a:t>/ </a:t>
                      </a:r>
                      <a:r>
                        <a:rPr lang="ko-KR" altLang="en-US" sz="2000" dirty="0" smtClean="0"/>
                        <a:t>소비자용 홈페이지 개설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21059"/>
                  </a:ext>
                </a:extLst>
              </a:tr>
              <a:tr h="4071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2) </a:t>
                      </a:r>
                      <a:r>
                        <a:rPr lang="ko-KR" altLang="en-US" sz="2000" dirty="0" smtClean="0"/>
                        <a:t>각 웹 페이지 로그인 페이지 구현 필요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38392"/>
                  </a:ext>
                </a:extLst>
              </a:tr>
              <a:tr h="7203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3) </a:t>
                      </a:r>
                      <a:r>
                        <a:rPr lang="ko-KR" altLang="en-US" sz="2000" dirty="0" smtClean="0"/>
                        <a:t>병원 대상 </a:t>
                      </a:r>
                      <a:r>
                        <a:rPr lang="ko-KR" altLang="en-US" sz="2000" dirty="0" err="1" smtClean="0"/>
                        <a:t>웹페이지는</a:t>
                      </a:r>
                      <a:r>
                        <a:rPr lang="ko-KR" altLang="en-US" sz="2000" dirty="0" smtClean="0"/>
                        <a:t> 제안서와 </a:t>
                      </a:r>
                      <a:endParaRPr lang="en-US" altLang="ko-KR" sz="2000" dirty="0" smtClean="0"/>
                    </a:p>
                    <a:p>
                      <a:pPr algn="l" latinLnBrk="1"/>
                      <a:r>
                        <a:rPr lang="ko-KR" altLang="en-US" sz="2000" dirty="0" smtClean="0"/>
                        <a:t>                     유사한 양식으로 제작 필요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08458"/>
                  </a:ext>
                </a:extLst>
              </a:tr>
              <a:tr h="4071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4) </a:t>
                      </a:r>
                      <a:r>
                        <a:rPr lang="ko-KR" altLang="en-US" sz="2000" dirty="0" smtClean="0"/>
                        <a:t>운영 시 비용 최소화 필요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80%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1028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6407" y="4725144"/>
            <a:ext cx="7987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lt"/>
              </a:rPr>
              <a:t>요구사항 정리</a:t>
            </a:r>
            <a:endParaRPr lang="en-US" altLang="ko-KR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lt"/>
              </a:rPr>
              <a:t>장기프로젝트 이므로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2</a:t>
            </a:r>
            <a:r>
              <a:rPr lang="ko-KR" altLang="en-US" dirty="0" smtClean="0">
                <a:latin typeface="+mj-lt"/>
              </a:rPr>
              <a:t>가지의 홈페이지 개설은 가능하다고 판단 됨</a:t>
            </a:r>
            <a:endParaRPr lang="en-US" altLang="ko-KR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lt"/>
              </a:rPr>
              <a:t>2) &amp; 4) </a:t>
            </a:r>
            <a:r>
              <a:rPr lang="ko-KR" altLang="en-US" dirty="0" smtClean="0">
                <a:latin typeface="+mj-lt"/>
              </a:rPr>
              <a:t>의견 조율하여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로그인 기능은 제거하기로 함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(</a:t>
            </a:r>
            <a:r>
              <a:rPr lang="ko-KR" altLang="en-US" dirty="0" smtClean="0">
                <a:latin typeface="+mj-lt"/>
              </a:rPr>
              <a:t>추후 추가할 예정</a:t>
            </a:r>
            <a:r>
              <a:rPr lang="en-US" altLang="ko-KR" dirty="0" smtClean="0">
                <a:latin typeface="+mj-lt"/>
              </a:rPr>
              <a:t>)</a:t>
            </a:r>
          </a:p>
          <a:p>
            <a:r>
              <a:rPr lang="en-US" altLang="ko-KR" dirty="0" smtClean="0">
                <a:latin typeface="+mj-lt"/>
              </a:rPr>
              <a:t>-  </a:t>
            </a:r>
            <a:r>
              <a:rPr lang="ko-KR" altLang="en-US" dirty="0" smtClean="0">
                <a:latin typeface="+mj-lt"/>
              </a:rPr>
              <a:t>제안서 양식 등 기타 디자인적인 문제는 계속적인 회의로 조율 예정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4427984" y="4005064"/>
            <a:ext cx="864096" cy="720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38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2952435"/>
            <a:ext cx="4320480" cy="891983"/>
            <a:chOff x="2602673" y="3152001"/>
            <a:chExt cx="3947003" cy="814875"/>
          </a:xfrm>
        </p:grpSpPr>
        <p:sp>
          <p:nvSpPr>
            <p:cNvPr id="4" name="TextBox 3"/>
            <p:cNvSpPr txBox="1"/>
            <p:nvPr/>
          </p:nvSpPr>
          <p:spPr>
            <a:xfrm>
              <a:off x="3194723" y="3152001"/>
              <a:ext cx="2762902" cy="50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업무 분담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2673" y="3629471"/>
              <a:ext cx="3947003" cy="337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Job Assignment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72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</TotalTime>
  <Words>608</Words>
  <Application>Microsoft Office PowerPoint</Application>
  <PresentationFormat>화면 슬라이드 쇼(4:3)</PresentationFormat>
  <Paragraphs>181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Yoon 윤고딕 520_TT</vt:lpstr>
      <vt:lpstr>맑은 고딕</vt:lpstr>
      <vt:lpstr>Aharoni</vt:lpstr>
      <vt:lpstr>Arial</vt:lpstr>
      <vt:lpstr>돋움</vt:lpstr>
      <vt:lpstr>Adobe 고딕 Std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김동휘</cp:lastModifiedBy>
  <cp:revision>120</cp:revision>
  <dcterms:created xsi:type="dcterms:W3CDTF">2013-09-05T09:43:46Z</dcterms:created>
  <dcterms:modified xsi:type="dcterms:W3CDTF">2017-04-12T15:19:10Z</dcterms:modified>
</cp:coreProperties>
</file>