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302" r:id="rId2"/>
    <p:sldId id="311" r:id="rId3"/>
    <p:sldId id="305" r:id="rId4"/>
    <p:sldId id="346" r:id="rId5"/>
    <p:sldId id="306" r:id="rId6"/>
    <p:sldId id="363" r:id="rId7"/>
    <p:sldId id="360" r:id="rId8"/>
    <p:sldId id="367" r:id="rId9"/>
    <p:sldId id="362" r:id="rId10"/>
    <p:sldId id="369" r:id="rId11"/>
    <p:sldId id="370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6" r:id="rId34"/>
    <p:sldId id="408" r:id="rId35"/>
    <p:sldId id="407" r:id="rId36"/>
    <p:sldId id="404" r:id="rId37"/>
    <p:sldId id="405" r:id="rId38"/>
    <p:sldId id="371" r:id="rId39"/>
    <p:sldId id="373" r:id="rId40"/>
    <p:sldId id="374" r:id="rId41"/>
    <p:sldId id="375" r:id="rId42"/>
    <p:sldId id="378" r:id="rId43"/>
    <p:sldId id="379" r:id="rId44"/>
    <p:sldId id="377" r:id="rId45"/>
    <p:sldId id="380" r:id="rId46"/>
    <p:sldId id="382" r:id="rId47"/>
    <p:sldId id="381" r:id="rId48"/>
    <p:sldId id="354" r:id="rId4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1"/>
      <p:bold r:id="rId52"/>
    </p:embeddedFont>
    <p:embeddedFont>
      <p:font typeface="Cambria Math" panose="02040503050406030204" pitchFamily="18" charset="0"/>
      <p:regular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나눔명조" panose="02020603020101020101" pitchFamily="18" charset="-127"/>
      <p:regular r:id="rId58"/>
      <p:bold r:id="rId59"/>
    </p:embeddedFont>
    <p:embeddedFont>
      <p:font typeface="Jokerman" panose="04090605060D06020702" pitchFamily="82" charset="0"/>
      <p:regular r:id="rId6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478"/>
    <a:srgbClr val="FFC8C8"/>
    <a:srgbClr val="2D1152"/>
    <a:srgbClr val="735798"/>
    <a:srgbClr val="4B2F70"/>
    <a:srgbClr val="FF3300"/>
    <a:srgbClr val="FFB3B3"/>
    <a:srgbClr val="A47160"/>
    <a:srgbClr val="D4A190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>
      <p:cViewPr varScale="1">
        <p:scale>
          <a:sx n="108" d="100"/>
          <a:sy n="108" d="100"/>
        </p:scale>
        <p:origin x="17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prj_2nd/reservation/main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92.168.0.79:8181/prj_2nd/eunhye/dudeogi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92.168.0.79:8181/prj_2nd/eunhye/dudeogi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192.168.0.79:8181/prj_2nd/memoryGame/memoryGame_v3.html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://192.168.0.79:8181/prj_2nd/memoryGame/memoryGame_v3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192.168.0.79:8181/prj_2nd/memoryGame/memoryGame_v3.html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://192.168.0.79:8181/prj_2nd/memoryGame/memoryGame_v3.html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://192.168.0.79:8181/prj_2nd/reservation/reservation.htm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://192.168.0.79:8181/prj_2nd/reservation/reservation.html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://192.168.0.79:8181/prj_2nd/reservation/reservation.html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://192.168.0.79:8181/prj_2nd/reservation/reserva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hyperlink" Target="http://192.168.0.79:8181/prj_2nd/reservation/reservation.html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hyperlink" Target="http://192.168.0.79:8181/prj_2nd/reservation/reserva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180022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085159"/>
            <a:ext cx="9144000" cy="180022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3569161" y="6165850"/>
            <a:ext cx="20056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200" b="1" dirty="0" smtClean="0"/>
              <a:t>김도현    </a:t>
            </a:r>
            <a:r>
              <a:rPr kumimoji="0" lang="ko-KR" altLang="en-US" sz="1200" b="1" dirty="0"/>
              <a:t>윤은혜    이소영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3328988" y="6423025"/>
            <a:ext cx="2486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1100" dirty="0"/>
              <a:t>( 2017 – </a:t>
            </a:r>
            <a:r>
              <a:rPr kumimoji="0" lang="en-US" altLang="ko-KR" sz="1100" dirty="0" smtClean="0"/>
              <a:t>04 </a:t>
            </a:r>
            <a:r>
              <a:rPr kumimoji="0" lang="en-US" altLang="ko-KR" sz="1100" dirty="0"/>
              <a:t>– </a:t>
            </a:r>
            <a:r>
              <a:rPr kumimoji="0" lang="en-US" altLang="ko-KR" sz="1100" dirty="0" smtClean="0"/>
              <a:t>05 </a:t>
            </a:r>
            <a:r>
              <a:rPr kumimoji="0" lang="en-US" altLang="ko-KR" sz="1100" dirty="0"/>
              <a:t>~ 2017 – </a:t>
            </a:r>
            <a:r>
              <a:rPr kumimoji="0" lang="en-US" altLang="ko-KR" sz="1100" dirty="0" smtClean="0"/>
              <a:t>04 </a:t>
            </a:r>
            <a:r>
              <a:rPr kumimoji="0" lang="en-US" altLang="ko-KR" sz="1100" dirty="0"/>
              <a:t>– </a:t>
            </a:r>
            <a:r>
              <a:rPr kumimoji="0" lang="en-US" altLang="ko-KR" sz="1100" dirty="0" smtClean="0"/>
              <a:t>28 </a:t>
            </a:r>
            <a:r>
              <a:rPr kumimoji="0" lang="en-US" altLang="ko-KR" sz="1100" dirty="0"/>
              <a:t>)</a:t>
            </a:r>
            <a:endParaRPr kumimoji="0"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377">
            <a:off x="6432539" y="4630115"/>
            <a:ext cx="2840373" cy="19818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32492" y="2852936"/>
            <a:ext cx="4320480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nolja</a:t>
            </a:r>
            <a:r>
              <a:rPr lang="en-US" altLang="ko-KR" sz="10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!</a:t>
            </a:r>
            <a:endParaRPr lang="en-US" altLang="ko-KR" sz="10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2112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FF3478"/>
                </a:solidFill>
                <a:latin typeface="+mn-ea"/>
                <a:ea typeface="+mn-ea"/>
              </a:rPr>
              <a:t>스토리보드</a:t>
            </a:r>
            <a:endParaRPr lang="ko-KR" altLang="en-US" sz="1050" b="1" dirty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22537" name="제목 1"/>
          <p:cNvSpPr txBox="1">
            <a:spLocks/>
          </p:cNvSpPr>
          <p:nvPr/>
        </p:nvSpPr>
        <p:spPr bwMode="auto">
          <a:xfrm>
            <a:off x="20638" y="476250"/>
            <a:ext cx="5414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400" b="1" dirty="0" smtClean="0">
                <a:solidFill>
                  <a:srgbClr val="A47160"/>
                </a:solidFill>
              </a:rPr>
              <a:t>로그인</a:t>
            </a:r>
            <a:endParaRPr kumimoji="0" lang="ko-KR" altLang="en-US" sz="1400" b="1" dirty="0">
              <a:solidFill>
                <a:srgbClr val="A4716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0099" r="2049" b="78802"/>
          <a:stretch/>
        </p:blipFill>
        <p:spPr bwMode="auto">
          <a:xfrm>
            <a:off x="329608" y="764704"/>
            <a:ext cx="851890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9608" y="728439"/>
            <a:ext cx="8518907" cy="7563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5805264"/>
            <a:ext cx="7632848" cy="7018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360" y="38233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Header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87792" r="2049" b="1389"/>
          <a:stretch/>
        </p:blipFill>
        <p:spPr bwMode="auto">
          <a:xfrm>
            <a:off x="329608" y="5805264"/>
            <a:ext cx="8518907" cy="7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62981" y="5949280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Footer</a:t>
            </a:r>
          </a:p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분</a:t>
            </a:r>
          </a:p>
        </p:txBody>
      </p:sp>
      <p:grpSp>
        <p:nvGrpSpPr>
          <p:cNvPr id="17" name="그룹 16"/>
          <p:cNvGrpSpPr>
            <a:grpSpLocks/>
          </p:cNvGrpSpPr>
          <p:nvPr/>
        </p:nvGrpSpPr>
        <p:grpSpPr bwMode="auto">
          <a:xfrm>
            <a:off x="2321889" y="2096038"/>
            <a:ext cx="4680520" cy="3096345"/>
            <a:chOff x="2011463" y="981075"/>
            <a:chExt cx="5201087" cy="3095502"/>
          </a:xfrm>
        </p:grpSpPr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4018084" y="981075"/>
              <a:ext cx="654090" cy="253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defRPr/>
              </a:pPr>
              <a:r>
                <a:rPr kumimoji="0" lang="ko-KR" altLang="en-US" sz="1050" b="1" dirty="0" smtClean="0">
                  <a:solidFill>
                    <a:srgbClr val="2D1152"/>
                  </a:solidFill>
                </a:rPr>
                <a:t>로그인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011463" y="1341339"/>
              <a:ext cx="5201087" cy="0"/>
            </a:xfrm>
            <a:prstGeom prst="line">
              <a:avLst/>
            </a:prstGeom>
            <a:ln w="19050">
              <a:solidFill>
                <a:srgbClr val="D6D7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19"/>
            <p:cNvGrpSpPr>
              <a:grpSpLocks/>
            </p:cNvGrpSpPr>
            <p:nvPr/>
          </p:nvGrpSpPr>
          <p:grpSpPr bwMode="auto">
            <a:xfrm>
              <a:off x="2339975" y="1915858"/>
              <a:ext cx="4463563" cy="684027"/>
              <a:chOff x="2123728" y="1700555"/>
              <a:chExt cx="4464049" cy="683964"/>
            </a:xfrm>
          </p:grpSpPr>
          <p:sp>
            <p:nvSpPr>
              <p:cNvPr id="31" name="TextBox 20"/>
              <p:cNvSpPr txBox="1">
                <a:spLocks noChangeArrowheads="1"/>
              </p:cNvSpPr>
              <p:nvPr/>
            </p:nvSpPr>
            <p:spPr bwMode="auto">
              <a:xfrm>
                <a:off x="2123728" y="1700808"/>
                <a:ext cx="590027" cy="230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ko-KR" altLang="en-US" sz="900" dirty="0">
                    <a:solidFill>
                      <a:srgbClr val="2D1152"/>
                    </a:solidFill>
                  </a:rPr>
                  <a:t>아이디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2123728" y="2096014"/>
                <a:ext cx="718294" cy="230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ko-KR" altLang="en-US" sz="900">
                    <a:solidFill>
                      <a:srgbClr val="2D1152"/>
                    </a:solidFill>
                  </a:rPr>
                  <a:t>비밀번호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348607" y="1700555"/>
                <a:ext cx="3239170" cy="287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348607" y="2097286"/>
                <a:ext cx="3239170" cy="287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411024" y="2960149"/>
              <a:ext cx="4429558" cy="287260"/>
            </a:xfrm>
            <a:prstGeom prst="rect">
              <a:avLst/>
            </a:prstGeom>
            <a:solidFill>
              <a:srgbClr val="2D1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b="1" dirty="0"/>
                <a:t>로그인</a:t>
              </a:r>
              <a:endParaRPr kumimoji="0" lang="ko-KR" altLang="en-US" sz="1200" b="1" dirty="0"/>
            </a:p>
          </p:txBody>
        </p:sp>
        <p:sp>
          <p:nvSpPr>
            <p:cNvPr id="30" name="TextBox 76"/>
            <p:cNvSpPr txBox="1">
              <a:spLocks noChangeArrowheads="1"/>
            </p:cNvSpPr>
            <p:nvPr/>
          </p:nvSpPr>
          <p:spPr bwMode="auto">
            <a:xfrm>
              <a:off x="3131697" y="3815038"/>
              <a:ext cx="2611726" cy="26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050" dirty="0">
                  <a:solidFill>
                    <a:srgbClr val="2D1152"/>
                  </a:solidFill>
                </a:rPr>
                <a:t>아직 회원이 아니신가요</a:t>
              </a:r>
              <a:r>
                <a:rPr kumimoji="0" lang="en-US" altLang="ko-KR" sz="1050" dirty="0">
                  <a:solidFill>
                    <a:srgbClr val="2D1152"/>
                  </a:solidFill>
                </a:rPr>
                <a:t>?  </a:t>
              </a:r>
              <a:r>
                <a:rPr kumimoji="0" lang="ko-KR" altLang="en-US" sz="1100" b="1" dirty="0">
                  <a:solidFill>
                    <a:srgbClr val="2D1152"/>
                  </a:solidFill>
                </a:rPr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hlinkClick r:id="rId2"/>
          </p:cNvPr>
          <p:cNvSpPr txBox="1">
            <a:spLocks/>
          </p:cNvSpPr>
          <p:nvPr/>
        </p:nvSpPr>
        <p:spPr>
          <a:xfrm rot="21287357">
            <a:off x="1201961" y="2636260"/>
            <a:ext cx="6769695" cy="114913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sz="6000" b="1" dirty="0" smtClean="0">
                <a:solidFill>
                  <a:srgbClr val="2D1152"/>
                </a:solidFill>
              </a:rPr>
              <a:t>핵심 코드 및 시연</a:t>
            </a:r>
          </a:p>
        </p:txBody>
      </p:sp>
    </p:spTree>
    <p:extLst>
      <p:ext uri="{BB962C8B-B14F-4D97-AF65-F5344CB8AC3E}">
        <p14:creationId xmlns:p14="http://schemas.microsoft.com/office/powerpoint/2010/main" val="26529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79512" y="116633"/>
            <a:ext cx="4608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두더지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990600"/>
            <a:ext cx="81153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107504" y="3068960"/>
            <a:ext cx="7848872" cy="2232248"/>
          </a:xfrm>
          <a:prstGeom prst="roundRect">
            <a:avLst/>
          </a:prstGeom>
          <a:noFill/>
          <a:ln>
            <a:solidFill>
              <a:srgbClr val="A47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5373216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명조" pitchFamily="18" charset="-127"/>
                <a:ea typeface="나눔명조" pitchFamily="18" charset="-127"/>
              </a:rPr>
              <a:t>jQuery</a:t>
            </a:r>
            <a:r>
              <a:rPr lang="ko-KR" altLang="en-US" sz="2000" b="1" dirty="0" smtClean="0">
                <a:latin typeface="나눔명조" pitchFamily="18" charset="-127"/>
                <a:ea typeface="나눔명조" pitchFamily="18" charset="-127"/>
              </a:rPr>
              <a:t>의 </a:t>
            </a:r>
            <a:r>
              <a:rPr lang="en-US" altLang="ko-KR" sz="2000" b="1" dirty="0" smtClean="0">
                <a:latin typeface="나눔명조" pitchFamily="18" charset="-127"/>
                <a:ea typeface="나눔명조" pitchFamily="18" charset="-127"/>
              </a:rPr>
              <a:t>animate</a:t>
            </a:r>
            <a:r>
              <a:rPr lang="ko-KR" altLang="en-US" sz="2000" b="1" dirty="0" smtClean="0">
                <a:latin typeface="나눔명조" pitchFamily="18" charset="-127"/>
                <a:ea typeface="나눔명조" pitchFamily="18" charset="-127"/>
              </a:rPr>
              <a:t>를 통해서 </a:t>
            </a:r>
            <a:r>
              <a:rPr lang="en-US" altLang="ko-KR" sz="2000" b="1" dirty="0" smtClean="0">
                <a:latin typeface="나눔명조" pitchFamily="18" charset="-127"/>
                <a:ea typeface="나눔명조" pitchFamily="18" charset="-127"/>
              </a:rPr>
              <a:t>click</a:t>
            </a:r>
            <a:r>
              <a:rPr lang="ko-KR" altLang="en-US" sz="2000" b="1" dirty="0" smtClean="0">
                <a:latin typeface="나눔명조" pitchFamily="18" charset="-127"/>
                <a:ea typeface="나눔명조" pitchFamily="18" charset="-127"/>
              </a:rPr>
              <a:t>시 </a:t>
            </a:r>
            <a:r>
              <a:rPr lang="en-US" altLang="ko-KR" sz="2000" b="1" dirty="0" smtClean="0">
                <a:latin typeface="나눔명조" pitchFamily="18" charset="-127"/>
                <a:ea typeface="나눔명조" pitchFamily="18" charset="-127"/>
              </a:rPr>
              <a:t>x</a:t>
            </a:r>
            <a:r>
              <a:rPr lang="ko-KR" altLang="en-US" sz="2000" b="1" dirty="0" smtClean="0">
                <a:latin typeface="나눔명조" pitchFamily="18" charset="-127"/>
                <a:ea typeface="나눔명조" pitchFamily="18" charset="-127"/>
              </a:rPr>
              <a:t>좌표와 </a:t>
            </a:r>
            <a:r>
              <a:rPr lang="en-US" altLang="ko-KR" sz="2000" b="1" dirty="0" smtClean="0">
                <a:latin typeface="나눔명조" pitchFamily="18" charset="-127"/>
                <a:ea typeface="나눔명조" pitchFamily="18" charset="-127"/>
              </a:rPr>
              <a:t>y</a:t>
            </a:r>
            <a:r>
              <a:rPr lang="ko-KR" altLang="en-US" sz="2000" b="1" dirty="0" smtClean="0">
                <a:latin typeface="나눔명조" pitchFamily="18" charset="-127"/>
                <a:ea typeface="나눔명조" pitchFamily="18" charset="-127"/>
              </a:rPr>
              <a:t>좌표를 읽어 그대로 이동하게 했으나</a:t>
            </a:r>
            <a:r>
              <a:rPr lang="en-US" altLang="ko-KR" sz="2000" b="1" dirty="0" smtClean="0"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000" b="1" dirty="0" smtClean="0">
                <a:latin typeface="나눔명조" pitchFamily="18" charset="-127"/>
                <a:ea typeface="나눔명조" pitchFamily="18" charset="-127"/>
              </a:rPr>
              <a:t>반응속도가 너무 느렸습니다</a:t>
            </a:r>
            <a:r>
              <a:rPr lang="en-US" altLang="ko-KR" sz="2000" b="1" dirty="0" smtClean="0"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b="1" dirty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3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79512" y="116633"/>
            <a:ext cx="4608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두더지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2696"/>
            <a:ext cx="712470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43600" y="3573016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나눔명조" pitchFamily="18" charset="-127"/>
                <a:ea typeface="나눔명조" pitchFamily="18" charset="-127"/>
              </a:rPr>
              <a:t>Javascript</a:t>
            </a:r>
            <a:r>
              <a:rPr lang="ko-KR" altLang="en-US" sz="2000" b="1" dirty="0" smtClean="0">
                <a:latin typeface="나눔명조" pitchFamily="18" charset="-127"/>
                <a:ea typeface="나눔명조" pitchFamily="18" charset="-127"/>
              </a:rPr>
              <a:t>의 </a:t>
            </a:r>
            <a:r>
              <a:rPr lang="en-US" altLang="ko-KR" sz="2000" b="1" dirty="0" err="1" smtClean="0">
                <a:latin typeface="나눔명조" pitchFamily="18" charset="-127"/>
                <a:ea typeface="나눔명조" pitchFamily="18" charset="-127"/>
              </a:rPr>
              <a:t>onmousemove</a:t>
            </a:r>
            <a:r>
              <a:rPr lang="ko-KR" altLang="en-US" sz="2000" b="1" dirty="0" smtClean="0">
                <a:latin typeface="나눔명조" pitchFamily="18" charset="-127"/>
                <a:ea typeface="나눔명조" pitchFamily="18" charset="-127"/>
              </a:rPr>
              <a:t>를  사용해서 더 자연스럽게 마우스를 이동할 수 있게 되었습니다</a:t>
            </a:r>
            <a:r>
              <a:rPr lang="en-US" altLang="ko-KR" sz="2000" b="1" dirty="0" smtClean="0"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b="1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7504" y="1700808"/>
            <a:ext cx="6768752" cy="3600400"/>
          </a:xfrm>
          <a:prstGeom prst="roundRect">
            <a:avLst/>
          </a:prstGeom>
          <a:noFill/>
          <a:ln>
            <a:solidFill>
              <a:srgbClr val="A47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26934" y="4653136"/>
            <a:ext cx="299440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숫자 순서대로 </a:t>
            </a:r>
            <a:endParaRPr lang="en-US" altLang="ko-KR" sz="3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3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클릭하기 게임</a:t>
            </a:r>
            <a:endParaRPr lang="ko-KR" altLang="en-US" sz="34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46863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8090" y="5157027"/>
            <a:ext cx="40671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다른 색깔 찾기 게임</a:t>
            </a:r>
            <a:endParaRPr lang="ko-KR" altLang="en-US" sz="3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47" y="1700808"/>
            <a:ext cx="4002541" cy="27502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390" l="0" r="980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6934" y="1772816"/>
            <a:ext cx="2746497" cy="25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8" y="132503"/>
            <a:ext cx="1121960" cy="776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756592" y="2564904"/>
            <a:ext cx="8061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다른 색깔 찾기 게임</a:t>
            </a:r>
            <a:endParaRPr lang="en-US" altLang="ko-KR" sz="48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en-US" altLang="ko-KR" sz="4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:: </a:t>
            </a:r>
            <a:r>
              <a:rPr lang="ko-KR" altLang="en-US" sz="4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시나리오</a:t>
            </a:r>
            <a:endParaRPr lang="ko-KR" altLang="en-US" sz="48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179" y="27384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4080" y1="9141" x2="85945" y2="87934"/>
                        <a14:foregroundMark x1="33582" y1="14077" x2="36070" y2="84095"/>
                        <a14:foregroundMark x1="81095" y1="26508" x2="87811" y2="24314"/>
                        <a14:foregroundMark x1="32214" y1="50091" x2="44900" y2="48812"/>
                        <a14:foregroundMark x1="81716" y1="61426" x2="82463" y2="731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068" y="1411988"/>
            <a:ext cx="6794489" cy="4321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188" y="5971346"/>
            <a:ext cx="175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시작버튼</a:t>
            </a:r>
            <a:endParaRPr lang="ko-KR" altLang="en-US" sz="3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1774" y="1651782"/>
            <a:ext cx="151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50 ~ 10</a:t>
            </a:r>
            <a:endParaRPr lang="ko-KR" altLang="en-US" sz="2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6933" y="2239864"/>
            <a:ext cx="1907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맞춘 정답 수</a:t>
            </a:r>
            <a:endParaRPr lang="ko-KR" altLang="en-US" sz="2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933" y="2924944"/>
            <a:ext cx="151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정답위치</a:t>
            </a:r>
            <a:endParaRPr lang="ko-KR" altLang="en-US" sz="2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933" y="3543399"/>
            <a:ext cx="151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새로 고침</a:t>
            </a:r>
            <a:endParaRPr lang="ko-KR" altLang="en-US" sz="2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6933" y="4263479"/>
            <a:ext cx="151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어둡게</a:t>
            </a:r>
            <a:endParaRPr lang="ko-KR" altLang="en-US" sz="2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7114" y="4961523"/>
            <a:ext cx="151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Skip</a:t>
            </a:r>
            <a:endParaRPr lang="ko-KR" altLang="en-US" sz="2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1025" y="6076711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타이머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8" y="132503"/>
            <a:ext cx="1121960" cy="7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2103965" cy="2275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31" y="1484784"/>
            <a:ext cx="2103873" cy="22758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3743564"/>
            <a:ext cx="2103964" cy="217735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3730" y="3741796"/>
            <a:ext cx="2103873" cy="21791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3050" y="2873931"/>
            <a:ext cx="3874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시작 시 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60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초 카운트다운</a:t>
            </a:r>
            <a:endParaRPr lang="en-US" altLang="ko-KR" sz="16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랜덤으로 색상 하나가 지정 됨</a:t>
            </a:r>
            <a:endParaRPr lang="en-US" altLang="ko-KR" sz="16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현재 레벨에 따라 밝기 차이가 결정</a:t>
            </a:r>
            <a:endParaRPr lang="en-US" altLang="ko-KR" sz="16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정답 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지정된 색상 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밝기 차이</a:t>
            </a:r>
            <a:endParaRPr lang="en-US" altLang="ko-KR" sz="16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정답을 맞추면 다음 레벨로 넘어감</a:t>
            </a:r>
            <a:endParaRPr lang="en-US" altLang="ko-KR" sz="16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 정답 시 밝기 차이 감소</a:t>
            </a:r>
            <a:endParaRPr lang="en-US" altLang="ko-KR" sz="16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 정답 시 배열의 가로 세로 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+1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배열의 크기는 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2x2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부터 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9x9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까지 </a:t>
            </a:r>
            <a:endParaRPr lang="en-US" altLang="ko-KR" sz="16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1216469"/>
            <a:ext cx="2086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규칙</a:t>
            </a:r>
            <a:endParaRPr lang="en-US" altLang="ko-KR" sz="28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8" y="132503"/>
            <a:ext cx="1121960" cy="7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60537" y="3212976"/>
            <a:ext cx="3650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레벨 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에 대한 밝기 차이 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적용</a:t>
            </a:r>
            <a:endParaRPr lang="en-US" altLang="ko-KR" sz="16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문제 수는 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값으로 표시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onclick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=“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location.reload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 )”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onclick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=“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btn_hint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 )”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onclick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=“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btn_next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 )”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0232" y="667600"/>
            <a:ext cx="2268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Score table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6062" y1="3071" x2="97941" y2="2879"/>
                        <a14:foregroundMark x1="97941" y1="2879" x2="98198" y2="96545"/>
                        <a14:foregroundMark x1="98198" y1="96545" x2="76062" y2="96929"/>
                        <a14:foregroundMark x1="76062" y1="96929" x2="75933" y2="2303"/>
                        <a14:foregroundMark x1="78507" y1="10557" x2="80309" y2="94818"/>
                        <a14:foregroundMark x1="91763" y1="89443" x2="92278" y2="4607"/>
                        <a14:foregroundMark x1="85199" y1="10749" x2="85972" y2="90979"/>
                        <a14:foregroundMark x1="95624" y1="92706" x2="95624" y2="39539"/>
                        <a14:foregroundMark x1="80824" y1="24568" x2="87902" y2="25144"/>
                        <a14:foregroundMark x1="85071" y1="10749" x2="90347" y2="111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650" y="1676964"/>
            <a:ext cx="4911451" cy="355223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95736" y="5478958"/>
            <a:ext cx="163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49</a:t>
            </a:r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</a:t>
            </a:r>
            <a:endParaRPr lang="ko-KR" altLang="en-US" sz="2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8" y="132503"/>
            <a:ext cx="1121960" cy="7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96137" y="508518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60</a:t>
            </a:r>
            <a:r>
              <a:rPr lang="ko-KR" altLang="en-US" sz="1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초 후에 게임이 끝나며 버튼 비활성화</a:t>
            </a:r>
            <a:endParaRPr lang="en-US" altLang="ko-KR" sz="12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맞춘 문제 수에 따른 점수 처리</a:t>
            </a:r>
            <a:endParaRPr lang="en-US" altLang="ko-KR" sz="12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13" y1="54393" x2="48214" y2="51776"/>
                        <a14:foregroundMark x1="83546" y1="10280" x2="84184" y2="87103"/>
                        <a14:foregroundMark x1="44133" y1="44860" x2="46939" y2="57944"/>
                        <a14:foregroundMark x1="85077" y1="11402" x2="89286" y2="11589"/>
                        <a14:foregroundMark x1="31760" y1="47103" x2="44005" y2="50093"/>
                        <a14:foregroundMark x1="97959" y1="48972" x2="98597" y2="616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96" y="1628800"/>
            <a:ext cx="5616624" cy="4194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2200" y="650269"/>
            <a:ext cx="2484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Game Over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8" y="132503"/>
            <a:ext cx="1121960" cy="7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79388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467544" y="264459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4212" y="1017588"/>
            <a:ext cx="4031803" cy="52197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0112" y="1017041"/>
            <a:ext cx="3527871" cy="514826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개발환경 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개발리소스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요구사항분석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업무분담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시연 및 핵심코드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577122"/>
            <a:ext cx="827584" cy="280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84682" y="4705764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맞춘 문제 수 </a:t>
            </a:r>
            <a:r>
              <a:rPr lang="en-US" altLang="ko-KR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X 10 X </a:t>
            </a:r>
            <a:r>
              <a:rPr lang="ko-KR" altLang="en-US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가산치</a:t>
            </a:r>
            <a:endParaRPr lang="en-US" altLang="ko-KR" sz="20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 </a:t>
            </a:r>
            <a:r>
              <a:rPr lang="en-US" altLang="ko-KR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r>
              <a:rPr lang="ko-KR" altLang="en-US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문제마다 </a:t>
            </a:r>
            <a:r>
              <a:rPr lang="en-US" altLang="ko-KR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20%</a:t>
            </a:r>
            <a:r>
              <a:rPr lang="ko-KR" altLang="en-US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씩 보너스 합산</a:t>
            </a:r>
            <a:endParaRPr lang="en-US" altLang="ko-KR" sz="20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46</a:t>
            </a:r>
            <a:r>
              <a:rPr lang="ko-KR" altLang="en-US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문제 이상은 </a:t>
            </a:r>
            <a:r>
              <a:rPr lang="en-US" altLang="ko-KR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40% </a:t>
            </a:r>
            <a:r>
              <a:rPr lang="ko-KR" altLang="en-US" sz="20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보너스 합산</a:t>
            </a:r>
            <a:endParaRPr lang="en-US" altLang="ko-KR" sz="20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796264"/>
            <a:ext cx="2268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Score Table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96" y="1165596"/>
            <a:ext cx="3711896" cy="50174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8" y="132503"/>
            <a:ext cx="1121960" cy="7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69959"/>
              </p:ext>
            </p:extLst>
          </p:nvPr>
        </p:nvGraphicFramePr>
        <p:xfrm>
          <a:off x="323528" y="1412776"/>
          <a:ext cx="7272808" cy="1132922"/>
        </p:xfrm>
        <a:graphic>
          <a:graphicData uri="http://schemas.openxmlformats.org/drawingml/2006/table">
            <a:tbl>
              <a:tblPr/>
              <a:tblGrid>
                <a:gridCol w="268817"/>
                <a:gridCol w="6972086"/>
                <a:gridCol w="31905"/>
              </a:tblGrid>
              <a:tr h="1079500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77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78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79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80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7652" marR="17652" marT="23536" marB="23536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levelArr1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50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45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35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levelArr2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36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36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49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49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81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                   2  3  4  5  6  7  8  9 10 11 12 13 14 15  16</a:t>
                      </a:r>
                      <a:endParaRPr lang="en-US" sz="14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levelArr1[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endParaRPr lang="en-US" sz="14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3536" marB="23536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dirty="0">
                        <a:effectLst/>
                      </a:endParaRPr>
                    </a:p>
                  </a:txBody>
                  <a:tcPr marL="0" marR="5884" marT="0" marB="1569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64105"/>
              </p:ext>
            </p:extLst>
          </p:nvPr>
        </p:nvGraphicFramePr>
        <p:xfrm>
          <a:off x="323529" y="2708920"/>
          <a:ext cx="7272808" cy="2003789"/>
        </p:xfrm>
        <a:graphic>
          <a:graphicData uri="http://schemas.openxmlformats.org/drawingml/2006/table">
            <a:tbl>
              <a:tblPr/>
              <a:tblGrid>
                <a:gridCol w="349291"/>
                <a:gridCol w="5320687"/>
                <a:gridCol w="1602830"/>
              </a:tblGrid>
              <a:tr h="2003789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85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86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88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89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90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91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467" marR="18467" marT="24623" marB="24623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Math.random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255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colorG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Math.random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255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colorB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Math.random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255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colorRR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colorR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colorGG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colorG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colorBB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colorB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24623" marB="24623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dirty="0">
                        <a:effectLst/>
                      </a:endParaRPr>
                    </a:p>
                  </a:txBody>
                  <a:tcPr marL="0" marR="6156" marT="0" marB="1641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76002"/>
              </p:ext>
            </p:extLst>
          </p:nvPr>
        </p:nvGraphicFramePr>
        <p:xfrm>
          <a:off x="323528" y="4869160"/>
          <a:ext cx="7272808" cy="1411934"/>
        </p:xfrm>
        <a:graphic>
          <a:graphicData uri="http://schemas.openxmlformats.org/drawingml/2006/table">
            <a:tbl>
              <a:tblPr/>
              <a:tblGrid>
                <a:gridCol w="336017"/>
                <a:gridCol w="6936791"/>
              </a:tblGrid>
              <a:tr h="648072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101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102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103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104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marL="18269" marR="18269" marT="24358" marB="24358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color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rgb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colorR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colorG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colorB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")"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colorWrong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rgb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colorRR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colorGG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colorBB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")"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cW</a:t>
                      </a: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colorWrong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colorArr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Math.random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levelArr2[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cA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colorArr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4358" marB="24358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03245" y="141277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밝기 차이 배열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크기 배열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6336" y="270892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Random RGB</a:t>
            </a:r>
          </a:p>
          <a:p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Wrong Color</a:t>
            </a:r>
            <a:endParaRPr lang="en-US" altLang="ko-KR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6336" y="486916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Color= </a:t>
            </a:r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rgb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x,y,z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colorArr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=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정답위치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8" y="132503"/>
            <a:ext cx="1121960" cy="7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87196"/>
              </p:ext>
            </p:extLst>
          </p:nvPr>
        </p:nvGraphicFramePr>
        <p:xfrm>
          <a:off x="179512" y="1268760"/>
          <a:ext cx="7056783" cy="3496989"/>
        </p:xfrm>
        <a:graphic>
          <a:graphicData uri="http://schemas.openxmlformats.org/drawingml/2006/table">
            <a:tbl>
              <a:tblPr/>
              <a:tblGrid>
                <a:gridCol w="421236"/>
                <a:gridCol w="6378091"/>
                <a:gridCol w="257456"/>
              </a:tblGrid>
              <a:tr h="3168608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107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108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109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110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111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112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113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114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115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116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117</a:t>
                      </a:r>
                    </a:p>
                  </a:txBody>
                  <a:tcPr marL="13899" marR="13899" marT="18532" marB="18532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show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shownum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6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shownum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6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show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"&lt;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&gt;&lt;td&gt;&lt;/td&gt;&lt;td&gt;&lt;/td&gt;&lt;/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show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"&lt;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&gt;&lt;td&gt;&lt;/td&gt;&lt;td&gt;&lt;/td&gt;&lt;/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shownum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6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shownum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6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show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"&lt;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&gt;&lt;td&gt;&lt;/td&gt;&lt;td&gt;&lt;/td&gt;&lt;td&gt;&lt;/td&gt;&lt;/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show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"&lt;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&gt;&lt;td&gt;&lt;/td&gt;&lt;td&gt;&lt;/td&gt;&lt;td&gt;&lt;/td&gt;&lt;/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show</a:t>
                      </a: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"&lt;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&gt;&lt;td&gt;&lt;/td&gt;&lt;td&gt;&lt;/td&gt;&lt;td&gt;&lt;/td&gt;&lt;/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8532" marB="18532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dirty="0">
                        <a:effectLst/>
                      </a:endParaRPr>
                    </a:p>
                  </a:txBody>
                  <a:tcPr marL="0" marR="4633" marT="0" marB="1235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65702"/>
              </p:ext>
            </p:extLst>
          </p:nvPr>
        </p:nvGraphicFramePr>
        <p:xfrm>
          <a:off x="179513" y="4941168"/>
          <a:ext cx="7056783" cy="1037187"/>
        </p:xfrm>
        <a:graphic>
          <a:graphicData uri="http://schemas.openxmlformats.org/drawingml/2006/table">
            <a:tbl>
              <a:tblPr/>
              <a:tblGrid>
                <a:gridCol w="426561"/>
                <a:gridCol w="6585701"/>
                <a:gridCol w="44521"/>
              </a:tblGrid>
              <a:tr h="851461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172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173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174</a:t>
                      </a:r>
                    </a:p>
                  </a:txBody>
                  <a:tcPr marL="42449" marR="42449" marT="56599" marB="56599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"#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myt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).html(show);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"td"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background"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,color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"td"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colorArr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"background"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colorWrong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0" marR="0" marT="56599" marB="56599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</a:endParaRPr>
                    </a:p>
                  </a:txBody>
                  <a:tcPr marL="0" marR="14150" marT="0" marB="3773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8" y="132503"/>
            <a:ext cx="1121960" cy="776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36296" y="126876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var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show=</a:t>
            </a:r>
            <a:endParaRPr lang="en-US" altLang="ko-KR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배열크기 유동적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976" y="4941168"/>
            <a:ext cx="165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#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myt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= show</a:t>
            </a:r>
          </a:p>
          <a:p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Color 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WrongColor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뿌려줌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3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03249"/>
              </p:ext>
            </p:extLst>
          </p:nvPr>
        </p:nvGraphicFramePr>
        <p:xfrm>
          <a:off x="323528" y="980728"/>
          <a:ext cx="8550361" cy="1914412"/>
        </p:xfrm>
        <a:graphic>
          <a:graphicData uri="http://schemas.openxmlformats.org/drawingml/2006/table">
            <a:tbl>
              <a:tblPr/>
              <a:tblGrid>
                <a:gridCol w="361745"/>
                <a:gridCol w="8149748"/>
                <a:gridCol w="38868"/>
              </a:tblGrid>
              <a:tr h="1656184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176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177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178</a:t>
                      </a:r>
                      <a:endParaRPr lang="en-US" altLang="ko-KR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179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180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181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182</a:t>
                      </a:r>
                    </a:p>
                  </a:txBody>
                  <a:tcPr marL="12269" marR="12269" marT="16358" marB="16358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document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getElementById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levelHtml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innerHTML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levelArr1[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document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getElementById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"hint"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innerHTML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colorArr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Math.sqrt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(levelArr2[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]))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번째 줄</a:t>
                      </a:r>
                      <a:r>
                        <a:rPr lang="en-US" altLang="ko-KR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%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Math.sqrt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(levelArr2[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]))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)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번째 값 </a:t>
                      </a:r>
                      <a:r>
                        <a:rPr lang="en-US" altLang="ko-KR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document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getElementById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qnum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innerHTML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idx2;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correct[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colorArr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onclick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=function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nextQ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nextQ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i="1" dirty="0">
                        <a:effectLst/>
                      </a:endParaRPr>
                    </a:p>
                  </a:txBody>
                  <a:tcPr marL="0" marR="0" marT="16358" marB="16358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 dirty="0">
                        <a:effectLst/>
                      </a:endParaRPr>
                    </a:p>
                  </a:txBody>
                  <a:tcPr marL="0" marR="4090" marT="0" marB="1090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40644"/>
              </p:ext>
            </p:extLst>
          </p:nvPr>
        </p:nvGraphicFramePr>
        <p:xfrm>
          <a:off x="323528" y="3933056"/>
          <a:ext cx="8568953" cy="1698370"/>
        </p:xfrm>
        <a:graphic>
          <a:graphicData uri="http://schemas.openxmlformats.org/drawingml/2006/table">
            <a:tbl>
              <a:tblPr/>
              <a:tblGrid>
                <a:gridCol w="382010"/>
                <a:gridCol w="8079965"/>
                <a:gridCol w="106978"/>
              </a:tblGrid>
              <a:tr h="1295592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227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228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229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230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231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232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233</a:t>
                      </a:r>
                    </a:p>
                  </a:txBody>
                  <a:tcPr marL="20407" marR="20407" marT="27209" marB="27209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btn_hint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cR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cG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cB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cW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rgb</a:t>
                      </a:r>
                      <a:r>
                        <a:rPr lang="en-US" sz="1200" dirty="0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cR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cG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cB</a:t>
                      </a:r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")"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$(</a:t>
                      </a:r>
                      <a:r>
                        <a:rPr lang="en-US" sz="1200" dirty="0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"td"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cA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"background"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cW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27209" marB="27209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700" dirty="0">
                        <a:effectLst/>
                      </a:endParaRPr>
                    </a:p>
                  </a:txBody>
                  <a:tcPr marL="0" marR="6803" marT="0" marB="181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6416" l="1733" r="980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8" y="132503"/>
            <a:ext cx="1121960" cy="7762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24266" y="3179220"/>
                <a:ext cx="7457161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힌트 식 </a:t>
                </a:r>
                <a:r>
                  <a:rPr lang="en-US" altLang="ko-KR" sz="1600" dirty="0" smtClean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𝑐𝑜𝑙𝑜𝑟𝐴𝑟𝑟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𝑙𝑒𝑣𝑒𝑙𝐴𝑟𝑟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2[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𝑖𝑑𝑥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]</m:t>
                            </m:r>
                          </m:e>
                        </m:ra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+1</m:t>
                    </m:r>
                  </m:oMath>
                </a14:m>
                <a:r>
                  <a:rPr lang="en-US" altLang="ko-KR" sz="1600" b="0" dirty="0" smtClean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ko-KR" altLang="en-US" sz="1600" b="0" dirty="0" smtClean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번째 줄 </a:t>
                </a:r>
                <a:r>
                  <a:rPr lang="en-US" altLang="ko-KR" sz="1600" b="0" dirty="0" smtClean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colorArr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%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𝑙𝑒𝑣𝑒𝑙𝐴𝑟𝑟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𝑖𝑑𝑥</m:t>
                            </m:r>
                          </m:e>
                        </m:d>
                      </m:e>
                    </m:ra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+1</m:t>
                    </m:r>
                  </m:oMath>
                </a14:m>
                <a:r>
                  <a:rPr lang="en-US" altLang="ko-KR" sz="1600" b="0" dirty="0" smtClean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ko-KR" altLang="en-US" sz="1600" dirty="0" smtClean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번째 값</a:t>
                </a:r>
                <a:endParaRPr lang="en-US" altLang="ko-KR" sz="1600" dirty="0" smtClean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66" y="3179220"/>
                <a:ext cx="7457161" cy="499560"/>
              </a:xfrm>
              <a:prstGeom prst="rect">
                <a:avLst/>
              </a:prstGeom>
              <a:blipFill rotWithShape="0">
                <a:blip r:embed="rId4"/>
                <a:stretch>
                  <a:fillRect l="-408"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389278" y="5805264"/>
            <a:ext cx="6927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cR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: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colorR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cG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: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colorG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cB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: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colorB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cW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: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colorWrong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cA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: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colorArray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Hint 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함수에 </a:t>
            </a:r>
            <a:r>
              <a:rPr lang="ko-KR" altLang="en-US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사용하기위한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전역변수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9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2492896"/>
            <a:ext cx="8009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숫자 순서대로 클릭하기 게임</a:t>
            </a:r>
            <a:endParaRPr lang="en-US" altLang="ko-KR" sz="48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en-US" altLang="ko-KR" sz="4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:: </a:t>
            </a:r>
            <a:r>
              <a:rPr lang="ko-KR" altLang="en-US" sz="4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게임 시나리오</a:t>
            </a:r>
            <a:endParaRPr lang="ko-KR" altLang="en-US" sz="4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4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60" y="1628800"/>
            <a:ext cx="4869402" cy="3833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082" y="4797152"/>
            <a:ext cx="177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시작버튼</a:t>
            </a:r>
            <a:endParaRPr lang="ko-KR" altLang="en-US" sz="3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4162" y="2111094"/>
            <a:ext cx="2224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현재 난이도</a:t>
            </a:r>
            <a:endParaRPr lang="ko-KR" altLang="en-US" sz="3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4162" y="4378044"/>
            <a:ext cx="21014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경과 시간</a:t>
            </a:r>
            <a:endParaRPr lang="ko-KR" altLang="en-US" sz="3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63896" y="4991917"/>
            <a:ext cx="218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시작</a:t>
            </a:r>
            <a:r>
              <a:rPr lang="en-US" altLang="ko-KR" sz="2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en-US" altLang="ko-KR" sz="28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en-US" altLang="ko-KR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카운트 업</a:t>
            </a:r>
            <a:endParaRPr lang="ko-KR" altLang="en-US" sz="2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85" y="1484784"/>
            <a:ext cx="6057900" cy="4488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58" y="1196752"/>
            <a:ext cx="6015038" cy="4979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6256" y="5661248"/>
            <a:ext cx="190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1,2,3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순서대로 클릭</a:t>
            </a:r>
            <a:endParaRPr lang="ko-KR" altLang="en-US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52736"/>
            <a:ext cx="6057900" cy="48249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023739"/>
            <a:ext cx="6050756" cy="49255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355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주제 및 목적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23" name="TextBox 27"/>
          <p:cNvSpPr txBox="1">
            <a:spLocks noChangeArrowheads="1"/>
          </p:cNvSpPr>
          <p:nvPr/>
        </p:nvSpPr>
        <p:spPr bwMode="auto">
          <a:xfrm>
            <a:off x="2946408" y="3831431"/>
            <a:ext cx="3653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  <a:ea typeface="+mn-ea"/>
              </a:rPr>
              <a:t>전국 체인 </a:t>
            </a:r>
            <a:r>
              <a:rPr lang="ko-KR" altLang="en-US" sz="2400" b="1" dirty="0" err="1" smtClean="0">
                <a:solidFill>
                  <a:srgbClr val="2D1152"/>
                </a:solidFill>
                <a:latin typeface="+mn-ea"/>
                <a:ea typeface="+mn-ea"/>
              </a:rPr>
              <a:t>게임방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  <a:ea typeface="+mn-ea"/>
              </a:rPr>
              <a:t>, “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  <a:ea typeface="+mn-ea"/>
              </a:rPr>
              <a:t>놀자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  <a:ea typeface="+mn-ea"/>
              </a:rPr>
              <a:t>”</a:t>
            </a:r>
            <a:endParaRPr lang="ko-KR" altLang="en-US" sz="2400" b="1" dirty="0" smtClean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3903" y="4293096"/>
            <a:ext cx="6778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2D1152"/>
                </a:solidFill>
                <a:latin typeface="+mn-ea"/>
                <a:ea typeface="+mn-ea"/>
              </a:rPr>
              <a:t>전국 체인 </a:t>
            </a:r>
            <a:r>
              <a:rPr lang="ko-KR" altLang="en-US" b="1" dirty="0" err="1" smtClean="0">
                <a:solidFill>
                  <a:srgbClr val="2D1152"/>
                </a:solidFill>
                <a:latin typeface="+mn-ea"/>
                <a:ea typeface="+mn-ea"/>
              </a:rPr>
              <a:t>게임방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  <a:ea typeface="+mn-ea"/>
              </a:rPr>
              <a:t> 예약 및 </a:t>
            </a:r>
            <a:endParaRPr lang="en-US" altLang="ko-KR" b="1" dirty="0" smtClean="0">
              <a:solidFill>
                <a:srgbClr val="2D1152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2D1152"/>
                </a:solidFill>
                <a:latin typeface="+mn-ea"/>
                <a:ea typeface="+mn-ea"/>
              </a:rPr>
              <a:t>온라인 게임을 통한 포인트 적립으로 </a:t>
            </a:r>
            <a:r>
              <a:rPr lang="ko-KR" altLang="en-US" b="1" dirty="0" err="1" smtClean="0">
                <a:solidFill>
                  <a:srgbClr val="2D1152"/>
                </a:solidFill>
                <a:latin typeface="+mn-ea"/>
                <a:ea typeface="+mn-ea"/>
              </a:rPr>
              <a:t>게임방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  <a:ea typeface="+mn-ea"/>
              </a:rPr>
              <a:t> 결제 할인</a:t>
            </a:r>
            <a:endParaRPr lang="ko-KR" altLang="en-US" b="1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2492" y="2008841"/>
            <a:ext cx="4320480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nolja</a:t>
            </a:r>
            <a:r>
              <a:rPr lang="en-US" altLang="ko-KR" sz="10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!</a:t>
            </a:r>
            <a:endParaRPr lang="en-US" altLang="ko-KR" sz="10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2160" y="4581128"/>
            <a:ext cx="29641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단계까지 </a:t>
            </a:r>
            <a:r>
              <a:rPr lang="ko-KR" altLang="en-US" sz="2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클리어시</a:t>
            </a:r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pPr algn="just"/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Timer stop</a:t>
            </a:r>
          </a:p>
          <a:p>
            <a:pPr algn="just"/>
            <a:r>
              <a:rPr lang="ko-KR" altLang="en-US" sz="20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시간에따른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점수 보너스 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02" y="1556792"/>
            <a:ext cx="4988150" cy="4182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610651"/>
            <a:ext cx="2950369" cy="5443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5283296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( 100 – </a:t>
            </a:r>
            <a:r>
              <a:rPr lang="ko-KR" altLang="en-US" sz="20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클리어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초 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*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가산치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가산치 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10 ~ 2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610651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점수 계산 방식</a:t>
            </a:r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20931"/>
              </p:ext>
            </p:extLst>
          </p:nvPr>
        </p:nvGraphicFramePr>
        <p:xfrm>
          <a:off x="791580" y="2420888"/>
          <a:ext cx="7776863" cy="1016390"/>
        </p:xfrm>
        <a:graphic>
          <a:graphicData uri="http://schemas.openxmlformats.org/drawingml/2006/table">
            <a:tbl>
              <a:tblPr/>
              <a:tblGrid>
                <a:gridCol w="400582"/>
                <a:gridCol w="7282250"/>
                <a:gridCol w="94031"/>
              </a:tblGrid>
              <a:tr h="774700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71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72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73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74</a:t>
                      </a:r>
                    </a:p>
                  </a:txBody>
                  <a:tcPr marL="24530" marR="24530" marT="32707" marB="32707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levelArr1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levelArr2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levelArr3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32707" marB="32707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dirty="0">
                        <a:effectLst/>
                      </a:endParaRPr>
                    </a:p>
                  </a:txBody>
                  <a:tcPr marL="0" marR="8177" marT="0" marB="2180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22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: </a:t>
            </a:r>
            <a:r>
              <a:rPr lang="ko-KR" altLang="en-US" dirty="0" smtClean="0"/>
              <a:t>각 난이도 </a:t>
            </a:r>
            <a:r>
              <a:rPr lang="en-US" altLang="ko-KR" dirty="0" smtClean="0"/>
              <a:t>1,2,3</a:t>
            </a:r>
            <a:r>
              <a:rPr lang="ko-KR" altLang="en-US" dirty="0" smtClean="0"/>
              <a:t>에 대한 배열 길이</a:t>
            </a:r>
            <a:r>
              <a:rPr lang="en-US" altLang="ko-KR" dirty="0"/>
              <a:t> </a:t>
            </a:r>
            <a:r>
              <a:rPr lang="en-US" altLang="ko-KR" dirty="0" smtClean="0"/>
              <a:t>=  </a:t>
            </a:r>
            <a:r>
              <a:rPr lang="en-US" altLang="ko-KR" dirty="0" err="1" smtClean="0"/>
              <a:t>levelArr.length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로인해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X</a:t>
            </a:r>
          </a:p>
          <a:p>
            <a:r>
              <a:rPr lang="en-US" altLang="ko-KR" dirty="0" smtClean="0"/>
              <a:t>levelArr1,2,3 : </a:t>
            </a:r>
            <a:r>
              <a:rPr lang="ko-KR" altLang="en-US" dirty="0" smtClean="0"/>
              <a:t>각 난이도별 숫자가 들어있는 배열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6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31845"/>
              </p:ext>
            </p:extLst>
          </p:nvPr>
        </p:nvGraphicFramePr>
        <p:xfrm>
          <a:off x="683568" y="1547628"/>
          <a:ext cx="7776864" cy="1449324"/>
        </p:xfrm>
        <a:graphic>
          <a:graphicData uri="http://schemas.openxmlformats.org/drawingml/2006/table">
            <a:tbl>
              <a:tblPr/>
              <a:tblGrid>
                <a:gridCol w="421155"/>
                <a:gridCol w="7321459"/>
                <a:gridCol w="34250"/>
              </a:tblGrid>
              <a:tr h="1347185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125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126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127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128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129</a:t>
                      </a:r>
                    </a:p>
                  </a:txBody>
                  <a:tcPr marL="23432" marR="23432" marT="31242" marB="31242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Mix1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Math.random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levelArr1.</a:t>
                      </a:r>
                      <a:r>
                        <a:rPr lang="en-US" sz="14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Mix2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Math.random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levelArr1.</a:t>
                      </a:r>
                      <a:r>
                        <a:rPr lang="en-US" sz="14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levelArr1[Mix1];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levelArr1[Mix1]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levelArr1[Mix2];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levelArr1[Mix2]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31242" marB="31242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dirty="0">
                        <a:effectLst/>
                      </a:endParaRPr>
                    </a:p>
                  </a:txBody>
                  <a:tcPr marL="0" marR="7811" marT="0" marB="2082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22911"/>
              </p:ext>
            </p:extLst>
          </p:nvPr>
        </p:nvGraphicFramePr>
        <p:xfrm>
          <a:off x="1403648" y="349171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59632" y="4139788"/>
            <a:ext cx="6854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랜덤으로 배열 길이만큼의 값 중 하나를 선택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 2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회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 (Mix1,Mix2)</a:t>
            </a:r>
          </a:p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Mix1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번째 값과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Mix2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번째 값을 교환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예를 들어 </a:t>
            </a:r>
            <a:r>
              <a:rPr lang="en-US" altLang="ko-KR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</a:t>
            </a:r>
            <a:r>
              <a:rPr lang="en-US" altLang="ko-KR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이라면</a:t>
            </a:r>
            <a:endParaRPr lang="en-US" altLang="ko-KR" b="1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25113"/>
              </p:ext>
            </p:extLst>
          </p:nvPr>
        </p:nvGraphicFramePr>
        <p:xfrm>
          <a:off x="1403648" y="514790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5723964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위와 같이 배열의 정보가 바뀌게 된다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4715"/>
              </p:ext>
            </p:extLst>
          </p:nvPr>
        </p:nvGraphicFramePr>
        <p:xfrm>
          <a:off x="1619672" y="980728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616" y="1628800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Mix1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과 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Mix2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 같은 값으로 지정이 될 수 있지만 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for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문으로 수 차례 반복하면 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48333"/>
              </p:ext>
            </p:extLst>
          </p:nvPr>
        </p:nvGraphicFramePr>
        <p:xfrm>
          <a:off x="1619672" y="2204864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48147"/>
              </p:ext>
            </p:extLst>
          </p:nvPr>
        </p:nvGraphicFramePr>
        <p:xfrm>
          <a:off x="1619672" y="301735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80835"/>
              </p:ext>
            </p:extLst>
          </p:nvPr>
        </p:nvGraphicFramePr>
        <p:xfrm>
          <a:off x="1619672" y="382984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16711"/>
              </p:ext>
            </p:extLst>
          </p:nvPr>
        </p:nvGraphicFramePr>
        <p:xfrm>
          <a:off x="1619672" y="46423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23728" y="5445224"/>
            <a:ext cx="515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다음과 같이 </a:t>
            </a: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배열이 중복 값 없이 섞이게 된다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0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68514"/>
              </p:ext>
            </p:extLst>
          </p:nvPr>
        </p:nvGraphicFramePr>
        <p:xfrm>
          <a:off x="1691680" y="2348880"/>
          <a:ext cx="5976664" cy="669036"/>
        </p:xfrm>
        <a:graphic>
          <a:graphicData uri="http://schemas.openxmlformats.org/drawingml/2006/table">
            <a:tbl>
              <a:tblPr/>
              <a:tblGrid>
                <a:gridCol w="432048"/>
                <a:gridCol w="5544616"/>
              </a:tblGrid>
              <a:tr h="0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150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151</a:t>
                      </a:r>
                    </a:p>
                  </a:txBody>
                  <a:tcPr marL="42863" marR="42863" marT="57150" marB="5715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 a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a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levelArr1.</a:t>
                      </a:r>
                      <a:r>
                        <a:rPr lang="en-US" sz="14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a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$(</a:t>
                      </a:r>
                      <a:r>
                        <a:rPr lang="en-US" sz="14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"td"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(a).text(levelArr1[a]);</a:t>
                      </a:r>
                    </a:p>
                  </a:txBody>
                  <a:tcPr marL="0" marR="0" marT="57150" marB="5715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704" y="3717032"/>
            <a:ext cx="641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위에서 잘 섞어준 배열을 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td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 순서대로 입력하면 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랜덤으로 숫자가 적힌 배열이 된다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83776"/>
              </p:ext>
            </p:extLst>
          </p:nvPr>
        </p:nvGraphicFramePr>
        <p:xfrm>
          <a:off x="467544" y="980728"/>
          <a:ext cx="6984776" cy="5497682"/>
        </p:xfrm>
        <a:graphic>
          <a:graphicData uri="http://schemas.openxmlformats.org/drawingml/2006/table">
            <a:tbl>
              <a:tblPr/>
              <a:tblGrid>
                <a:gridCol w="475451"/>
                <a:gridCol w="6509325"/>
              </a:tblGrid>
              <a:tr h="2697048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173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174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175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176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177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178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179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180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181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182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183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184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185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186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187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188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189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190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191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192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193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194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195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196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197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198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199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200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201</a:t>
                      </a:r>
                    </a:p>
                    <a:p>
                      <a:pPr marL="0" marR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202</a:t>
                      </a:r>
                      <a:endParaRPr lang="en-US" altLang="ko-KR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231" marR="4231" marT="5641" marB="5641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$(correct).click(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($(this).html()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$(this).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background"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"pink</a:t>
                      </a:r>
                      <a:r>
                        <a:rPr lang="en-US" sz="1200" dirty="0" smtClean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endParaRPr lang="en-US" altLang="ko-KR" sz="1200" dirty="0" smtClean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2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levelArr1.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.log(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"levelArr1 clear, </a:t>
                      </a:r>
                      <a:r>
                        <a:rPr lang="en-US" sz="12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nextQ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ko-KR" alt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호출</a:t>
                      </a:r>
                      <a:r>
                        <a:rPr lang="en-US" altLang="ko-KR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nextQ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}               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levelArr2.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.log(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"levelArr2 clear, </a:t>
                      </a:r>
                      <a:r>
                        <a:rPr lang="en-US" sz="12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nextQ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ko-KR" alt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호출</a:t>
                      </a:r>
                      <a:r>
                        <a:rPr lang="en-US" altLang="ko-KR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nextQ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}               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levelArr3.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levelIdx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.log(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"levelArr3 clear, </a:t>
                      </a:r>
                      <a:r>
                        <a:rPr lang="en-US" sz="12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gameClear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ko-KR" alt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호출</a:t>
                      </a:r>
                      <a:r>
                        <a:rPr lang="en-US" altLang="ko-KR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gameClear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}               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endParaRPr lang="en-US" sz="1200" i="1" dirty="0">
                        <a:effectLst/>
                      </a:endParaRPr>
                    </a:p>
                  </a:txBody>
                  <a:tcPr marL="0" marR="0" marT="5641" marB="5641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0232" y="40466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클릭한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td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값이 현재 </a:t>
            </a:r>
            <a:r>
              <a:rPr lang="en-US" altLang="ko-KR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idx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값과 같으면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rot="10282577">
            <a:off x="4354155" y="894371"/>
            <a:ext cx="2232248" cy="1440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0800000">
            <a:off x="4716016" y="1700808"/>
            <a:ext cx="2232248" cy="1440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1295761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번째 난이도일 때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arrIdx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 범위를 벗어나면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arrIdx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로 변경 후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levelIdx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+1, </a:t>
            </a:r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nextQ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 );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0272" y="5013176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번째 난이도일 때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nextQ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 )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대신 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gameClear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 )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6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96539"/>
              </p:ext>
            </p:extLst>
          </p:nvPr>
        </p:nvGraphicFramePr>
        <p:xfrm>
          <a:off x="1115616" y="1628800"/>
          <a:ext cx="7200800" cy="2872212"/>
        </p:xfrm>
        <a:graphic>
          <a:graphicData uri="http://schemas.openxmlformats.org/drawingml/2006/table">
            <a:tbl>
              <a:tblPr/>
              <a:tblGrid>
                <a:gridCol w="416648"/>
                <a:gridCol w="6784152"/>
              </a:tblGrid>
              <a:tr h="2376264">
                <a:tc>
                  <a:txBody>
                    <a:bodyPr/>
                    <a:lstStyle/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211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212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213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214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215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216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217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218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219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220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221</a:t>
                      </a:r>
                    </a:p>
                    <a:p>
                      <a:pPr marL="0" marR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222</a:t>
                      </a:r>
                      <a:endParaRPr lang="en-US" altLang="ko-KR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232" marR="7232" marT="9642" marB="9642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clearInterval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timerStart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50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70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80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document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getElementById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lastScore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innerHTML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"&lt;</a:t>
                      </a:r>
                      <a:r>
                        <a:rPr lang="en-US" sz="12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&gt;"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lastTimeScore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9642" marB="9642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" y="179502"/>
            <a:ext cx="762177" cy="729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5776" y="522920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점수 계산식 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100 – </a:t>
            </a:r>
            <a:r>
              <a:rPr lang="ko-KR" altLang="en-US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남은시간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X 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가산치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lastTimeScore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= (100 – </a:t>
            </a:r>
            <a:r>
              <a:rPr lang="en-US" altLang="ko-KR" sz="1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lastTime</a:t>
            </a:r>
            <a:r>
              <a:rPr lang="en-US" altLang="ko-KR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* x;</a:t>
            </a:r>
          </a:p>
        </p:txBody>
      </p:sp>
    </p:spTree>
    <p:extLst>
      <p:ext uri="{BB962C8B-B14F-4D97-AF65-F5344CB8AC3E}">
        <p14:creationId xmlns:p14="http://schemas.microsoft.com/office/powerpoint/2010/main" val="409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79512" y="116633"/>
            <a:ext cx="4608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기억력게임 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21641"/>
            <a:ext cx="37694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FF3478"/>
                </a:solidFill>
              </a:rPr>
              <a:t>원하는 레벨을 </a:t>
            </a:r>
            <a:r>
              <a:rPr lang="ko-KR" altLang="en-US" b="1" dirty="0" err="1" smtClean="0">
                <a:solidFill>
                  <a:srgbClr val="FF3478"/>
                </a:solidFill>
              </a:rPr>
              <a:t>입력받는다</a:t>
            </a:r>
            <a:endParaRPr lang="en-US" altLang="ko-KR" b="1" dirty="0" smtClean="0">
              <a:solidFill>
                <a:srgbClr val="FF3478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FF3478"/>
                </a:solidFill>
              </a:rPr>
              <a:t>레벨에 따라 </a:t>
            </a:r>
            <a:r>
              <a:rPr lang="en-US" altLang="ko-KR" b="1" dirty="0" smtClean="0">
                <a:solidFill>
                  <a:srgbClr val="FF3478"/>
                </a:solidFill>
              </a:rPr>
              <a:t>0~15</a:t>
            </a:r>
            <a:r>
              <a:rPr lang="ko-KR" altLang="en-US" b="1" dirty="0" smtClean="0">
                <a:solidFill>
                  <a:srgbClr val="FF3478"/>
                </a:solidFill>
              </a:rPr>
              <a:t>사이의 중복되지 않는 </a:t>
            </a:r>
            <a:r>
              <a:rPr lang="ko-KR" altLang="en-US" b="1" dirty="0" err="1" smtClean="0">
                <a:solidFill>
                  <a:srgbClr val="FF3478"/>
                </a:solidFill>
              </a:rPr>
              <a:t>난수를</a:t>
            </a:r>
            <a:r>
              <a:rPr lang="ko-KR" altLang="en-US" b="1" dirty="0" smtClean="0">
                <a:solidFill>
                  <a:srgbClr val="FF3478"/>
                </a:solidFill>
              </a:rPr>
              <a:t> 발생해서 배열에 넣는다</a:t>
            </a:r>
            <a:r>
              <a:rPr lang="en-US" altLang="ko-KR" b="1" dirty="0" smtClean="0">
                <a:solidFill>
                  <a:srgbClr val="FF3478"/>
                </a:solidFill>
              </a:rPr>
              <a:t>(x</a:t>
            </a:r>
            <a:r>
              <a:rPr lang="ko-KR" altLang="en-US" b="1" dirty="0" smtClean="0">
                <a:solidFill>
                  <a:srgbClr val="FF3478"/>
                </a:solidFill>
              </a:rPr>
              <a:t>레벨 </a:t>
            </a:r>
            <a:r>
              <a:rPr lang="en-US" altLang="ko-KR" b="1" dirty="0" smtClean="0">
                <a:solidFill>
                  <a:srgbClr val="FF3478"/>
                </a:solidFill>
              </a:rPr>
              <a:t>– 3*x</a:t>
            </a:r>
            <a:r>
              <a:rPr lang="ko-KR" altLang="en-US" b="1" dirty="0" smtClean="0">
                <a:solidFill>
                  <a:srgbClr val="FF3478"/>
                </a:solidFill>
              </a:rPr>
              <a:t>개 </a:t>
            </a:r>
            <a:r>
              <a:rPr lang="ko-KR" altLang="en-US" b="1" dirty="0" err="1" smtClean="0">
                <a:solidFill>
                  <a:srgbClr val="FF3478"/>
                </a:solidFill>
              </a:rPr>
              <a:t>난수</a:t>
            </a:r>
            <a:r>
              <a:rPr lang="en-US" altLang="ko-KR" b="1" dirty="0" smtClean="0">
                <a:solidFill>
                  <a:srgbClr val="FF3478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배열에 넣은 수에 맞는 위치의 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만 배경색 변환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게임시작버튼을 누르면 게임시작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td</a:t>
            </a:r>
            <a:r>
              <a:rPr lang="ko-KR" altLang="en-US" dirty="0" smtClean="0"/>
              <a:t>의 색상을 동일하게 한다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번의 배경색이 바뀌었던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를 클릭할 시에만 점수를 올린다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배경색이 바뀌었던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를 다 클릭하면 게임이 끝나고 </a:t>
            </a:r>
            <a:r>
              <a:rPr lang="ko-KR" altLang="en-US" dirty="0" err="1" smtClean="0"/>
              <a:t>레벨업이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08520" y="4046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520" y="37077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/>
        </p:blipFill>
        <p:spPr>
          <a:xfrm>
            <a:off x="271729" y="622122"/>
            <a:ext cx="4804327" cy="58312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1729" y="589330"/>
            <a:ext cx="4804327" cy="2686966"/>
          </a:xfrm>
          <a:prstGeom prst="rect">
            <a:avLst/>
          </a:prstGeom>
          <a:noFill/>
          <a:ln>
            <a:solidFill>
              <a:srgbClr val="FF3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1729" y="3537729"/>
            <a:ext cx="4804327" cy="2987615"/>
          </a:xfrm>
          <a:prstGeom prst="rect">
            <a:avLst/>
          </a:prstGeom>
          <a:noFill/>
          <a:ln>
            <a:solidFill>
              <a:srgbClr val="FF3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79512" y="116633"/>
            <a:ext cx="4608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기억력게임 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21641"/>
            <a:ext cx="37694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원하는 레벨을 </a:t>
            </a:r>
            <a:r>
              <a:rPr lang="ko-KR" altLang="en-US" dirty="0" err="1" smtClean="0"/>
              <a:t>입력받는다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레벨에 따라 </a:t>
            </a:r>
            <a:r>
              <a:rPr lang="en-US" altLang="ko-KR" dirty="0" smtClean="0"/>
              <a:t>0~15</a:t>
            </a:r>
            <a:r>
              <a:rPr lang="ko-KR" altLang="en-US" dirty="0" smtClean="0"/>
              <a:t>사이의 중복되지 않는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발생해서 배열에 넣는다</a:t>
            </a:r>
            <a:r>
              <a:rPr lang="en-US" altLang="ko-KR" dirty="0" smtClean="0"/>
              <a:t>(x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– 3*x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난수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FF3478"/>
                </a:solidFill>
              </a:rPr>
              <a:t>배열에 넣은 수에 맞는 위치의  </a:t>
            </a:r>
            <a:r>
              <a:rPr lang="en-US" altLang="ko-KR" b="1" dirty="0" smtClean="0">
                <a:solidFill>
                  <a:srgbClr val="FF3478"/>
                </a:solidFill>
              </a:rPr>
              <a:t>td</a:t>
            </a:r>
            <a:r>
              <a:rPr lang="ko-KR" altLang="en-US" b="1" dirty="0" smtClean="0">
                <a:solidFill>
                  <a:srgbClr val="FF3478"/>
                </a:solidFill>
              </a:rPr>
              <a:t>만 배경색 변환</a:t>
            </a:r>
            <a:endParaRPr lang="en-US" altLang="ko-KR" b="1" dirty="0" smtClean="0">
              <a:solidFill>
                <a:srgbClr val="FF3478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FF3478"/>
                </a:solidFill>
              </a:rPr>
              <a:t>게임시작버튼을 누르면 게임시작</a:t>
            </a:r>
            <a:r>
              <a:rPr lang="en-US" altLang="ko-KR" b="1" dirty="0" smtClean="0">
                <a:solidFill>
                  <a:srgbClr val="FF3478"/>
                </a:solidFill>
              </a:rPr>
              <a:t>(</a:t>
            </a:r>
            <a:r>
              <a:rPr lang="ko-KR" altLang="en-US" b="1" dirty="0" smtClean="0">
                <a:solidFill>
                  <a:srgbClr val="FF3478"/>
                </a:solidFill>
              </a:rPr>
              <a:t>모든</a:t>
            </a:r>
            <a:r>
              <a:rPr lang="en-US" altLang="ko-KR" b="1" dirty="0" smtClean="0">
                <a:solidFill>
                  <a:srgbClr val="FF3478"/>
                </a:solidFill>
              </a:rPr>
              <a:t> td</a:t>
            </a:r>
            <a:r>
              <a:rPr lang="ko-KR" altLang="en-US" b="1" dirty="0" smtClean="0">
                <a:solidFill>
                  <a:srgbClr val="FF3478"/>
                </a:solidFill>
              </a:rPr>
              <a:t>의 색상을 동일하게 한다</a:t>
            </a:r>
            <a:r>
              <a:rPr lang="en-US" altLang="ko-KR" b="1" dirty="0" smtClean="0">
                <a:solidFill>
                  <a:srgbClr val="FF3478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③</a:t>
            </a:r>
            <a:r>
              <a:rPr lang="ko-KR" altLang="en-US" dirty="0" smtClean="0"/>
              <a:t>번의 배경색이 바뀌었던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를 클릭할 시에만 점수를 올린다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배경색이 바뀌었던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를 다 클릭하면 게임이 끝나고 </a:t>
            </a:r>
            <a:r>
              <a:rPr lang="ko-KR" altLang="en-US" dirty="0" err="1" smtClean="0"/>
              <a:t>레벨업이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7" y="968524"/>
            <a:ext cx="3819525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05" y="668214"/>
            <a:ext cx="3409950" cy="2476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620688"/>
            <a:ext cx="4536504" cy="1368152"/>
          </a:xfrm>
          <a:prstGeom prst="rect">
            <a:avLst/>
          </a:prstGeom>
          <a:noFill/>
          <a:ln>
            <a:solidFill>
              <a:srgbClr val="FF3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1970" y="6206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027" y="2088160"/>
            <a:ext cx="4536504" cy="4502826"/>
          </a:xfrm>
          <a:prstGeom prst="rect">
            <a:avLst/>
          </a:prstGeom>
          <a:noFill/>
          <a:ln>
            <a:solidFill>
              <a:srgbClr val="FF3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20881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965" y="2142072"/>
            <a:ext cx="4285039" cy="44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8843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개발환경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개발리소스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841375" y="1125538"/>
            <a:ext cx="7345363" cy="431800"/>
            <a:chOff x="841375" y="1056481"/>
            <a:chExt cx="7344730" cy="432000"/>
          </a:xfrm>
        </p:grpSpPr>
        <p:sp>
          <p:nvSpPr>
            <p:cNvPr id="17" name="직사각형 16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Ultimate K</a:t>
              </a:r>
            </a:p>
          </p:txBody>
        </p:sp>
      </p:grp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841375" y="2025080"/>
            <a:ext cx="7345363" cy="431800"/>
            <a:chOff x="841375" y="1704181"/>
            <a:chExt cx="7344730" cy="432000"/>
          </a:xfrm>
        </p:grpSpPr>
        <p:sp>
          <p:nvSpPr>
            <p:cNvPr id="22" name="직사각형 21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8.5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0" name="그룹 24"/>
          <p:cNvGrpSpPr>
            <a:grpSpLocks/>
          </p:cNvGrpSpPr>
          <p:nvPr/>
        </p:nvGrpSpPr>
        <p:grpSpPr bwMode="auto">
          <a:xfrm>
            <a:off x="827088" y="2960936"/>
            <a:ext cx="7345362" cy="431800"/>
            <a:chOff x="827088" y="4174331"/>
            <a:chExt cx="7344730" cy="432000"/>
          </a:xfrm>
        </p:grpSpPr>
        <p:sp>
          <p:nvSpPr>
            <p:cNvPr id="31" name="직사각형 30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6" name="그룹 26"/>
          <p:cNvGrpSpPr>
            <a:grpSpLocks/>
          </p:cNvGrpSpPr>
          <p:nvPr/>
        </p:nvGrpSpPr>
        <p:grpSpPr bwMode="auto">
          <a:xfrm>
            <a:off x="827088" y="4761136"/>
            <a:ext cx="7364412" cy="900112"/>
            <a:chOff x="827088" y="5229200"/>
            <a:chExt cx="7364600" cy="900000"/>
          </a:xfrm>
        </p:grpSpPr>
        <p:sp>
          <p:nvSpPr>
            <p:cNvPr id="37" name="직사각형 36"/>
            <p:cNvSpPr/>
            <p:nvPr/>
          </p:nvSpPr>
          <p:spPr>
            <a:xfrm>
              <a:off x="2071720" y="5229200"/>
              <a:ext cx="6119968" cy="90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JavaScript jquery-1.12.3,   jquery-ui-1.10.3,   jquery-easyui-1.4.5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7088" y="5229200"/>
              <a:ext cx="1081115" cy="90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그룹 25"/>
          <p:cNvGrpSpPr>
            <a:grpSpLocks/>
          </p:cNvGrpSpPr>
          <p:nvPr/>
        </p:nvGrpSpPr>
        <p:grpSpPr bwMode="auto">
          <a:xfrm>
            <a:off x="827088" y="3895700"/>
            <a:ext cx="7345362" cy="433388"/>
            <a:chOff x="827088" y="4800600"/>
            <a:chExt cx="7344730" cy="432000"/>
          </a:xfrm>
        </p:grpSpPr>
        <p:sp>
          <p:nvSpPr>
            <p:cNvPr id="40" name="직사각형 39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Eclipse IDE for Java EE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Developers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79512" y="116633"/>
            <a:ext cx="4608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기억력게임 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21641"/>
            <a:ext cx="37694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원하는 레벨을 </a:t>
            </a:r>
            <a:r>
              <a:rPr lang="ko-KR" altLang="en-US" dirty="0" err="1" smtClean="0"/>
              <a:t>입력받는다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레벨에 따라 </a:t>
            </a:r>
            <a:r>
              <a:rPr lang="en-US" altLang="ko-KR" dirty="0" smtClean="0"/>
              <a:t>0~15</a:t>
            </a:r>
            <a:r>
              <a:rPr lang="ko-KR" altLang="en-US" dirty="0" smtClean="0"/>
              <a:t>사이의 중복되지 않는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발생해서 배열에 넣는다</a:t>
            </a:r>
            <a:r>
              <a:rPr lang="en-US" altLang="ko-KR" dirty="0" smtClean="0"/>
              <a:t>(x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– 3*x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난수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배열에 넣은 수에 맞는 위치의 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만 배경색 변환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게임시작버튼을 누르면 게임시작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td</a:t>
            </a:r>
            <a:r>
              <a:rPr lang="ko-KR" altLang="en-US" dirty="0" smtClean="0"/>
              <a:t>의 색상을 동일하게 한다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FF3478"/>
                </a:solidFill>
              </a:rPr>
              <a:t>③</a:t>
            </a:r>
            <a:r>
              <a:rPr lang="ko-KR" altLang="en-US" b="1" dirty="0" smtClean="0">
                <a:solidFill>
                  <a:srgbClr val="FF3478"/>
                </a:solidFill>
              </a:rPr>
              <a:t>번의 배경색이 바뀌었던 </a:t>
            </a:r>
            <a:r>
              <a:rPr lang="en-US" altLang="ko-KR" b="1" dirty="0" smtClean="0">
                <a:solidFill>
                  <a:srgbClr val="FF3478"/>
                </a:solidFill>
              </a:rPr>
              <a:t>td</a:t>
            </a:r>
            <a:r>
              <a:rPr lang="ko-KR" altLang="en-US" b="1" dirty="0" smtClean="0">
                <a:solidFill>
                  <a:srgbClr val="FF3478"/>
                </a:solidFill>
              </a:rPr>
              <a:t>를 클릭할 시에만 점수를 올린다</a:t>
            </a:r>
            <a:r>
              <a:rPr lang="en-US" altLang="ko-KR" b="1" dirty="0" smtClean="0">
                <a:solidFill>
                  <a:srgbClr val="FF3478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배경색이 바뀌었던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를 다 클릭하면 게임이 끝나고 </a:t>
            </a:r>
            <a:r>
              <a:rPr lang="ko-KR" altLang="en-US" dirty="0" err="1" smtClean="0"/>
              <a:t>레벨업이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695722"/>
            <a:ext cx="4860032" cy="57576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99592" y="4941168"/>
            <a:ext cx="25202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484784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79512" y="116633"/>
            <a:ext cx="4608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기억력게임 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21641"/>
            <a:ext cx="3769418" cy="626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원하는 레벨을 </a:t>
            </a:r>
            <a:r>
              <a:rPr lang="ko-KR" altLang="en-US" dirty="0" err="1" smtClean="0"/>
              <a:t>입력받는다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레벨에 따라 </a:t>
            </a:r>
            <a:r>
              <a:rPr lang="en-US" altLang="ko-KR" dirty="0" smtClean="0"/>
              <a:t>0~15</a:t>
            </a:r>
            <a:r>
              <a:rPr lang="ko-KR" altLang="en-US" dirty="0" smtClean="0"/>
              <a:t>사이의 중복되지 않는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발생해서 배열에 넣는다</a:t>
            </a:r>
            <a:r>
              <a:rPr lang="en-US" altLang="ko-KR" dirty="0" smtClean="0"/>
              <a:t>(x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– 3*x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난수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배열에 들은 수 </a:t>
            </a:r>
            <a:r>
              <a:rPr lang="en-US" altLang="ko-KR" dirty="0" smtClean="0"/>
              <a:t>sort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배열에 넣은 수에 맞는 위치의 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만 배경색 변환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게임시작버튼을 누르면 게임시작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td</a:t>
            </a:r>
            <a:r>
              <a:rPr lang="ko-KR" altLang="en-US" dirty="0" smtClean="0"/>
              <a:t>의 색상을 동일하게 한다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③</a:t>
            </a:r>
            <a:r>
              <a:rPr lang="ko-KR" altLang="en-US" smtClean="0"/>
              <a:t>번의 </a:t>
            </a:r>
            <a:r>
              <a:rPr lang="ko-KR" altLang="en-US" dirty="0" smtClean="0"/>
              <a:t>배경색이 바뀌었던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를 클릭할 시에만 점수를 올린다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FF3478"/>
                </a:solidFill>
              </a:rPr>
              <a:t>배경색이 바뀌었던 </a:t>
            </a:r>
            <a:r>
              <a:rPr lang="en-US" altLang="ko-KR" b="1" dirty="0" smtClean="0">
                <a:solidFill>
                  <a:srgbClr val="FF3478"/>
                </a:solidFill>
              </a:rPr>
              <a:t>td</a:t>
            </a:r>
            <a:r>
              <a:rPr lang="ko-KR" altLang="en-US" b="1" dirty="0" smtClean="0">
                <a:solidFill>
                  <a:srgbClr val="FF3478"/>
                </a:solidFill>
              </a:rPr>
              <a:t>를 다 클릭하면 게임이 끝나고 </a:t>
            </a:r>
            <a:r>
              <a:rPr lang="ko-KR" altLang="en-US" b="1" dirty="0" err="1" smtClean="0">
                <a:solidFill>
                  <a:srgbClr val="FF3478"/>
                </a:solidFill>
              </a:rPr>
              <a:t>레벨업이</a:t>
            </a:r>
            <a:r>
              <a:rPr lang="ko-KR" altLang="en-US" b="1" dirty="0" smtClean="0">
                <a:solidFill>
                  <a:srgbClr val="FF3478"/>
                </a:solidFill>
              </a:rPr>
              <a:t> 가능하다</a:t>
            </a:r>
            <a:r>
              <a:rPr lang="en-US" altLang="ko-KR" b="1" dirty="0" smtClean="0">
                <a:solidFill>
                  <a:srgbClr val="FF3478"/>
                </a:solidFill>
              </a:rPr>
              <a:t>.</a:t>
            </a:r>
            <a:endParaRPr lang="ko-KR" altLang="en-US" b="1" dirty="0">
              <a:solidFill>
                <a:srgbClr val="FF3478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7" y="620688"/>
            <a:ext cx="4792191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9585" y="95405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err="1" smtClean="0">
                <a:solidFill>
                  <a:srgbClr val="FF3478"/>
                </a:solidFill>
                <a:latin typeface="+mn-ea"/>
                <a:ea typeface="+mn-ea"/>
              </a:rPr>
              <a:t>오프라인게임방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 예약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4624"/>
            <a:ext cx="33123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예약하고자 하는 날짜와 </a:t>
            </a:r>
            <a:r>
              <a:rPr lang="ko-KR" altLang="en-US" b="1" dirty="0" smtClean="0">
                <a:solidFill>
                  <a:srgbClr val="FF3478"/>
                </a:solidFill>
              </a:rPr>
              <a:t>도시</a:t>
            </a:r>
            <a:r>
              <a:rPr lang="en-US" altLang="ko-KR" b="1" dirty="0" smtClean="0">
                <a:solidFill>
                  <a:srgbClr val="FF3478"/>
                </a:solidFill>
              </a:rPr>
              <a:t>, </a:t>
            </a:r>
            <a:r>
              <a:rPr lang="ko-KR" altLang="en-US" b="1" dirty="0" smtClean="0">
                <a:solidFill>
                  <a:srgbClr val="FF3478"/>
                </a:solidFill>
              </a:rPr>
              <a:t>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청소년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자리를 클릭하면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예약이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날짜 예약 시 오늘 이후만 예약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오늘을 선택할 시 현재 이후의 시간만 예약이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성인 및 청소년 인원 선택에 따라 요금이 달리 책정되고 요금은 포인트로 </a:t>
            </a:r>
            <a:r>
              <a:rPr lang="ko-KR" altLang="en-US" dirty="0" err="1" smtClean="0"/>
              <a:t>결제가능하다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예약버튼을 클릭하면</a:t>
            </a:r>
            <a:r>
              <a:rPr lang="en-US" altLang="ko-KR" dirty="0"/>
              <a:t>,</a:t>
            </a:r>
            <a:r>
              <a:rPr lang="ko-KR" altLang="en-US" dirty="0"/>
              <a:t> 입력정보 </a:t>
            </a:r>
            <a:r>
              <a:rPr lang="ko-KR" altLang="en-US" dirty="0" err="1"/>
              <a:t>유효값</a:t>
            </a:r>
            <a:r>
              <a:rPr lang="ko-KR" altLang="en-US" dirty="0"/>
              <a:t> 확인 후</a:t>
            </a:r>
            <a:r>
              <a:rPr lang="en-US" altLang="ko-KR" dirty="0" err="1"/>
              <a:t>childWindow</a:t>
            </a:r>
            <a:r>
              <a:rPr lang="ko-KR" altLang="en-US" dirty="0"/>
              <a:t>에 의해 정보를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748898"/>
            <a:ext cx="504056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9585" y="95405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err="1" smtClean="0">
                <a:solidFill>
                  <a:srgbClr val="FF3478"/>
                </a:solidFill>
                <a:latin typeface="+mn-ea"/>
                <a:ea typeface="+mn-ea"/>
              </a:rPr>
              <a:t>오프라인게임방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 예약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4624"/>
            <a:ext cx="33123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예약하고자 하는 날짜와 </a:t>
            </a:r>
            <a:r>
              <a:rPr lang="ko-KR" altLang="en-US" b="1" dirty="0" smtClean="0">
                <a:solidFill>
                  <a:srgbClr val="FF3478"/>
                </a:solidFill>
              </a:rPr>
              <a:t>도시</a:t>
            </a:r>
            <a:r>
              <a:rPr lang="en-US" altLang="ko-KR" b="1" dirty="0" smtClean="0">
                <a:solidFill>
                  <a:srgbClr val="FF3478"/>
                </a:solidFill>
              </a:rPr>
              <a:t>, </a:t>
            </a:r>
            <a:r>
              <a:rPr lang="ko-KR" altLang="en-US" b="1" dirty="0" smtClean="0">
                <a:solidFill>
                  <a:srgbClr val="FF3478"/>
                </a:solidFill>
              </a:rPr>
              <a:t>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청소년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자리를 클릭하면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예약이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날짜 예약 시 오늘 이후만 예약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오늘을 선택할 시 현재 이후의 시간만 예약이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성인 및 청소년 인원 선택에 따라 요금이 달리 책정되고 요금은 포인트로 </a:t>
            </a:r>
            <a:r>
              <a:rPr lang="ko-KR" altLang="en-US" dirty="0" err="1" smtClean="0"/>
              <a:t>결제가능하다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예약버튼을 클릭하면</a:t>
            </a:r>
            <a:r>
              <a:rPr lang="en-US" altLang="ko-KR" dirty="0"/>
              <a:t>,</a:t>
            </a:r>
            <a:r>
              <a:rPr lang="ko-KR" altLang="en-US" dirty="0"/>
              <a:t> 입력정보 </a:t>
            </a:r>
            <a:r>
              <a:rPr lang="ko-KR" altLang="en-US" dirty="0" err="1"/>
              <a:t>유효값</a:t>
            </a:r>
            <a:r>
              <a:rPr lang="ko-KR" altLang="en-US" dirty="0"/>
              <a:t> 확인 후</a:t>
            </a:r>
            <a:r>
              <a:rPr lang="en-US" altLang="ko-KR" dirty="0" err="1"/>
              <a:t>childWindow</a:t>
            </a:r>
            <a:r>
              <a:rPr lang="ko-KR" altLang="en-US" dirty="0"/>
              <a:t>에 의해 정보를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6060"/>
            <a:ext cx="5256584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9585" y="95405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err="1" smtClean="0">
                <a:solidFill>
                  <a:srgbClr val="FF3478"/>
                </a:solidFill>
                <a:latin typeface="+mn-ea"/>
                <a:ea typeface="+mn-ea"/>
              </a:rPr>
              <a:t>오프라인게임방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 예약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4624"/>
            <a:ext cx="33123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예약하고자 하는 날짜와 도시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청소년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자리를 클릭하면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예약이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FF3478"/>
                </a:solidFill>
              </a:rPr>
              <a:t>날짜 예약 시 오늘 이후만 예약 가능하고</a:t>
            </a:r>
            <a:r>
              <a:rPr lang="en-US" altLang="ko-KR" b="1" dirty="0" smtClean="0">
                <a:solidFill>
                  <a:srgbClr val="FF3478"/>
                </a:solidFill>
              </a:rPr>
              <a:t>, </a:t>
            </a:r>
            <a:r>
              <a:rPr lang="ko-KR" altLang="en-US" b="1" dirty="0" smtClean="0">
                <a:solidFill>
                  <a:srgbClr val="FF3478"/>
                </a:solidFill>
              </a:rPr>
              <a:t>오늘을 선택할 시 현재 이후의 시간만 예약이 가능하다</a:t>
            </a:r>
            <a:r>
              <a:rPr lang="en-US" altLang="ko-KR" b="1" dirty="0" smtClean="0">
                <a:solidFill>
                  <a:srgbClr val="FF3478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성인 및 청소년 인원 선택에 따라 요금이 달리 책정되고 요금은 포인트로 </a:t>
            </a:r>
            <a:r>
              <a:rPr lang="ko-KR" altLang="en-US" dirty="0" err="1" smtClean="0"/>
              <a:t>결제가능하다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예약버튼을 클릭하면</a:t>
            </a:r>
            <a:r>
              <a:rPr lang="en-US" altLang="ko-KR" dirty="0"/>
              <a:t>,</a:t>
            </a:r>
            <a:r>
              <a:rPr lang="ko-KR" altLang="en-US" dirty="0"/>
              <a:t> 입력정보 </a:t>
            </a:r>
            <a:r>
              <a:rPr lang="ko-KR" altLang="en-US" dirty="0" err="1"/>
              <a:t>유효값</a:t>
            </a:r>
            <a:r>
              <a:rPr lang="ko-KR" altLang="en-US" dirty="0"/>
              <a:t> 확인 후</a:t>
            </a:r>
            <a:r>
              <a:rPr lang="en-US" altLang="ko-KR" dirty="0" err="1"/>
              <a:t>childWindow</a:t>
            </a:r>
            <a:r>
              <a:rPr lang="ko-KR" altLang="en-US" dirty="0"/>
              <a:t>에 의해 정보를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95514"/>
            <a:ext cx="5400600" cy="59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9585" y="95405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err="1" smtClean="0">
                <a:solidFill>
                  <a:srgbClr val="FF3478"/>
                </a:solidFill>
                <a:latin typeface="+mn-ea"/>
                <a:ea typeface="+mn-ea"/>
              </a:rPr>
              <a:t>오프라인게임방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 예약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90500"/>
            <a:ext cx="4333875" cy="64068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" y="764704"/>
            <a:ext cx="5844973" cy="44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9585" y="95405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err="1" smtClean="0">
                <a:solidFill>
                  <a:srgbClr val="FF3478"/>
                </a:solidFill>
                <a:latin typeface="+mn-ea"/>
                <a:ea typeface="+mn-ea"/>
              </a:rPr>
              <a:t>오프라인게임방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 예약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8424936" cy="57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9585" y="95405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핵심 코드 및 시연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err="1" smtClean="0">
                <a:solidFill>
                  <a:srgbClr val="FF3478"/>
                </a:solidFill>
                <a:latin typeface="+mn-ea"/>
                <a:ea typeface="+mn-ea"/>
              </a:rPr>
              <a:t>오프라인게임방</a:t>
            </a:r>
            <a:r>
              <a:rPr lang="ko-KR" altLang="en-US" sz="2000" b="1" dirty="0" smtClean="0">
                <a:solidFill>
                  <a:srgbClr val="FF3478"/>
                </a:solidFill>
                <a:latin typeface="+mn-ea"/>
                <a:ea typeface="+mn-ea"/>
              </a:rPr>
              <a:t> 예약</a:t>
            </a:r>
            <a:r>
              <a:rPr lang="en-US" altLang="ko-KR" sz="2000" b="1" dirty="0" smtClean="0">
                <a:solidFill>
                  <a:srgbClr val="FF3478"/>
                </a:solidFill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-27384"/>
            <a:ext cx="33123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예약하고자 하는 날짜와 도시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청소년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자리를 클릭하면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예약이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날짜 예약 시 오늘 이후만 예약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오늘을 선택할 시 현재 이후의 시간만 예약이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성인 및 청소년 인원 선택에 따라 요금이 달리 책정되고 요금은 포인트로 </a:t>
            </a:r>
            <a:r>
              <a:rPr lang="ko-KR" altLang="en-US" dirty="0" err="1" smtClean="0"/>
              <a:t>결제가능하다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FF3478"/>
                </a:solidFill>
              </a:rPr>
              <a:t>예약버튼을 클릭하면</a:t>
            </a:r>
            <a:r>
              <a:rPr lang="en-US" altLang="ko-KR" b="1" dirty="0" smtClean="0">
                <a:solidFill>
                  <a:srgbClr val="FF3478"/>
                </a:solidFill>
              </a:rPr>
              <a:t>,</a:t>
            </a:r>
            <a:r>
              <a:rPr lang="ko-KR" altLang="en-US" b="1" dirty="0" smtClean="0">
                <a:solidFill>
                  <a:srgbClr val="FF3478"/>
                </a:solidFill>
              </a:rPr>
              <a:t> 입력정보 </a:t>
            </a:r>
            <a:r>
              <a:rPr lang="ko-KR" altLang="en-US" b="1" dirty="0" err="1" smtClean="0">
                <a:solidFill>
                  <a:srgbClr val="FF3478"/>
                </a:solidFill>
              </a:rPr>
              <a:t>유효값</a:t>
            </a:r>
            <a:r>
              <a:rPr lang="ko-KR" altLang="en-US" b="1" dirty="0" smtClean="0">
                <a:solidFill>
                  <a:srgbClr val="FF3478"/>
                </a:solidFill>
              </a:rPr>
              <a:t> 확인 후</a:t>
            </a:r>
            <a:r>
              <a:rPr lang="en-US" altLang="ko-KR" b="1" dirty="0" err="1" smtClean="0">
                <a:solidFill>
                  <a:srgbClr val="FF3478"/>
                </a:solidFill>
              </a:rPr>
              <a:t>childWindow</a:t>
            </a:r>
            <a:r>
              <a:rPr lang="ko-KR" altLang="en-US" b="1" dirty="0" smtClean="0">
                <a:solidFill>
                  <a:srgbClr val="FF3478"/>
                </a:solidFill>
              </a:rPr>
              <a:t>에 의해 정보를 출력된다</a:t>
            </a:r>
            <a:r>
              <a:rPr lang="en-US" altLang="ko-KR" b="1" dirty="0" smtClean="0">
                <a:solidFill>
                  <a:srgbClr val="FF3478"/>
                </a:solidFill>
              </a:rPr>
              <a:t>.</a:t>
            </a:r>
            <a:endParaRPr lang="ko-KR" altLang="en-US" b="1" dirty="0">
              <a:solidFill>
                <a:srgbClr val="FF3478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" y="2250634"/>
            <a:ext cx="5427371" cy="39146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" y="620688"/>
            <a:ext cx="5438519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8338" y="3294509"/>
            <a:ext cx="258762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08338" y="3288779"/>
            <a:ext cx="2727325" cy="1076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>
                <a:solidFill>
                  <a:srgbClr val="3F3F48"/>
                </a:solidFill>
                <a:latin typeface="+mn-ea"/>
                <a:ea typeface="+mn-ea"/>
              </a:rPr>
              <a:t>경청해주셔서</a:t>
            </a:r>
            <a:endParaRPr lang="en-US" altLang="ko-KR" sz="3200" b="1" dirty="0">
              <a:solidFill>
                <a:srgbClr val="3F3F48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고맙습니다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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27784" y="1581760"/>
            <a:ext cx="3816424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nolja</a:t>
            </a:r>
            <a:endParaRPr lang="en-US" altLang="ko-KR" sz="10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4160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요구사항분석</a:t>
            </a:r>
          </a:p>
        </p:txBody>
      </p:sp>
      <p:grpSp>
        <p:nvGrpSpPr>
          <p:cNvPr id="7171" name="그룹 12"/>
          <p:cNvGrpSpPr>
            <a:grpSpLocks/>
          </p:cNvGrpSpPr>
          <p:nvPr/>
        </p:nvGrpSpPr>
        <p:grpSpPr bwMode="auto">
          <a:xfrm>
            <a:off x="684213" y="1052513"/>
            <a:ext cx="7248787" cy="461962"/>
            <a:chOff x="467544" y="1167135"/>
            <a:chExt cx="7248630" cy="461665"/>
          </a:xfrm>
        </p:grpSpPr>
        <p:sp>
          <p:nvSpPr>
            <p:cNvPr id="7199" name="TextBox 2"/>
            <p:cNvSpPr txBox="1">
              <a:spLocks noChangeArrowheads="1"/>
            </p:cNvSpPr>
            <p:nvPr/>
          </p:nvSpPr>
          <p:spPr bwMode="auto">
            <a:xfrm>
              <a:off x="467544" y="1167135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1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899" y="1243286"/>
              <a:ext cx="6888275" cy="3075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전국 체인점 </a:t>
              </a:r>
              <a:r>
                <a:rPr lang="ko-KR" altLang="en-US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게임방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, “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놀자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” 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사이트는 온라인 게임을 통해 고객에게 재미를 제공한다</a:t>
              </a:r>
              <a:endParaRPr lang="ko-KR" altLang="en-US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2" name="그룹 15"/>
          <p:cNvGrpSpPr>
            <a:grpSpLocks/>
          </p:cNvGrpSpPr>
          <p:nvPr/>
        </p:nvGrpSpPr>
        <p:grpSpPr bwMode="auto">
          <a:xfrm>
            <a:off x="684213" y="1671191"/>
            <a:ext cx="7617477" cy="461963"/>
            <a:chOff x="467544" y="1614503"/>
            <a:chExt cx="7617435" cy="461665"/>
          </a:xfrm>
        </p:grpSpPr>
        <p:sp>
          <p:nvSpPr>
            <p:cNvPr id="7197" name="TextBox 8"/>
            <p:cNvSpPr txBox="1">
              <a:spLocks noChangeArrowheads="1"/>
            </p:cNvSpPr>
            <p:nvPr/>
          </p:nvSpPr>
          <p:spPr bwMode="auto">
            <a:xfrm>
              <a:off x="467544" y="1614503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2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904" y="1690654"/>
              <a:ext cx="7257075" cy="3075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제공되는 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</a:rPr>
                <a:t>온라인 게임으로는 </a:t>
              </a: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두더지게임</a:t>
              </a:r>
              <a:r>
                <a:rPr lang="en-US" altLang="ko-KR" sz="1400" b="1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</a:rPr>
                <a:t>색깔 </a:t>
              </a: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맞추기 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</a:rPr>
                <a:t>게임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</a:rPr>
                <a:t>, 123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</a:rPr>
                <a:t>게임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</a:rPr>
                <a:t>기억력게임 </a:t>
              </a: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등 이다</a:t>
              </a:r>
              <a:endParaRPr lang="en-US" altLang="ko-KR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3" name="그룹 16"/>
          <p:cNvGrpSpPr>
            <a:grpSpLocks/>
          </p:cNvGrpSpPr>
          <p:nvPr/>
        </p:nvGrpSpPr>
        <p:grpSpPr bwMode="auto">
          <a:xfrm>
            <a:off x="684212" y="2305124"/>
            <a:ext cx="5650592" cy="461963"/>
            <a:chOff x="467544" y="2033461"/>
            <a:chExt cx="5651475" cy="461665"/>
          </a:xfrm>
        </p:grpSpPr>
        <p:sp>
          <p:nvSpPr>
            <p:cNvPr id="7195" name="TextBox 10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 dirty="0">
                  <a:solidFill>
                    <a:srgbClr val="3F3F48"/>
                  </a:solidFill>
                  <a:ea typeface="굴림" charset="-127"/>
                </a:rPr>
                <a:t>3</a:t>
              </a:r>
              <a:endParaRPr lang="ko-KR" altLang="en-US" sz="2400" b="1" dirty="0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961" y="2109612"/>
              <a:ext cx="5291058" cy="3075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온라인 게임으로는 고객에게 재미 뿐 아니라 포인트도 누적한다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.</a:t>
              </a:r>
              <a:endParaRPr lang="en-US" altLang="ko-KR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4" name="그룹 17"/>
          <p:cNvGrpSpPr>
            <a:grpSpLocks/>
          </p:cNvGrpSpPr>
          <p:nvPr/>
        </p:nvGrpSpPr>
        <p:grpSpPr bwMode="auto">
          <a:xfrm>
            <a:off x="684213" y="2965078"/>
            <a:ext cx="6665292" cy="461962"/>
            <a:chOff x="467544" y="2033461"/>
            <a:chExt cx="6667444" cy="461665"/>
          </a:xfrm>
        </p:grpSpPr>
        <p:sp>
          <p:nvSpPr>
            <p:cNvPr id="7193" name="TextBox 18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4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8022" y="2109612"/>
              <a:ext cx="6306966" cy="3075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위의 게임은 사용자가 좌석 예약 시 포인트로 일부 또는 전체 결제 가능하다</a:t>
              </a:r>
              <a:r>
                <a:rPr lang="en-US" altLang="ko-KR" sz="1400" b="1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7175" name="그룹 20"/>
          <p:cNvGrpSpPr>
            <a:grpSpLocks/>
          </p:cNvGrpSpPr>
          <p:nvPr/>
        </p:nvGrpSpPr>
        <p:grpSpPr bwMode="auto">
          <a:xfrm>
            <a:off x="684213" y="3625031"/>
            <a:ext cx="4078047" cy="460375"/>
            <a:chOff x="467544" y="2033461"/>
            <a:chExt cx="4078820" cy="461665"/>
          </a:xfrm>
        </p:grpSpPr>
        <p:sp>
          <p:nvSpPr>
            <p:cNvPr id="7191" name="TextBox 21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5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975" y="2109875"/>
              <a:ext cx="3718389" cy="3086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로그인 화면과 개인 포인트 확인을 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</a:rPr>
                <a:t>제공한다</a:t>
              </a:r>
              <a:r>
                <a:rPr lang="en-US" altLang="ko-KR" sz="1400" b="1" dirty="0">
                  <a:solidFill>
                    <a:srgbClr val="3F3F48"/>
                  </a:solidFill>
                  <a:latin typeface="+mn-ea"/>
                  <a:ea typeface="+mn-ea"/>
                </a:rPr>
                <a:t>.</a:t>
              </a:r>
              <a:endParaRPr lang="en-US" altLang="ko-KR" sz="1400" b="1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7177" name="그룹 26"/>
          <p:cNvGrpSpPr>
            <a:grpSpLocks/>
          </p:cNvGrpSpPr>
          <p:nvPr/>
        </p:nvGrpSpPr>
        <p:grpSpPr bwMode="auto">
          <a:xfrm>
            <a:off x="684213" y="4263479"/>
            <a:ext cx="7829073" cy="461665"/>
            <a:chOff x="467544" y="2033461"/>
            <a:chExt cx="7829906" cy="461368"/>
          </a:xfrm>
        </p:grpSpPr>
        <p:sp>
          <p:nvSpPr>
            <p:cNvPr id="7187" name="TextBox 27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39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 dirty="0">
                  <a:solidFill>
                    <a:srgbClr val="3F3F48"/>
                  </a:solidFill>
                  <a:ea typeface="굴림" charset="-127"/>
                </a:rPr>
                <a:t>6</a:t>
              </a:r>
              <a:endParaRPr lang="ko-KR" altLang="en-US" sz="2400" b="1" dirty="0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944" y="2109612"/>
              <a:ext cx="7469506" cy="3075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모든 페이지는 일관된 디자인의 </a:t>
              </a:r>
              <a:r>
                <a:rPr lang="en-US" altLang="ko-KR" sz="1400" b="1" dirty="0" err="1">
                  <a:solidFill>
                    <a:srgbClr val="3F3F48"/>
                  </a:solidFill>
                  <a:latin typeface="+mn-ea"/>
                </a:rPr>
                <a:t>css</a:t>
              </a: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를 공유한다</a:t>
              </a:r>
              <a:r>
                <a:rPr lang="en-US" altLang="ko-KR" sz="1400" b="1" dirty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화면 디자인은 </a:t>
              </a:r>
              <a:r>
                <a:rPr lang="en-US" altLang="ko-KR" sz="1400" b="1" dirty="0">
                  <a:solidFill>
                    <a:srgbClr val="3F3F48"/>
                  </a:solidFill>
                  <a:latin typeface="+mn-ea"/>
                </a:rPr>
                <a:t>yahoo.com</a:t>
              </a:r>
              <a:r>
                <a:rPr lang="ko-KR" altLang="en-US" sz="1400" b="1" dirty="0">
                  <a:solidFill>
                    <a:srgbClr val="3F3F48"/>
                  </a:solidFill>
                  <a:latin typeface="+mn-ea"/>
                </a:rPr>
                <a:t>을 </a:t>
              </a:r>
              <a:r>
                <a:rPr lang="ko-KR" altLang="en-US" sz="1400" b="1" dirty="0" err="1">
                  <a:solidFill>
                    <a:srgbClr val="3F3F48"/>
                  </a:solidFill>
                  <a:latin typeface="+mn-ea"/>
                </a:rPr>
                <a:t>밴치마킹한다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lang="en-US" altLang="ko-KR" sz="1400" b="1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" y="115888"/>
            <a:ext cx="107791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업무 분담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684213" y="1052513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smtClean="0"/>
                <a:t>김도</a:t>
              </a:r>
              <a:r>
                <a:rPr lang="ko-KR" altLang="en-US" sz="1400" b="1"/>
                <a:t>현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643438" y="1052513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윤은</a:t>
              </a:r>
              <a:r>
                <a:rPr lang="ko-KR" altLang="en-US" sz="1400" b="1" dirty="0"/>
                <a:t>혜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752975" y="1557338"/>
            <a:ext cx="3348038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solidFill>
                  <a:srgbClr val="4B2F70"/>
                </a:solidFill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발</a:t>
            </a:r>
            <a:r>
              <a:rPr lang="ko-KR" altLang="en-US" sz="1100" b="1" dirty="0">
                <a:solidFill>
                  <a:srgbClr val="4B2F70"/>
                </a:solidFill>
                <a:latin typeface="+mn-ea"/>
                <a:ea typeface="+mn-ea"/>
              </a:rPr>
              <a:t>표</a:t>
            </a:r>
            <a:endParaRPr lang="en-US" altLang="ko-KR" sz="1000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모든 발표 및 </a:t>
            </a:r>
            <a:r>
              <a:rPr lang="en-US" altLang="ko-KR" sz="1000" dirty="0" err="1" smtClean="0">
                <a:solidFill>
                  <a:srgbClr val="4B2F70"/>
                </a:solidFill>
                <a:latin typeface="+mn-ea"/>
                <a:ea typeface="+mn-ea"/>
              </a:rPr>
              <a:t>ppt</a:t>
            </a:r>
            <a:endParaRPr lang="en-US" altLang="ko-KR" sz="1000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rgbClr val="4B2F70"/>
                </a:solidFill>
                <a:latin typeface="+mn-ea"/>
              </a:rPr>
              <a:t>■ 게임페이지 구</a:t>
            </a:r>
            <a:r>
              <a:rPr lang="ko-KR" altLang="en-US" sz="1000" b="1" dirty="0">
                <a:solidFill>
                  <a:srgbClr val="4B2F70"/>
                </a:solidFill>
                <a:latin typeface="+mn-ea"/>
              </a:rPr>
              <a:t>현</a:t>
            </a:r>
            <a:endParaRPr lang="en-US" altLang="ko-KR" sz="1000" b="1" dirty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4B2F70"/>
                </a:solidFill>
                <a:latin typeface="+mn-ea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</a:rPr>
              <a:t>두더지 게임</a:t>
            </a:r>
            <a:endParaRPr lang="en-US" altLang="ko-KR" sz="1000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endParaRPr lang="en-US" altLang="ko-KR" sz="1000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rgbClr val="4B2F70"/>
                </a:solidFill>
                <a:latin typeface="+mn-ea"/>
              </a:rPr>
              <a:t>■ </a:t>
            </a:r>
            <a:r>
              <a:rPr lang="ko-KR" altLang="en-US" sz="1000" b="1" dirty="0" smtClean="0">
                <a:solidFill>
                  <a:srgbClr val="4B2F70"/>
                </a:solidFill>
                <a:latin typeface="+mn-ea"/>
              </a:rPr>
              <a:t>통합 및 테스트</a:t>
            </a:r>
            <a:endParaRPr lang="en-US" altLang="ko-KR" sz="1000" b="1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4B2F7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</a:rPr>
              <a:t> -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</a:rPr>
              <a:t>통합 테스트</a:t>
            </a:r>
            <a:endParaRPr lang="en-US" altLang="ko-KR" sz="1000" b="1" dirty="0" smtClean="0">
              <a:solidFill>
                <a:srgbClr val="4B2F7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163" y="1484313"/>
            <a:ext cx="3419475" cy="12311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solidFill>
                  <a:srgbClr val="4B2F70"/>
                </a:solidFill>
                <a:latin typeface="+mn-lt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latin typeface="+mn-lt"/>
              </a:rPr>
              <a:t>팀</a:t>
            </a:r>
            <a:r>
              <a:rPr lang="ko-KR" altLang="en-US" sz="1100" b="1" dirty="0">
                <a:solidFill>
                  <a:srgbClr val="4B2F70"/>
                </a:solidFill>
                <a:latin typeface="+mn-lt"/>
              </a:rPr>
              <a:t>장</a:t>
            </a:r>
            <a:endParaRPr lang="en-US" altLang="ko-KR" sz="1100" dirty="0">
              <a:solidFill>
                <a:srgbClr val="4B2F70"/>
              </a:solidFill>
              <a:latin typeface="+mn-lt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rgbClr val="4B2F70"/>
                </a:solidFill>
                <a:latin typeface="+mn-ea"/>
              </a:rPr>
              <a:t>  </a:t>
            </a:r>
            <a:r>
              <a:rPr lang="en-US" altLang="ko-KR" sz="1100" dirty="0">
                <a:solidFill>
                  <a:srgbClr val="4B2F70"/>
                </a:solidFill>
                <a:latin typeface="+mn-ea"/>
              </a:rPr>
              <a:t>-</a:t>
            </a:r>
            <a:r>
              <a:rPr lang="ko-KR" altLang="en-US" sz="1100" dirty="0">
                <a:solidFill>
                  <a:srgbClr val="4B2F70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4B2F70"/>
                </a:solidFill>
                <a:latin typeface="+mn-ea"/>
              </a:rPr>
              <a:t>기획 및 프로젝트 진행 컨트롤</a:t>
            </a:r>
            <a:endParaRPr lang="en-US" altLang="ko-KR" sz="1100" b="1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■ 게임 페이지 작성</a:t>
            </a:r>
            <a:endParaRPr lang="en-US" altLang="ko-KR" sz="1100" b="1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4B2F70"/>
                </a:solidFill>
                <a:latin typeface="+mn-ea"/>
                <a:ea typeface="+mn-ea"/>
              </a:rPr>
              <a:t>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색깔 맞추기</a:t>
            </a:r>
            <a:endParaRPr lang="en-US" altLang="ko-KR" sz="1000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  - 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123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게임</a:t>
            </a:r>
            <a:endParaRPr lang="en-US" altLang="ko-KR" sz="1000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 -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중요 </a:t>
            </a:r>
            <a:r>
              <a:rPr lang="ko-KR" altLang="en-US" sz="1000" dirty="0" err="1" smtClean="0">
                <a:solidFill>
                  <a:srgbClr val="4B2F70"/>
                </a:solidFill>
                <a:latin typeface="+mn-ea"/>
                <a:ea typeface="+mn-ea"/>
              </a:rPr>
              <a:t>로직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 설명 </a:t>
            </a:r>
            <a:r>
              <a:rPr lang="en-US" altLang="ko-KR" sz="1000" dirty="0" err="1" smtClean="0">
                <a:solidFill>
                  <a:srgbClr val="4B2F70"/>
                </a:solidFill>
                <a:latin typeface="+mn-ea"/>
                <a:ea typeface="+mn-ea"/>
              </a:rPr>
              <a:t>ppt</a:t>
            </a:r>
            <a:endParaRPr lang="en-US" altLang="ko-KR" sz="1000" dirty="0" smtClean="0">
              <a:solidFill>
                <a:srgbClr val="4B2F70"/>
              </a:solidFill>
              <a:latin typeface="+mn-ea"/>
              <a:ea typeface="+mn-ea"/>
            </a:endParaRPr>
          </a:p>
        </p:txBody>
      </p:sp>
      <p:grpSp>
        <p:nvGrpSpPr>
          <p:cNvPr id="22" name="그룹 4"/>
          <p:cNvGrpSpPr>
            <a:grpSpLocks/>
          </p:cNvGrpSpPr>
          <p:nvPr/>
        </p:nvGrpSpPr>
        <p:grpSpPr bwMode="auto">
          <a:xfrm>
            <a:off x="683568" y="3645024"/>
            <a:ext cx="3419475" cy="2413000"/>
            <a:chOff x="683568" y="908720"/>
            <a:chExt cx="3420000" cy="2412048"/>
          </a:xfrm>
        </p:grpSpPr>
        <p:sp>
          <p:nvSpPr>
            <p:cNvPr id="23" name="직사각형 22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이소</a:t>
              </a:r>
              <a:r>
                <a:rPr lang="ko-KR" altLang="en-US" sz="1400" b="1" dirty="0"/>
                <a:t>영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91518" y="4076824"/>
            <a:ext cx="3419475" cy="17235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solidFill>
                  <a:srgbClr val="4B2F70"/>
                </a:solidFill>
                <a:latin typeface="+mn-ea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latin typeface="+mn-ea"/>
              </a:rPr>
              <a:t>메인 페이지 작성</a:t>
            </a:r>
            <a:endParaRPr lang="en-US" altLang="ko-KR" sz="1100" b="1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rgbClr val="4B2F70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rgbClr val="4B2F70"/>
                </a:solidFill>
                <a:latin typeface="+mn-ea"/>
              </a:rPr>
              <a:t>-</a:t>
            </a:r>
            <a:r>
              <a:rPr lang="ko-KR" altLang="en-US" sz="1100" dirty="0">
                <a:solidFill>
                  <a:srgbClr val="4B2F7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latin typeface="+mn-ea"/>
              </a:rPr>
              <a:t> yahoo.com</a:t>
            </a:r>
            <a:r>
              <a:rPr lang="ko-KR" altLang="en-US" sz="1100" dirty="0" smtClean="0">
                <a:solidFill>
                  <a:srgbClr val="4B2F70"/>
                </a:solidFill>
                <a:latin typeface="+mn-ea"/>
              </a:rPr>
              <a:t>와</a:t>
            </a:r>
            <a:r>
              <a:rPr lang="en-US" altLang="ko-KR" sz="1100" dirty="0" smtClean="0">
                <a:solidFill>
                  <a:srgbClr val="4B2F70"/>
                </a:solidFill>
                <a:latin typeface="+mn-ea"/>
              </a:rPr>
              <a:t> YG</a:t>
            </a:r>
            <a:r>
              <a:rPr lang="ko-KR" altLang="en-US" sz="1100" dirty="0" smtClean="0">
                <a:solidFill>
                  <a:srgbClr val="4B2F70"/>
                </a:solidFill>
                <a:latin typeface="+mn-ea"/>
              </a:rPr>
              <a:t>엔터테인먼트를 </a:t>
            </a:r>
            <a:r>
              <a:rPr lang="ko-KR" altLang="en-US" sz="1100" dirty="0" err="1" smtClean="0">
                <a:solidFill>
                  <a:srgbClr val="4B2F70"/>
                </a:solidFill>
                <a:latin typeface="+mn-ea"/>
              </a:rPr>
              <a:t>밴치마킹</a:t>
            </a:r>
            <a:endParaRPr lang="en-US" altLang="ko-KR" sz="1100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■ 좌석 예약 및 회원 관련 구현</a:t>
            </a:r>
            <a:endParaRPr lang="en-US" altLang="ko-KR" sz="1100" b="1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4B2F70"/>
                </a:solidFill>
                <a:latin typeface="+mn-ea"/>
                <a:ea typeface="+mn-ea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날짜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시간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지점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좌석 예약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로그인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개인 포인트 조회</a:t>
            </a:r>
            <a:endParaRPr lang="en-US" altLang="ko-KR" sz="1000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solidFill>
                  <a:srgbClr val="4B2F70"/>
                </a:solidFill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메</a:t>
            </a:r>
            <a:r>
              <a:rPr lang="ko-KR" altLang="en-US" sz="1100" b="1" dirty="0">
                <a:solidFill>
                  <a:srgbClr val="4B2F70"/>
                </a:solidFill>
                <a:latin typeface="+mn-ea"/>
                <a:ea typeface="+mn-ea"/>
              </a:rPr>
              <a:t>인</a:t>
            </a: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 구현</a:t>
            </a:r>
            <a:endParaRPr lang="en-US" altLang="ko-KR" sz="1100" b="1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rgbClr val="4B2F70"/>
                </a:solidFill>
                <a:latin typeface="+mn-ea"/>
              </a:rPr>
              <a:t>■ 기억력 게임</a:t>
            </a:r>
            <a:endParaRPr lang="ko-KR" altLang="en-US" sz="1000" dirty="0">
              <a:solidFill>
                <a:srgbClr val="4B2F7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" y="115888"/>
            <a:ext cx="19526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프로젝트 일정계획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990600"/>
            <a:ext cx="84010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2112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FF3478"/>
                </a:solidFill>
                <a:latin typeface="+mn-ea"/>
                <a:ea typeface="+mn-ea"/>
              </a:rPr>
              <a:t>스토리보드</a:t>
            </a:r>
            <a:endParaRPr lang="ko-KR" altLang="en-US" sz="1050" b="1" dirty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22537" name="제목 1"/>
          <p:cNvSpPr txBox="1">
            <a:spLocks/>
          </p:cNvSpPr>
          <p:nvPr/>
        </p:nvSpPr>
        <p:spPr bwMode="auto">
          <a:xfrm>
            <a:off x="20638" y="476250"/>
            <a:ext cx="5414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400" b="1" dirty="0" smtClean="0">
                <a:solidFill>
                  <a:srgbClr val="A47160"/>
                </a:solidFill>
              </a:rPr>
              <a:t>첫 메인 페이지</a:t>
            </a:r>
            <a:endParaRPr kumimoji="0" lang="ko-KR" altLang="en-US" sz="1400" b="1" dirty="0">
              <a:solidFill>
                <a:srgbClr val="A4716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0099" r="2049" b="78802"/>
          <a:stretch/>
        </p:blipFill>
        <p:spPr bwMode="auto">
          <a:xfrm>
            <a:off x="329608" y="764704"/>
            <a:ext cx="851890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9608" y="728439"/>
            <a:ext cx="8518907" cy="7563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5805264"/>
            <a:ext cx="7632848" cy="7018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360" y="38233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Header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87792" r="2049" b="1389"/>
          <a:stretch/>
        </p:blipFill>
        <p:spPr bwMode="auto">
          <a:xfrm>
            <a:off x="329608" y="5805264"/>
            <a:ext cx="8518907" cy="7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62981" y="5949280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Footer</a:t>
            </a:r>
          </a:p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89530" y="1772816"/>
            <a:ext cx="7723503" cy="1227768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smtClean="0">
                <a:solidFill>
                  <a:srgbClr val="3F3F48"/>
                </a:solidFill>
              </a:rPr>
              <a:t>슬라이드 </a:t>
            </a:r>
            <a:r>
              <a:rPr kumimoji="0" lang="ko-KR" altLang="en-US" sz="1100" dirty="0" err="1" smtClean="0">
                <a:solidFill>
                  <a:srgbClr val="3F3F48"/>
                </a:solidFill>
              </a:rPr>
              <a:t>베너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78535" y="3145492"/>
            <a:ext cx="1849250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게임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으로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751987" y="3145492"/>
            <a:ext cx="1849250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게임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으로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716016" y="3145492"/>
            <a:ext cx="1849250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게임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3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으로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651320" y="3149124"/>
            <a:ext cx="1849250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게임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4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으로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78533" y="4413458"/>
            <a:ext cx="3822703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err="1" smtClean="0">
                <a:solidFill>
                  <a:srgbClr val="3F3F48"/>
                </a:solidFill>
              </a:rPr>
              <a:t>게임방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 예약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716017" y="4413458"/>
            <a:ext cx="3784554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err="1" smtClean="0">
                <a:solidFill>
                  <a:srgbClr val="3F3F48"/>
                </a:solidFill>
              </a:rPr>
              <a:t>게임방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 체인점을 모십니다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. 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광</a:t>
            </a:r>
            <a:r>
              <a:rPr kumimoji="0" lang="ko-KR" altLang="en-US" sz="1100" dirty="0">
                <a:solidFill>
                  <a:srgbClr val="3F3F48"/>
                </a:solidFill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21280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2112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FF3478"/>
                </a:solidFill>
                <a:latin typeface="+mn-ea"/>
                <a:ea typeface="+mn-ea"/>
              </a:rPr>
              <a:t>스토리보드</a:t>
            </a:r>
            <a:endParaRPr lang="ko-KR" altLang="en-US" sz="1050" b="1" dirty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22537" name="제목 1"/>
          <p:cNvSpPr txBox="1">
            <a:spLocks/>
          </p:cNvSpPr>
          <p:nvPr/>
        </p:nvSpPr>
        <p:spPr bwMode="auto">
          <a:xfrm>
            <a:off x="20638" y="476250"/>
            <a:ext cx="5414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400" b="1" dirty="0" smtClean="0">
                <a:solidFill>
                  <a:srgbClr val="A47160"/>
                </a:solidFill>
              </a:rPr>
              <a:t>예약화면</a:t>
            </a:r>
            <a:endParaRPr kumimoji="0" lang="ko-KR" altLang="en-US" sz="1400" b="1" dirty="0">
              <a:solidFill>
                <a:srgbClr val="A4716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0099" r="2049" b="78802"/>
          <a:stretch/>
        </p:blipFill>
        <p:spPr bwMode="auto">
          <a:xfrm>
            <a:off x="329608" y="764704"/>
            <a:ext cx="851890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9608" y="728439"/>
            <a:ext cx="8518907" cy="7563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5805264"/>
            <a:ext cx="7632848" cy="7018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360" y="38233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Header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87792" r="2049" b="1389"/>
          <a:stretch/>
        </p:blipFill>
        <p:spPr bwMode="auto">
          <a:xfrm>
            <a:off x="329608" y="5805264"/>
            <a:ext cx="8518907" cy="7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62981" y="5949280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Footer</a:t>
            </a:r>
          </a:p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23091" y="1788262"/>
            <a:ext cx="2051843" cy="1410304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달력을 통해 날짜 선택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23091" y="3334296"/>
            <a:ext cx="2051843" cy="1296144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지점 선택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2409" y="4797152"/>
            <a:ext cx="5471839" cy="720079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날짜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                          	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성인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명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, 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청소년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명</a:t>
            </a:r>
            <a:endParaRPr kumimoji="0" lang="en-US" altLang="ko-KR" sz="1100" dirty="0" smtClean="0">
              <a:solidFill>
                <a:srgbClr val="3F3F48"/>
              </a:solidFill>
            </a:endParaRP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시간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			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가격</a:t>
            </a:r>
            <a:r>
              <a:rPr kumimoji="0" lang="en-US" altLang="ko-KR" sz="1100" dirty="0">
                <a:solidFill>
                  <a:srgbClr val="3F3F48"/>
                </a:solidFill>
              </a:rPr>
              <a:t>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XXXX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원</a:t>
            </a:r>
            <a:endParaRPr kumimoji="0" lang="en-US" altLang="ko-KR" sz="1100" dirty="0" smtClean="0">
              <a:solidFill>
                <a:srgbClr val="3F3F48"/>
              </a:solidFill>
            </a:endParaRP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지점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			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포인트사용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7334" y="1766692"/>
            <a:ext cx="1324149" cy="2863748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시간 선택</a:t>
            </a:r>
            <a:endParaRPr kumimoji="0" lang="en-US" altLang="ko-KR" sz="1100" dirty="0" smtClean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09:00 ~ 10:00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10:00 ~ 11:00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11:00 ~ 12:00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12:00 ~ 13:00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13:00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14:00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14:00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15:00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15:00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16:00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16:00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17:00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17:00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18:00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18:00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19:00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19:00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20:00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21:00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22:00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22:00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23:00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23:00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24:00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2276872"/>
            <a:ext cx="3024336" cy="1590299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자리 선택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1799419"/>
            <a:ext cx="3024336" cy="360039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인원선택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성인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 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명 청소년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명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3982368"/>
            <a:ext cx="3024336" cy="648072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포인트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XXX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원</a:t>
            </a:r>
            <a:endParaRPr kumimoji="0" lang="en-US" altLang="ko-KR" sz="1100" dirty="0" smtClean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포인트 사용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XXX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원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920685" y="4797151"/>
            <a:ext cx="891675" cy="720079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smtClean="0">
                <a:solidFill>
                  <a:srgbClr val="3F3F48"/>
                </a:solidFill>
              </a:rPr>
              <a:t>예약하기</a:t>
            </a:r>
            <a:endParaRPr kumimoji="0" lang="ko-KR" altLang="en-US" sz="1100" b="1" dirty="0">
              <a:solidFill>
                <a:srgbClr val="3F3F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1643</Words>
  <Application>Microsoft Office PowerPoint</Application>
  <PresentationFormat>화면 슬라이드 쇼(4:3)</PresentationFormat>
  <Paragraphs>527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맑은 고딕</vt:lpstr>
      <vt:lpstr>굴림</vt:lpstr>
      <vt:lpstr>Wingdings</vt:lpstr>
      <vt:lpstr>Cambria Math</vt:lpstr>
      <vt:lpstr>Consolas</vt:lpstr>
      <vt:lpstr>Arial</vt:lpstr>
      <vt:lpstr>나눔명조</vt:lpstr>
      <vt:lpstr>Jokerman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219</cp:revision>
  <dcterms:created xsi:type="dcterms:W3CDTF">2016-06-03T02:04:30Z</dcterms:created>
  <dcterms:modified xsi:type="dcterms:W3CDTF">2017-04-28T00:56:23Z</dcterms:modified>
</cp:coreProperties>
</file>