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8" r:id="rId8"/>
    <p:sldId id="262" r:id="rId9"/>
    <p:sldId id="260" r:id="rId10"/>
    <p:sldId id="261" r:id="rId11"/>
    <p:sldId id="267" r:id="rId12"/>
    <p:sldId id="266" r:id="rId13"/>
    <p:sldId id="269" r:id="rId14"/>
  </p:sldIdLst>
  <p:sldSz cx="9906000" cy="6858000" type="A4"/>
  <p:notesSz cx="6858000" cy="9144000"/>
  <p:embeddedFontLst>
    <p:embeddedFont>
      <p:font typeface="KoPub돋움체 Bold" panose="02020603020101020101" pitchFamily="18" charset="-127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KoPub돋움체 Light" panose="02020603020101020101" pitchFamily="18" charset="-127"/>
      <p:regular r:id="rId26"/>
    </p:embeddedFont>
    <p:embeddedFont>
      <p:font typeface="KoPub돋움체 Medium" panose="02020603020101020101" pitchFamily="18" charset="-127"/>
      <p:regular r:id="rId27"/>
    </p:embeddedFont>
    <p:embeddedFont>
      <p:font typeface="Calibri Light" panose="020F0302020204030204" pitchFamily="34" charset="0"/>
      <p:regular r:id="rId28"/>
      <p: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71E"/>
    <a:srgbClr val="CC4729"/>
    <a:srgbClr val="F9DC2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88" y="108"/>
      </p:cViewPr>
      <p:guideLst>
        <p:guide orient="horz" pos="2160"/>
        <p:guide pos="30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492-643F-4C88-BAF6-4974864B9710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B747-C7FC-42A1-A08C-78896A7E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21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492-643F-4C88-BAF6-4974864B9710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B747-C7FC-42A1-A08C-78896A7E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5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492-643F-4C88-BAF6-4974864B9710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B747-C7FC-42A1-A08C-78896A7E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0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492-643F-4C88-BAF6-4974864B9710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B747-C7FC-42A1-A08C-78896A7E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5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492-643F-4C88-BAF6-4974864B9710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B747-C7FC-42A1-A08C-78896A7E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4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492-643F-4C88-BAF6-4974864B9710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B747-C7FC-42A1-A08C-78896A7E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63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492-643F-4C88-BAF6-4974864B9710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B747-C7FC-42A1-A08C-78896A7E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492-643F-4C88-BAF6-4974864B9710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B747-C7FC-42A1-A08C-78896A7E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0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492-643F-4C88-BAF6-4974864B9710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B747-C7FC-42A1-A08C-78896A7E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6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492-643F-4C88-BAF6-4974864B9710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B747-C7FC-42A1-A08C-78896A7E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0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492-643F-4C88-BAF6-4974864B9710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B747-C7FC-42A1-A08C-78896A7E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6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97492-643F-4C88-BAF6-4974864B9710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B747-C7FC-42A1-A08C-78896A7E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07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47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160" y="2679028"/>
            <a:ext cx="1540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TEAM EARLGREY</a:t>
            </a:r>
            <a:endParaRPr lang="ko-KR" altLang="en-US" sz="14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53054" y="824684"/>
            <a:ext cx="1238250" cy="12382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51414" y="5223390"/>
            <a:ext cx="53572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50" dirty="0" err="1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윤영주</a:t>
            </a:r>
            <a:endParaRPr lang="en-US" altLang="ko-KR" sz="11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박민규</a:t>
            </a:r>
            <a:endParaRPr lang="en-US" altLang="ko-KR" sz="11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김건우</a:t>
            </a:r>
            <a:endParaRPr lang="en-US" altLang="ko-KR" sz="11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50" dirty="0" err="1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장해영</a:t>
            </a:r>
            <a:endParaRPr lang="en-US" altLang="ko-KR" sz="11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8561" y="4699515"/>
            <a:ext cx="112723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2017. 03. 24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028700" y="2400300"/>
            <a:ext cx="342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19"/>
          <a:stretch/>
        </p:blipFill>
        <p:spPr>
          <a:xfrm rot="10800000" flipV="1">
            <a:off x="726104" y="1008194"/>
            <a:ext cx="892144" cy="76083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54" y="1"/>
            <a:ext cx="6833346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09795" y="1"/>
            <a:ext cx="7696201" cy="6858000"/>
          </a:xfrm>
          <a:prstGeom prst="rect">
            <a:avLst/>
          </a:prstGeom>
          <a:gradFill flip="none" rotWithShape="1">
            <a:gsLst>
              <a:gs pos="64000">
                <a:schemeClr val="tx1">
                  <a:alpha val="85000"/>
                </a:schemeClr>
              </a:gs>
              <a:gs pos="0">
                <a:schemeClr val="tx1">
                  <a:alpha val="25000"/>
                </a:schemeClr>
              </a:gs>
              <a:gs pos="100000">
                <a:schemeClr val="tx1">
                  <a:alpha val="95000"/>
                </a:schemeClr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09797" y="3904872"/>
            <a:ext cx="4746236" cy="1261884"/>
          </a:xfrm>
          <a:prstGeom prst="rect">
            <a:avLst/>
          </a:prstGeom>
          <a:noFill/>
          <a:effectLst>
            <a:outerShdw blurRad="6350" dist="635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 altLang="ko-KR" sz="200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80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PROJECT </a:t>
            </a:r>
          </a:p>
          <a:p>
            <a:r>
              <a:rPr lang="en-US" altLang="ko-KR" sz="280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PROGRESS PRESENTATION</a:t>
            </a:r>
          </a:p>
        </p:txBody>
      </p:sp>
      <p:sp>
        <p:nvSpPr>
          <p:cNvPr id="23" name="화살표: 오른쪽 22"/>
          <p:cNvSpPr/>
          <p:nvPr/>
        </p:nvSpPr>
        <p:spPr>
          <a:xfrm>
            <a:off x="2209798" y="4152900"/>
            <a:ext cx="7696201" cy="126999"/>
          </a:xfrm>
          <a:prstGeom prst="rightArrow">
            <a:avLst/>
          </a:prstGeom>
          <a:pattFill prst="wdUpDiag">
            <a:fgClr>
              <a:srgbClr val="CC471E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09796" y="3796268"/>
            <a:ext cx="1964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TEAM EALRGREY</a:t>
            </a:r>
          </a:p>
        </p:txBody>
      </p:sp>
    </p:spTree>
    <p:extLst>
      <p:ext uri="{BB962C8B-B14F-4D97-AF65-F5344CB8AC3E}">
        <p14:creationId xmlns:p14="http://schemas.microsoft.com/office/powerpoint/2010/main" val="3382078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2209799" cy="6858000"/>
          </a:xfrm>
          <a:prstGeom prst="rect">
            <a:avLst/>
          </a:prstGeom>
          <a:solidFill>
            <a:srgbClr val="CC471E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7434" y="756520"/>
            <a:ext cx="1971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PORTPHOLIO</a:t>
            </a:r>
            <a:r>
              <a:rPr lang="ko-KR" altLang="en-US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PAGE</a:t>
            </a:r>
            <a:endParaRPr lang="ko-KR" altLang="en-US" sz="16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827" y="256279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주요기능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814" y="3430797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상단 동적 </a:t>
            </a:r>
            <a:r>
              <a:rPr lang="ko-KR" altLang="en-US" sz="1000" spc="-50" dirty="0" err="1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메뉴바</a:t>
            </a:r>
            <a:endParaRPr lang="ko-KR" altLang="en-US" sz="10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397" y="3842204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구글 </a:t>
            </a:r>
            <a:r>
              <a:rPr lang="ko-KR" altLang="en-US" sz="1000" spc="-5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차트 </a:t>
            </a:r>
            <a:r>
              <a:rPr lang="en-US" altLang="ko-KR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 </a:t>
            </a:r>
            <a:r>
              <a:rPr lang="ko-KR" altLang="en-US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599" y="4272786"/>
            <a:ext cx="13035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야후 </a:t>
            </a:r>
            <a:r>
              <a:rPr lang="ko-KR" altLang="en-US" sz="1000" spc="-50" dirty="0" err="1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파이낸스</a:t>
            </a:r>
            <a:r>
              <a:rPr lang="ko-KR" altLang="en-US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 </a:t>
            </a:r>
            <a:r>
              <a:rPr lang="ko-KR" altLang="en-US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</a:t>
            </a: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045371" y="2981320"/>
            <a:ext cx="1500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95"/>
          <a:stretch/>
        </p:blipFill>
        <p:spPr>
          <a:xfrm>
            <a:off x="2209795" y="0"/>
            <a:ext cx="7696205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6313" y="4709718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AJAX </a:t>
            </a:r>
            <a:r>
              <a:rPr lang="en-US" altLang="ko-KR" sz="1000" spc="-50" dirty="0" err="1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XmlHttpRequest</a:t>
            </a:r>
            <a:r>
              <a:rPr lang="en-US" altLang="ko-KR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04452" y="0"/>
            <a:ext cx="4953000" cy="6963445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</p:spPr>
        <p:txBody>
          <a:bodyPr>
            <a:spAutoFit/>
          </a:bodyPr>
          <a:lstStyle/>
          <a:p>
            <a:r>
              <a:rPr lang="en-US" altLang="ko-KR" sz="950" dirty="0">
                <a:solidFill>
                  <a:srgbClr val="608B4E"/>
                </a:solidFill>
                <a:latin typeface="Consolas" panose="020B0609020204030204" pitchFamily="49" charset="0"/>
              </a:rPr>
              <a:t>&lt;!-- </a:t>
            </a:r>
            <a:r>
              <a:rPr lang="ko-KR" altLang="en-US" sz="950" dirty="0">
                <a:solidFill>
                  <a:srgbClr val="608B4E"/>
                </a:solidFill>
                <a:latin typeface="Consolas" panose="020B0609020204030204" pitchFamily="49" charset="0"/>
              </a:rPr>
              <a:t>차트 삽입 </a:t>
            </a:r>
            <a:r>
              <a:rPr lang="en-US" altLang="ko-KR" sz="950" dirty="0">
                <a:solidFill>
                  <a:srgbClr val="608B4E"/>
                </a:solidFill>
                <a:latin typeface="Consolas" panose="020B0609020204030204" pitchFamily="49" charset="0"/>
              </a:rPr>
              <a:t>div 01 --&gt;</a:t>
            </a:r>
            <a:endParaRPr lang="en-US" altLang="ko-KR" sz="9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5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"http://ajax.googleapis.com/ajax/libs/</a:t>
            </a:r>
            <a:r>
              <a:rPr lang="en-US" altLang="ko-KR" sz="950" dirty="0" err="1">
                <a:solidFill>
                  <a:srgbClr val="CE9178"/>
                </a:solidFill>
                <a:latin typeface="Consolas" panose="020B0609020204030204" pitchFamily="49" charset="0"/>
              </a:rPr>
              <a:t>jquery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/1.9.1/jquery.min.js"</a:t>
            </a:r>
            <a:r>
              <a:rPr lang="en-US" altLang="ko-KR" sz="95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95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9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5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5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sz="950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"https://www.google.com/jsapi"</a:t>
            </a:r>
            <a:r>
              <a:rPr lang="en-US" altLang="ko-KR" sz="95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95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9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5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5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sz="950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"https://www.gstatic.com/charts/loader.js"</a:t>
            </a:r>
            <a:r>
              <a:rPr lang="en-US" altLang="ko-KR" sz="95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95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9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9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5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5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"curve_chart1"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5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altLang="ko-KR" sz="9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</a:p>
          <a:p>
            <a:r>
              <a:rPr lang="en-US" altLang="ko-KR" sz="9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95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9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950" dirty="0">
                <a:solidFill>
                  <a:srgbClr val="608B4E"/>
                </a:solidFill>
                <a:latin typeface="Consolas" panose="020B0609020204030204" pitchFamily="49" charset="0"/>
              </a:rPr>
              <a:t>&lt;!-- </a:t>
            </a:r>
            <a:r>
              <a:rPr lang="ko-KR" altLang="en-US" sz="950" dirty="0">
                <a:solidFill>
                  <a:srgbClr val="608B4E"/>
                </a:solidFill>
                <a:latin typeface="Consolas" panose="020B0609020204030204" pitchFamily="49" charset="0"/>
              </a:rPr>
              <a:t>구글 </a:t>
            </a:r>
            <a:r>
              <a:rPr lang="en-US" altLang="ko-KR" sz="950" dirty="0">
                <a:solidFill>
                  <a:srgbClr val="608B4E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sz="950" dirty="0">
                <a:solidFill>
                  <a:srgbClr val="608B4E"/>
                </a:solidFill>
                <a:latin typeface="Consolas" panose="020B0609020204030204" pitchFamily="49" charset="0"/>
              </a:rPr>
              <a:t>야후 </a:t>
            </a:r>
            <a:r>
              <a:rPr lang="en-US" altLang="ko-KR" sz="950" dirty="0" err="1">
                <a:solidFill>
                  <a:srgbClr val="608B4E"/>
                </a:solidFill>
                <a:latin typeface="Consolas" panose="020B0609020204030204" pitchFamily="49" charset="0"/>
              </a:rPr>
              <a:t>XMLHttpRequest</a:t>
            </a:r>
            <a:r>
              <a:rPr lang="ko-KR" altLang="en-US" sz="950" dirty="0">
                <a:solidFill>
                  <a:srgbClr val="608B4E"/>
                </a:solidFill>
                <a:latin typeface="Consolas" panose="020B0609020204030204" pitchFamily="49" charset="0"/>
              </a:rPr>
              <a:t>를 활용한 차트 구현 코드</a:t>
            </a:r>
            <a:r>
              <a:rPr lang="en-US" altLang="ko-KR" sz="950" dirty="0">
                <a:solidFill>
                  <a:srgbClr val="608B4E"/>
                </a:solidFill>
                <a:latin typeface="Consolas" panose="020B0609020204030204" pitchFamily="49" charset="0"/>
              </a:rPr>
              <a:t>--&gt;</a:t>
            </a:r>
            <a:endParaRPr lang="ko-KR" altLang="en-US" sz="9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9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5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9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95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xmlHttp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95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50" dirty="0" err="1">
                <a:solidFill>
                  <a:srgbClr val="4EC9B0"/>
                </a:solidFill>
                <a:latin typeface="Consolas" panose="020B0609020204030204" pitchFamily="49" charset="0"/>
              </a:rPr>
              <a:t>XMLHttpRequest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xmlHttp</a:t>
            </a:r>
            <a:r>
              <a:rPr lang="en-US" altLang="ko-KR" sz="9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50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"GET"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'http://ichart.yahoo.com/</a:t>
            </a:r>
            <a:r>
              <a:rPr lang="en-US" altLang="ko-KR" sz="950" dirty="0" err="1">
                <a:solidFill>
                  <a:srgbClr val="CE9178"/>
                </a:solidFill>
                <a:latin typeface="Consolas" panose="020B0609020204030204" pitchFamily="49" charset="0"/>
              </a:rPr>
              <a:t>table.csv?s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=096770.KS&amp;a=10&amp;b=1&amp;c=2016&amp;d=2&amp;e=20&amp;f=2017g=</a:t>
            </a:r>
            <a:r>
              <a:rPr lang="en-US" altLang="ko-KR" sz="950" dirty="0" err="1">
                <a:solidFill>
                  <a:srgbClr val="CE9178"/>
                </a:solidFill>
                <a:latin typeface="Consolas" panose="020B0609020204030204" pitchFamily="49" charset="0"/>
              </a:rPr>
              <a:t>d&amp;x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=.csv'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5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xmlHttp</a:t>
            </a:r>
            <a:r>
              <a:rPr lang="en-US" altLang="ko-KR" sz="9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5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5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5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csv_response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xmlHttp</a:t>
            </a:r>
            <a:r>
              <a:rPr lang="en-US" altLang="ko-KR" sz="9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responseText</a:t>
            </a:r>
            <a:r>
              <a:rPr lang="en-US" altLang="ko-KR" sz="9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50" dirty="0" err="1">
                <a:solidFill>
                  <a:srgbClr val="DCDCAA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50" dirty="0">
                <a:solidFill>
                  <a:srgbClr val="D16969"/>
                </a:solidFill>
                <a:latin typeface="Consolas" panose="020B0609020204030204" pitchFamily="49" charset="0"/>
              </a:rPr>
              <a:t>/\r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950" dirty="0">
                <a:solidFill>
                  <a:srgbClr val="D16969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950" dirty="0">
                <a:solidFill>
                  <a:srgbClr val="D16969"/>
                </a:solidFill>
                <a:latin typeface="Consolas" panose="020B0609020204030204" pitchFamily="49" charset="0"/>
              </a:rPr>
              <a:t>\r/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xmlHttp</a:t>
            </a:r>
            <a:r>
              <a:rPr lang="en-US" altLang="ko-KR" sz="9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50" dirty="0" err="1">
                <a:solidFill>
                  <a:srgbClr val="DCDCAA"/>
                </a:solidFill>
                <a:latin typeface="Consolas" panose="020B0609020204030204" pitchFamily="49" charset="0"/>
              </a:rPr>
              <a:t>abort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950" dirty="0">
                <a:solidFill>
                  <a:srgbClr val="608B4E"/>
                </a:solidFill>
                <a:latin typeface="Consolas" panose="020B0609020204030204" pitchFamily="49" charset="0"/>
              </a:rPr>
              <a:t>//                        </a:t>
            </a:r>
            <a:r>
              <a:rPr lang="ko-KR" altLang="en-US" sz="950" dirty="0">
                <a:solidFill>
                  <a:srgbClr val="608B4E"/>
                </a:solidFill>
                <a:latin typeface="Consolas" panose="020B0609020204030204" pitchFamily="49" charset="0"/>
              </a:rPr>
              <a:t>구글 차트 로드                        </a:t>
            </a:r>
            <a:r>
              <a:rPr lang="en-US" altLang="ko-KR" sz="950" dirty="0">
                <a:solidFill>
                  <a:srgbClr val="608B4E"/>
                </a:solidFill>
                <a:latin typeface="Consolas" panose="020B0609020204030204" pitchFamily="49" charset="0"/>
              </a:rPr>
              <a:t>//</a:t>
            </a:r>
            <a:endParaRPr lang="ko-KR" altLang="en-US" sz="9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9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charts</a:t>
            </a:r>
            <a:r>
              <a:rPr lang="en-US" altLang="ko-KR" sz="9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50" dirty="0" err="1">
                <a:solidFill>
                  <a:srgbClr val="DCDCAA"/>
                </a:solidFill>
                <a:latin typeface="Consolas" panose="020B0609020204030204" pitchFamily="49" charset="0"/>
              </a:rPr>
              <a:t>load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'visualization'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,{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'packages'</a:t>
            </a:r>
            <a:r>
              <a:rPr lang="en-US" altLang="ko-KR" sz="95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50" dirty="0" err="1">
                <a:solidFill>
                  <a:srgbClr val="CE9178"/>
                </a:solidFill>
                <a:latin typeface="Consolas" panose="020B0609020204030204" pitchFamily="49" charset="0"/>
              </a:rPr>
              <a:t>corechart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]});</a:t>
            </a:r>
          </a:p>
          <a:p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9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50" dirty="0" err="1">
                <a:solidFill>
                  <a:srgbClr val="DCDCAA"/>
                </a:solidFill>
                <a:latin typeface="Consolas" panose="020B0609020204030204" pitchFamily="49" charset="0"/>
              </a:rPr>
              <a:t>setOnLoadCallback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50" dirty="0">
                <a:solidFill>
                  <a:srgbClr val="9CDCFE"/>
                </a:solidFill>
                <a:latin typeface="Consolas" panose="020B0609020204030204" pitchFamily="49" charset="0"/>
              </a:rPr>
              <a:t>drawChart1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95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50" dirty="0">
                <a:solidFill>
                  <a:srgbClr val="DCDCAA"/>
                </a:solidFill>
                <a:latin typeface="Consolas" panose="020B0609020204030204" pitchFamily="49" charset="0"/>
              </a:rPr>
              <a:t>drawChart1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5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5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95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50" dirty="0" err="1">
                <a:solidFill>
                  <a:srgbClr val="4EC9B0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9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50" dirty="0" err="1">
                <a:solidFill>
                  <a:srgbClr val="4EC9B0"/>
                </a:solidFill>
                <a:latin typeface="Consolas" panose="020B0609020204030204" pitchFamily="49" charset="0"/>
              </a:rPr>
              <a:t>visualization</a:t>
            </a:r>
            <a:r>
              <a:rPr lang="en-US" altLang="ko-KR" sz="9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50" dirty="0" err="1">
                <a:solidFill>
                  <a:srgbClr val="4EC9B0"/>
                </a:solidFill>
                <a:latin typeface="Consolas" panose="020B0609020204030204" pitchFamily="49" charset="0"/>
              </a:rPr>
              <a:t>DataTable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9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50" dirty="0" err="1">
                <a:solidFill>
                  <a:srgbClr val="DCDCAA"/>
                </a:solidFill>
                <a:latin typeface="Consolas" panose="020B0609020204030204" pitchFamily="49" charset="0"/>
              </a:rPr>
              <a:t>addColumn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'string'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9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50" dirty="0" err="1">
                <a:solidFill>
                  <a:srgbClr val="DCDCAA"/>
                </a:solidFill>
                <a:latin typeface="Consolas" panose="020B0609020204030204" pitchFamily="49" charset="0"/>
              </a:rPr>
              <a:t>addColumn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'number'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50" dirty="0" err="1">
                <a:solidFill>
                  <a:srgbClr val="CE9178"/>
                </a:solidFill>
                <a:latin typeface="Consolas" panose="020B0609020204030204" pitchFamily="49" charset="0"/>
              </a:rPr>
              <a:t>SK_INNOVATION_Close_PRICE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9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50" dirty="0" err="1">
                <a:solidFill>
                  <a:srgbClr val="DCDCAA"/>
                </a:solidFill>
                <a:latin typeface="Consolas" panose="020B0609020204030204" pitchFamily="49" charset="0"/>
              </a:rPr>
              <a:t>addRows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csv_response</a:t>
            </a:r>
            <a:r>
              <a:rPr lang="en-US" altLang="ko-KR" sz="9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sz="95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5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5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95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; 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csv_response</a:t>
            </a:r>
            <a:r>
              <a:rPr lang="en-US" altLang="ko-KR" sz="9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++){  </a:t>
            </a:r>
          </a:p>
          <a:p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950" dirty="0">
                <a:solidFill>
                  <a:srgbClr val="9CDCFE"/>
                </a:solidFill>
                <a:latin typeface="Consolas" panose="020B0609020204030204" pitchFamily="49" charset="0"/>
              </a:rPr>
              <a:t>cells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csv_response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950" dirty="0">
                <a:solidFill>
                  <a:srgbClr val="DCDCAA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);   </a:t>
            </a:r>
          </a:p>
          <a:p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9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50" dirty="0" err="1">
                <a:solidFill>
                  <a:srgbClr val="DCDCAA"/>
                </a:solidFill>
                <a:latin typeface="Consolas" panose="020B0609020204030204" pitchFamily="49" charset="0"/>
              </a:rPr>
              <a:t>setCell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sz="95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5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50" dirty="0">
                <a:solidFill>
                  <a:srgbClr val="9CDCFE"/>
                </a:solidFill>
                <a:latin typeface="Consolas" panose="020B0609020204030204" pitchFamily="49" charset="0"/>
              </a:rPr>
              <a:t>cells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5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] ); </a:t>
            </a:r>
            <a:r>
              <a:rPr lang="en-US" altLang="ko-KR" sz="950" dirty="0">
                <a:solidFill>
                  <a:srgbClr val="608B4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950" dirty="0">
                <a:solidFill>
                  <a:srgbClr val="608B4E"/>
                </a:solidFill>
                <a:latin typeface="Consolas" panose="020B0609020204030204" pitchFamily="49" charset="0"/>
              </a:rPr>
              <a:t>구글 차트의 기본 </a:t>
            </a:r>
            <a:r>
              <a:rPr lang="ko-KR" altLang="en-US" sz="950" dirty="0" err="1">
                <a:solidFill>
                  <a:srgbClr val="608B4E"/>
                </a:solidFill>
                <a:latin typeface="Consolas" panose="020B0609020204030204" pitchFamily="49" charset="0"/>
              </a:rPr>
              <a:t>셀구조</a:t>
            </a:r>
            <a:endParaRPr lang="ko-KR" altLang="en-US" sz="9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9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50" dirty="0" err="1">
                <a:solidFill>
                  <a:srgbClr val="DCDCAA"/>
                </a:solidFill>
                <a:latin typeface="Consolas" panose="020B0609020204030204" pitchFamily="49" charset="0"/>
              </a:rPr>
              <a:t>setCell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sz="95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5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50" dirty="0">
                <a:solidFill>
                  <a:srgbClr val="9CDCFE"/>
                </a:solidFill>
                <a:latin typeface="Consolas" panose="020B0609020204030204" pitchFamily="49" charset="0"/>
              </a:rPr>
              <a:t>cells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5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] );</a:t>
            </a:r>
          </a:p>
          <a:p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9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50" dirty="0" err="1">
                <a:solidFill>
                  <a:srgbClr val="DCDCAA"/>
                </a:solidFill>
                <a:latin typeface="Consolas" panose="020B0609020204030204" pitchFamily="49" charset="0"/>
              </a:rPr>
              <a:t>sort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sz="950" dirty="0">
                <a:solidFill>
                  <a:srgbClr val="9CDCFE"/>
                </a:solidFill>
                <a:latin typeface="Consolas" panose="020B0609020204030204" pitchFamily="49" charset="0"/>
              </a:rPr>
              <a:t>column: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5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asc</a:t>
            </a:r>
            <a:r>
              <a:rPr lang="en-US" altLang="ko-KR" sz="95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5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}); </a:t>
            </a:r>
            <a:r>
              <a:rPr lang="en-US" altLang="ko-KR" sz="950" dirty="0">
                <a:solidFill>
                  <a:srgbClr val="608B4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950" dirty="0">
                <a:solidFill>
                  <a:srgbClr val="608B4E"/>
                </a:solidFill>
                <a:latin typeface="Consolas" panose="020B0609020204030204" pitchFamily="49" charset="0"/>
              </a:rPr>
              <a:t>날짜를 기준으로 데이터 정렬</a:t>
            </a:r>
            <a:endParaRPr lang="ko-KR" altLang="en-US" sz="9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5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50" dirty="0">
                <a:solidFill>
                  <a:srgbClr val="9CDCFE"/>
                </a:solidFill>
                <a:latin typeface="Consolas" panose="020B0609020204030204" pitchFamily="49" charset="0"/>
              </a:rPr>
              <a:t>options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ko-KR" sz="950" dirty="0">
                <a:solidFill>
                  <a:srgbClr val="9CDCFE"/>
                </a:solidFill>
                <a:latin typeface="Consolas" panose="020B0609020204030204" pitchFamily="49" charset="0"/>
              </a:rPr>
              <a:t>title: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'SK Innovation Stock Price'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ko-KR" sz="950" dirty="0">
                <a:solidFill>
                  <a:srgbClr val="9CDCFE"/>
                </a:solidFill>
                <a:latin typeface="Consolas" panose="020B0609020204030204" pitchFamily="49" charset="0"/>
              </a:rPr>
              <a:t>legend: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altLang="ko-KR" sz="950" dirty="0">
                <a:solidFill>
                  <a:srgbClr val="9CDCFE"/>
                </a:solidFill>
                <a:latin typeface="Consolas" panose="020B0609020204030204" pitchFamily="49" charset="0"/>
              </a:rPr>
              <a:t>position: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'bottom'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},</a:t>
            </a:r>
          </a:p>
          <a:p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ko-KR" sz="950" dirty="0">
                <a:solidFill>
                  <a:srgbClr val="9CDCFE"/>
                </a:solidFill>
                <a:latin typeface="Consolas" panose="020B0609020204030204" pitchFamily="49" charset="0"/>
              </a:rPr>
              <a:t>series: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0: { </a:t>
            </a:r>
            <a:r>
              <a:rPr lang="en-US" altLang="ko-KR" sz="950" dirty="0">
                <a:solidFill>
                  <a:srgbClr val="9CDCFE"/>
                </a:solidFill>
                <a:latin typeface="Consolas" panose="020B0609020204030204" pitchFamily="49" charset="0"/>
              </a:rPr>
              <a:t>color: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50" dirty="0" err="1">
                <a:solidFill>
                  <a:srgbClr val="CE9178"/>
                </a:solidFill>
                <a:latin typeface="Consolas" panose="020B0609020204030204" pitchFamily="49" charset="0"/>
              </a:rPr>
              <a:t>rgb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(220,90,90)'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}}</a:t>
            </a:r>
          </a:p>
          <a:p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};</a:t>
            </a:r>
          </a:p>
          <a:p>
            <a:b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5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50" dirty="0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95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50" dirty="0" err="1">
                <a:solidFill>
                  <a:srgbClr val="4EC9B0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9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50" dirty="0" err="1">
                <a:solidFill>
                  <a:srgbClr val="4EC9B0"/>
                </a:solidFill>
                <a:latin typeface="Consolas" panose="020B0609020204030204" pitchFamily="49" charset="0"/>
              </a:rPr>
              <a:t>visualization</a:t>
            </a:r>
            <a:r>
              <a:rPr lang="en-US" altLang="ko-KR" sz="9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50" dirty="0" err="1">
                <a:solidFill>
                  <a:srgbClr val="4EC9B0"/>
                </a:solidFill>
                <a:latin typeface="Consolas" panose="020B0609020204030204" pitchFamily="49" charset="0"/>
              </a:rPr>
              <a:t>LineChart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9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5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50" dirty="0">
                <a:solidFill>
                  <a:srgbClr val="CE9178"/>
                </a:solidFill>
                <a:latin typeface="Consolas" panose="020B0609020204030204" pitchFamily="49" charset="0"/>
              </a:rPr>
              <a:t>'curve_chart1'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50" dirty="0" err="1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en-US" altLang="ko-KR" sz="9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50" dirty="0" err="1">
                <a:solidFill>
                  <a:srgbClr val="DCDCAA"/>
                </a:solidFill>
                <a:latin typeface="Consolas" panose="020B0609020204030204" pitchFamily="49" charset="0"/>
              </a:rPr>
              <a:t>draw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5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50" dirty="0">
                <a:solidFill>
                  <a:srgbClr val="9CDCFE"/>
                </a:solidFill>
                <a:latin typeface="Consolas" panose="020B0609020204030204" pitchFamily="49" charset="0"/>
              </a:rPr>
              <a:t>options</a:t>
            </a:r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ko-KR" sz="9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95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9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9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0392" y="998741"/>
            <a:ext cx="160319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" dist="12700" dir="5400000" algn="t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SOURCECODE</a:t>
            </a:r>
            <a:endParaRPr lang="ko-KR" altLang="en-US" spc="-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" dist="12700" dir="5400000" algn="t" rotWithShape="0">
                  <a:prstClr val="black">
                    <a:alpha val="4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66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2209799" cy="6858000"/>
          </a:xfrm>
          <a:prstGeom prst="rect">
            <a:avLst/>
          </a:prstGeom>
          <a:solidFill>
            <a:srgbClr val="CC471E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7434" y="756520"/>
            <a:ext cx="1971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PORTPHOLIO</a:t>
            </a:r>
            <a:r>
              <a:rPr lang="ko-KR" altLang="en-US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PAGE</a:t>
            </a:r>
            <a:endParaRPr lang="ko-KR" altLang="en-US" sz="16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827" y="256279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주요기능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5423" y="3430797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반응형 아이콘</a:t>
            </a:r>
            <a:endParaRPr lang="ko-KR" altLang="en-US" sz="10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995" y="3842204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동적 이미지 사용</a:t>
            </a:r>
            <a:endParaRPr lang="ko-KR" altLang="en-US" sz="10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045371" y="2981320"/>
            <a:ext cx="1500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7"/>
          <a:stretch/>
        </p:blipFill>
        <p:spPr>
          <a:xfrm>
            <a:off x="2209799" y="-16961"/>
            <a:ext cx="7696201" cy="42914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1" r="1577" b="-1"/>
          <a:stretch/>
        </p:blipFill>
        <p:spPr>
          <a:xfrm>
            <a:off x="2209799" y="4266055"/>
            <a:ext cx="7696201" cy="377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8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2209799" cy="6858000"/>
          </a:xfrm>
          <a:prstGeom prst="rect">
            <a:avLst/>
          </a:prstGeom>
          <a:solidFill>
            <a:srgbClr val="CC471E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7434" y="756520"/>
            <a:ext cx="1971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PORTPHOLIO</a:t>
            </a:r>
            <a:r>
              <a:rPr lang="ko-KR" altLang="en-US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PAGE</a:t>
            </a:r>
            <a:endParaRPr lang="ko-KR" altLang="en-US" sz="16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827" y="256279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주요기능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5423" y="3430797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반응형 아이콘</a:t>
            </a:r>
            <a:endParaRPr lang="ko-KR" altLang="en-US" sz="10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995" y="3842204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동적 이미지 사용</a:t>
            </a:r>
            <a:endParaRPr lang="ko-KR" altLang="en-US" sz="10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045371" y="2981320"/>
            <a:ext cx="1500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7"/>
          <a:stretch/>
        </p:blipFill>
        <p:spPr>
          <a:xfrm>
            <a:off x="2209799" y="-16961"/>
            <a:ext cx="7696201" cy="42914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1" r="1577" b="-1"/>
          <a:stretch/>
        </p:blipFill>
        <p:spPr>
          <a:xfrm>
            <a:off x="2209799" y="4266055"/>
            <a:ext cx="7696201" cy="377438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07696" y="0"/>
            <a:ext cx="5417583" cy="6878806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doctype html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 initial-scale=1, maximum-scale=1, user-scalable=no"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700" dirty="0" err="1">
                <a:solidFill>
                  <a:srgbClr val="D4D4D4"/>
                </a:solidFill>
                <a:latin typeface="Consolas" panose="020B0609020204030204" pitchFamily="49" charset="0"/>
              </a:rPr>
              <a:t>JangHyeYeong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:: PORTFOLIO PAGE ::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"description"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"BlackTie.co - Free Handsome Bootstrap Themes"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 /&gt;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"keywords"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"themes, bootstrap, free, templates, bootstrap 3, freebie,"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og:title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/bootstrap.min.css"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fancybox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jquery.fancybox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-v=2.1.5.css"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media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"screen"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/font-awesome.min.css"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/style.css"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'http://fonts.googleapis.com/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css?family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=Titillium+Web:400,600,300,200</a:t>
            </a:r>
            <a:r>
              <a:rPr lang="en-US" altLang="ko-KR" sz="700" dirty="0">
                <a:solidFill>
                  <a:srgbClr val="F44747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subset=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latin,latin-ext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'stylesheet'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'text/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"prefetch"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"images/zoom.png"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"navbar navbar-fixed-top"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activeslide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700" dirty="0">
                <a:solidFill>
                  <a:srgbClr val="608B4E"/>
                </a:solidFill>
                <a:latin typeface="Consolas" panose="020B0609020204030204" pitchFamily="49" charset="0"/>
              </a:rPr>
              <a:t>&lt;!-- .navbar-toggle is used as the toggle for collapsed navbar content --&gt;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"navbar-toggle"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data-toggle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"collapse"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data-target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".navbar-responsive-collapse"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"icon-bar"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"icon-bar"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"icon-bar"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-collapse 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collapse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 navbar-responsive-collapse"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 row"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data-slide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"col-12 col-sm-2"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"menu-link-1"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"#slide-1"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"Next Section"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"icon icon-home"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HOME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data-slide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"col-12 col-sm-2"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"menu-link-2"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"#slide-2"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"Next Section"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"icon icon-user"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ABOUT ME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data-slide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"3"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"col-12 col-sm-2"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"menu-link-3"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"#slide-3"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"Next Section"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"icon icon-briefcase"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PORTFOLIO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data-slide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"4"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"col-12 col-sm-2"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"menu-link-4"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"#slide-4"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"Next Section"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"icon icon-gears"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PROCESS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data-slide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"5"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"col-12 col-sm-2"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"menu-link-5"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"#slide-5"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"Next Section"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"icon icon-heart"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CLIENTS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data-slide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"6"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"col-12 col-sm-2"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"menu-link-6"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"#slide-6"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"Next Section"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"icon icon-envelope"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CONTACT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7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"row"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dirty="0">
                <a:solidFill>
                  <a:srgbClr val="CE9178"/>
                </a:solidFill>
                <a:latin typeface="Consolas" panose="020B0609020204030204" pitchFamily="49" charset="0"/>
              </a:rPr>
              <a:t>"col-sm-2 active-menu"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700" dirty="0">
                <a:solidFill>
                  <a:srgbClr val="608B4E"/>
                </a:solidFill>
                <a:latin typeface="Consolas" panose="020B0609020204030204" pitchFamily="49" charset="0"/>
              </a:rPr>
              <a:t>&lt;!-- /.</a:t>
            </a:r>
            <a:r>
              <a:rPr lang="en-US" altLang="ko-KR" sz="700" dirty="0" err="1">
                <a:solidFill>
                  <a:srgbClr val="608B4E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700" dirty="0">
                <a:solidFill>
                  <a:srgbClr val="608B4E"/>
                </a:solidFill>
                <a:latin typeface="Consolas" panose="020B0609020204030204" pitchFamily="49" charset="0"/>
              </a:rPr>
              <a:t>-collapse --&gt;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700" dirty="0">
                <a:solidFill>
                  <a:srgbClr val="608B4E"/>
                </a:solidFill>
                <a:latin typeface="Consolas" panose="020B0609020204030204" pitchFamily="49" charset="0"/>
              </a:rPr>
              <a:t>&lt;!-- /.container --&gt;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7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700" dirty="0">
                <a:solidFill>
                  <a:srgbClr val="608B4E"/>
                </a:solidFill>
                <a:latin typeface="Consolas" panose="020B0609020204030204" pitchFamily="49" charset="0"/>
              </a:rPr>
              <a:t>&lt;!-- /.navbar --&gt;</a:t>
            </a:r>
            <a:endParaRPr lang="en-US" altLang="ko-KR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0392" y="998741"/>
            <a:ext cx="160319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" dist="12700" dir="5400000" algn="t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SOURCECODE</a:t>
            </a:r>
            <a:endParaRPr lang="ko-KR" altLang="en-US" spc="-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" dist="12700" dir="5400000" algn="t" rotWithShape="0">
                  <a:prstClr val="black">
                    <a:alpha val="4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528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CC471E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44692" y="3771900"/>
            <a:ext cx="5009256" cy="107721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400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" dist="12700" dir="5400000" algn="t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FOR YOUR ATTENTION.</a:t>
            </a:r>
          </a:p>
          <a:p>
            <a:endParaRPr lang="en-US" altLang="ko-KR" sz="2400" spc="-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" dist="12700" dir="5400000" algn="t" rotWithShape="0">
                  <a:prstClr val="black">
                    <a:alpha val="4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600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" dist="12700" dir="5400000" algn="t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TEAM EARLGREAY</a:t>
            </a:r>
            <a:endParaRPr lang="ko-KR" altLang="en-US" sz="1600" spc="-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" dist="12700" dir="5400000" algn="t" rotWithShape="0">
                  <a:prstClr val="black">
                    <a:alpha val="4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91154" y="2133600"/>
            <a:ext cx="1238250" cy="12382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19"/>
          <a:stretch/>
        </p:blipFill>
        <p:spPr>
          <a:xfrm rot="10800000" flipV="1">
            <a:off x="764204" y="2317110"/>
            <a:ext cx="892144" cy="760830"/>
          </a:xfrm>
          <a:prstGeom prst="rect">
            <a:avLst/>
          </a:prstGeom>
        </p:spPr>
      </p:pic>
      <p:cxnSp>
        <p:nvCxnSpPr>
          <p:cNvPr id="18" name="직선 연결선 17"/>
          <p:cNvCxnSpPr>
            <a:cxnSpLocks/>
          </p:cNvCxnSpPr>
          <p:nvPr/>
        </p:nvCxnSpPr>
        <p:spPr>
          <a:xfrm>
            <a:off x="567353" y="4343400"/>
            <a:ext cx="7492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7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2209799" cy="6858000"/>
          </a:xfrm>
          <a:prstGeom prst="rect">
            <a:avLst/>
          </a:prstGeom>
          <a:solidFill>
            <a:srgbClr val="CC471E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2076" y="756520"/>
            <a:ext cx="1185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OVERVIEW</a:t>
            </a:r>
            <a:endParaRPr lang="ko-KR" altLang="en-US" sz="16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85216"/>
              </p:ext>
            </p:extLst>
          </p:nvPr>
        </p:nvGraphicFramePr>
        <p:xfrm>
          <a:off x="1374314" y="1617254"/>
          <a:ext cx="8531690" cy="4720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550">
                  <a:extLst>
                    <a:ext uri="{9D8B030D-6E8A-4147-A177-3AD203B41FA5}">
                      <a16:colId xmlns:a16="http://schemas.microsoft.com/office/drawing/2014/main" val="3533511361"/>
                    </a:ext>
                  </a:extLst>
                </a:gridCol>
                <a:gridCol w="384907">
                  <a:extLst>
                    <a:ext uri="{9D8B030D-6E8A-4147-A177-3AD203B41FA5}">
                      <a16:colId xmlns:a16="http://schemas.microsoft.com/office/drawing/2014/main" val="251587348"/>
                    </a:ext>
                  </a:extLst>
                </a:gridCol>
                <a:gridCol w="384907">
                  <a:extLst>
                    <a:ext uri="{9D8B030D-6E8A-4147-A177-3AD203B41FA5}">
                      <a16:colId xmlns:a16="http://schemas.microsoft.com/office/drawing/2014/main" val="4251442286"/>
                    </a:ext>
                  </a:extLst>
                </a:gridCol>
                <a:gridCol w="384907">
                  <a:extLst>
                    <a:ext uri="{9D8B030D-6E8A-4147-A177-3AD203B41FA5}">
                      <a16:colId xmlns:a16="http://schemas.microsoft.com/office/drawing/2014/main" val="2132352606"/>
                    </a:ext>
                  </a:extLst>
                </a:gridCol>
                <a:gridCol w="384907">
                  <a:extLst>
                    <a:ext uri="{9D8B030D-6E8A-4147-A177-3AD203B41FA5}">
                      <a16:colId xmlns:a16="http://schemas.microsoft.com/office/drawing/2014/main" val="259871851"/>
                    </a:ext>
                  </a:extLst>
                </a:gridCol>
                <a:gridCol w="384907">
                  <a:extLst>
                    <a:ext uri="{9D8B030D-6E8A-4147-A177-3AD203B41FA5}">
                      <a16:colId xmlns:a16="http://schemas.microsoft.com/office/drawing/2014/main" val="948453031"/>
                    </a:ext>
                  </a:extLst>
                </a:gridCol>
                <a:gridCol w="384907">
                  <a:extLst>
                    <a:ext uri="{9D8B030D-6E8A-4147-A177-3AD203B41FA5}">
                      <a16:colId xmlns:a16="http://schemas.microsoft.com/office/drawing/2014/main" val="4222627490"/>
                    </a:ext>
                  </a:extLst>
                </a:gridCol>
                <a:gridCol w="384907">
                  <a:extLst>
                    <a:ext uri="{9D8B030D-6E8A-4147-A177-3AD203B41FA5}">
                      <a16:colId xmlns:a16="http://schemas.microsoft.com/office/drawing/2014/main" val="543285616"/>
                    </a:ext>
                  </a:extLst>
                </a:gridCol>
                <a:gridCol w="384907">
                  <a:extLst>
                    <a:ext uri="{9D8B030D-6E8A-4147-A177-3AD203B41FA5}">
                      <a16:colId xmlns:a16="http://schemas.microsoft.com/office/drawing/2014/main" val="2505341128"/>
                    </a:ext>
                  </a:extLst>
                </a:gridCol>
                <a:gridCol w="384907">
                  <a:extLst>
                    <a:ext uri="{9D8B030D-6E8A-4147-A177-3AD203B41FA5}">
                      <a16:colId xmlns:a16="http://schemas.microsoft.com/office/drawing/2014/main" val="935390150"/>
                    </a:ext>
                  </a:extLst>
                </a:gridCol>
                <a:gridCol w="384907">
                  <a:extLst>
                    <a:ext uri="{9D8B030D-6E8A-4147-A177-3AD203B41FA5}">
                      <a16:colId xmlns:a16="http://schemas.microsoft.com/office/drawing/2014/main" val="3179081011"/>
                    </a:ext>
                  </a:extLst>
                </a:gridCol>
                <a:gridCol w="384907">
                  <a:extLst>
                    <a:ext uri="{9D8B030D-6E8A-4147-A177-3AD203B41FA5}">
                      <a16:colId xmlns:a16="http://schemas.microsoft.com/office/drawing/2014/main" val="1798381468"/>
                    </a:ext>
                  </a:extLst>
                </a:gridCol>
                <a:gridCol w="384907">
                  <a:extLst>
                    <a:ext uri="{9D8B030D-6E8A-4147-A177-3AD203B41FA5}">
                      <a16:colId xmlns:a16="http://schemas.microsoft.com/office/drawing/2014/main" val="3669522270"/>
                    </a:ext>
                  </a:extLst>
                </a:gridCol>
                <a:gridCol w="384907">
                  <a:extLst>
                    <a:ext uri="{9D8B030D-6E8A-4147-A177-3AD203B41FA5}">
                      <a16:colId xmlns:a16="http://schemas.microsoft.com/office/drawing/2014/main" val="526546908"/>
                    </a:ext>
                  </a:extLst>
                </a:gridCol>
                <a:gridCol w="384907">
                  <a:extLst>
                    <a:ext uri="{9D8B030D-6E8A-4147-A177-3AD203B41FA5}">
                      <a16:colId xmlns:a16="http://schemas.microsoft.com/office/drawing/2014/main" val="3991213934"/>
                    </a:ext>
                  </a:extLst>
                </a:gridCol>
                <a:gridCol w="384907">
                  <a:extLst>
                    <a:ext uri="{9D8B030D-6E8A-4147-A177-3AD203B41FA5}">
                      <a16:colId xmlns:a16="http://schemas.microsoft.com/office/drawing/2014/main" val="502070956"/>
                    </a:ext>
                  </a:extLst>
                </a:gridCol>
                <a:gridCol w="384907">
                  <a:extLst>
                    <a:ext uri="{9D8B030D-6E8A-4147-A177-3AD203B41FA5}">
                      <a16:colId xmlns:a16="http://schemas.microsoft.com/office/drawing/2014/main" val="2299298319"/>
                    </a:ext>
                  </a:extLst>
                </a:gridCol>
                <a:gridCol w="384907">
                  <a:extLst>
                    <a:ext uri="{9D8B030D-6E8A-4147-A177-3AD203B41FA5}">
                      <a16:colId xmlns:a16="http://schemas.microsoft.com/office/drawing/2014/main" val="3999889064"/>
                    </a:ext>
                  </a:extLst>
                </a:gridCol>
                <a:gridCol w="384907">
                  <a:extLst>
                    <a:ext uri="{9D8B030D-6E8A-4147-A177-3AD203B41FA5}">
                      <a16:colId xmlns:a16="http://schemas.microsoft.com/office/drawing/2014/main" val="2010128048"/>
                    </a:ext>
                  </a:extLst>
                </a:gridCol>
                <a:gridCol w="384907">
                  <a:extLst>
                    <a:ext uri="{9D8B030D-6E8A-4147-A177-3AD203B41FA5}">
                      <a16:colId xmlns:a16="http://schemas.microsoft.com/office/drawing/2014/main" val="370998705"/>
                    </a:ext>
                  </a:extLst>
                </a:gridCol>
                <a:gridCol w="384907">
                  <a:extLst>
                    <a:ext uri="{9D8B030D-6E8A-4147-A177-3AD203B41FA5}">
                      <a16:colId xmlns:a16="http://schemas.microsoft.com/office/drawing/2014/main" val="4040837493"/>
                    </a:ext>
                  </a:extLst>
                </a:gridCol>
              </a:tblGrid>
              <a:tr h="39014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  </a:t>
                      </a:r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471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월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월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월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월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16138"/>
                  </a:ext>
                </a:extLst>
              </a:tr>
              <a:tr h="39014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6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7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8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9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10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13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14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15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16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17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20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21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22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23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24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27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28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29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30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31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12914"/>
                  </a:ext>
                </a:extLst>
              </a:tr>
              <a:tr h="4389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4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945057"/>
                  </a:ext>
                </a:extLst>
              </a:tr>
              <a:tr h="536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973647"/>
                  </a:ext>
                </a:extLst>
              </a:tr>
              <a:tr h="536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자료수집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813778"/>
                  </a:ext>
                </a:extLst>
              </a:tr>
              <a:tr h="4389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404015"/>
                  </a:ext>
                </a:extLst>
              </a:tr>
              <a:tr h="4389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441501"/>
                  </a:ext>
                </a:extLst>
              </a:tr>
              <a:tr h="536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중간발표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529828"/>
                  </a:ext>
                </a:extLst>
              </a:tr>
              <a:tr h="478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TEST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005931"/>
                  </a:ext>
                </a:extLst>
              </a:tr>
              <a:tr h="536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최종발표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893265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259690" y="2462288"/>
            <a:ext cx="674010" cy="310523"/>
            <a:chOff x="2259690" y="2462288"/>
            <a:chExt cx="1838326" cy="310523"/>
          </a:xfrm>
        </p:grpSpPr>
        <p:sp>
          <p:nvSpPr>
            <p:cNvPr id="5" name="사각형: 둥근 모서리 4"/>
            <p:cNvSpPr/>
            <p:nvPr/>
          </p:nvSpPr>
          <p:spPr>
            <a:xfrm>
              <a:off x="2259691" y="2462288"/>
              <a:ext cx="1838325" cy="13844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2259690" y="2634366"/>
              <a:ext cx="1838325" cy="1384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009900" y="2928055"/>
            <a:ext cx="1074060" cy="310523"/>
            <a:chOff x="2259690" y="2462288"/>
            <a:chExt cx="1838326" cy="310523"/>
          </a:xfrm>
        </p:grpSpPr>
        <p:sp>
          <p:nvSpPr>
            <p:cNvPr id="16" name="사각형: 둥근 모서리 15"/>
            <p:cNvSpPr/>
            <p:nvPr/>
          </p:nvSpPr>
          <p:spPr>
            <a:xfrm>
              <a:off x="2259691" y="2462288"/>
              <a:ext cx="1838325" cy="13844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/>
            <p:cNvSpPr/>
            <p:nvPr/>
          </p:nvSpPr>
          <p:spPr>
            <a:xfrm>
              <a:off x="2259690" y="2634366"/>
              <a:ext cx="1838325" cy="1384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928153" y="3473450"/>
            <a:ext cx="1186772" cy="310523"/>
            <a:chOff x="2259690" y="2462288"/>
            <a:chExt cx="1838326" cy="310523"/>
          </a:xfrm>
        </p:grpSpPr>
        <p:sp>
          <p:nvSpPr>
            <p:cNvPr id="19" name="사각형: 둥근 모서리 18"/>
            <p:cNvSpPr/>
            <p:nvPr/>
          </p:nvSpPr>
          <p:spPr>
            <a:xfrm>
              <a:off x="2259691" y="2462288"/>
              <a:ext cx="1838325" cy="13844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/>
            <p:cNvSpPr/>
            <p:nvPr/>
          </p:nvSpPr>
          <p:spPr>
            <a:xfrm>
              <a:off x="2259690" y="2634366"/>
              <a:ext cx="1838325" cy="1384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21238" y="3977276"/>
            <a:ext cx="1808162" cy="328877"/>
            <a:chOff x="2259690" y="2462288"/>
            <a:chExt cx="1838326" cy="310523"/>
          </a:xfrm>
        </p:grpSpPr>
        <p:sp>
          <p:nvSpPr>
            <p:cNvPr id="22" name="사각형: 둥근 모서리 21"/>
            <p:cNvSpPr/>
            <p:nvPr/>
          </p:nvSpPr>
          <p:spPr>
            <a:xfrm>
              <a:off x="2259691" y="2462288"/>
              <a:ext cx="1838325" cy="13844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/>
            <p:cNvSpPr/>
            <p:nvPr/>
          </p:nvSpPr>
          <p:spPr>
            <a:xfrm>
              <a:off x="2259690" y="2634366"/>
              <a:ext cx="1838325" cy="1384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249989" y="4414518"/>
            <a:ext cx="1941511" cy="325121"/>
            <a:chOff x="2259691" y="2462288"/>
            <a:chExt cx="1838325" cy="310522"/>
          </a:xfrm>
        </p:grpSpPr>
        <p:sp>
          <p:nvSpPr>
            <p:cNvPr id="25" name="사각형: 둥근 모서리 24"/>
            <p:cNvSpPr/>
            <p:nvPr/>
          </p:nvSpPr>
          <p:spPr>
            <a:xfrm>
              <a:off x="2259691" y="2462288"/>
              <a:ext cx="1838325" cy="13844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2259691" y="2636352"/>
              <a:ext cx="1583187" cy="13645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사각형: 둥근 모서리 27"/>
          <p:cNvSpPr/>
          <p:nvPr/>
        </p:nvSpPr>
        <p:spPr>
          <a:xfrm>
            <a:off x="7922040" y="4905479"/>
            <a:ext cx="730470" cy="158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/>
          <p:cNvSpPr/>
          <p:nvPr/>
        </p:nvSpPr>
        <p:spPr>
          <a:xfrm>
            <a:off x="8423055" y="5360298"/>
            <a:ext cx="730470" cy="158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/>
          <p:cNvSpPr/>
          <p:nvPr/>
        </p:nvSpPr>
        <p:spPr>
          <a:xfrm>
            <a:off x="9110222" y="5893698"/>
            <a:ext cx="730470" cy="158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302777" y="756520"/>
            <a:ext cx="2842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CC471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TEAM</a:t>
            </a:r>
            <a:r>
              <a:rPr lang="ko-KR" altLang="en-US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CC471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CC471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EARLGREY</a:t>
            </a:r>
            <a:r>
              <a:rPr lang="ko-KR" altLang="en-US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CC471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일정계획표</a:t>
            </a:r>
          </a:p>
        </p:txBody>
      </p:sp>
      <p:cxnSp>
        <p:nvCxnSpPr>
          <p:cNvPr id="37" name="직선 연결선 36"/>
          <p:cNvCxnSpPr>
            <a:cxnSpLocks/>
          </p:cNvCxnSpPr>
          <p:nvPr/>
        </p:nvCxnSpPr>
        <p:spPr>
          <a:xfrm>
            <a:off x="1859647" y="928179"/>
            <a:ext cx="3501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2413698" y="1165181"/>
            <a:ext cx="643827" cy="380712"/>
            <a:chOff x="2445311" y="1165181"/>
            <a:chExt cx="643827" cy="380712"/>
          </a:xfrm>
        </p:grpSpPr>
        <p:grpSp>
          <p:nvGrpSpPr>
            <p:cNvPr id="41" name="그룹 40"/>
            <p:cNvGrpSpPr/>
            <p:nvPr/>
          </p:nvGrpSpPr>
          <p:grpSpPr>
            <a:xfrm>
              <a:off x="2445311" y="1200163"/>
              <a:ext cx="151384" cy="310523"/>
              <a:chOff x="2259690" y="2462288"/>
              <a:chExt cx="1838326" cy="310523"/>
            </a:xfrm>
          </p:grpSpPr>
          <p:sp>
            <p:nvSpPr>
              <p:cNvPr id="42" name="사각형: 둥근 모서리 41"/>
              <p:cNvSpPr/>
              <p:nvPr/>
            </p:nvSpPr>
            <p:spPr>
              <a:xfrm>
                <a:off x="2259691" y="2462288"/>
                <a:ext cx="1838325" cy="138445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각형: 둥근 모서리 42"/>
              <p:cNvSpPr/>
              <p:nvPr/>
            </p:nvSpPr>
            <p:spPr>
              <a:xfrm>
                <a:off x="2259690" y="2634366"/>
                <a:ext cx="1838325" cy="138445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596695" y="1165181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계획일정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6695" y="1330449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진행률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094552" y="2506449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00">
                <a:ln>
                  <a:solidFill>
                    <a:schemeClr val="tx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주제선정과 개요서 작성</a:t>
            </a:r>
            <a:endParaRPr lang="ko-KR" altLang="en-US" sz="1000" spc="-100" dirty="0">
              <a:ln>
                <a:solidFill>
                  <a:schemeClr val="tx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78418" y="2964639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디자인 기획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14738" y="3513910"/>
            <a:ext cx="1374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전체 컨셉 구성과 자료 수집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34460" y="4023349"/>
            <a:ext cx="16450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메인  페이지  및 이론 페이지 작성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26066" y="4472676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개인 포트폴리오 페이지 작성</a:t>
            </a:r>
          </a:p>
        </p:txBody>
      </p:sp>
      <p:sp>
        <p:nvSpPr>
          <p:cNvPr id="53" name="사각형: 둥근 모서리 52"/>
          <p:cNvSpPr/>
          <p:nvPr/>
        </p:nvSpPr>
        <p:spPr>
          <a:xfrm>
            <a:off x="7820025" y="4800794"/>
            <a:ext cx="2020667" cy="1366407"/>
          </a:xfrm>
          <a:prstGeom prst="roundRect">
            <a:avLst>
              <a:gd name="adj" fmla="val 8182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8237475" y="5434582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C471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테스트와 발표</a:t>
            </a:r>
          </a:p>
        </p:txBody>
      </p:sp>
    </p:spTree>
    <p:extLst>
      <p:ext uri="{BB962C8B-B14F-4D97-AF65-F5344CB8AC3E}">
        <p14:creationId xmlns:p14="http://schemas.microsoft.com/office/powerpoint/2010/main" val="97703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2209799" cy="6858000"/>
          </a:xfrm>
          <a:prstGeom prst="rect">
            <a:avLst/>
          </a:prstGeom>
          <a:solidFill>
            <a:srgbClr val="CC471E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2076" y="756520"/>
            <a:ext cx="1227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MAIN</a:t>
            </a:r>
            <a:r>
              <a:rPr lang="ko-KR" altLang="en-US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PAGE</a:t>
            </a:r>
            <a:endParaRPr lang="ko-KR" altLang="en-US" sz="16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12"/>
          <a:stretch/>
        </p:blipFill>
        <p:spPr>
          <a:xfrm>
            <a:off x="2209798" y="0"/>
            <a:ext cx="7696201" cy="68580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76827" y="256279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주요기능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4956" y="3430797"/>
            <a:ext cx="12442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상단 이미지 슬라이더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3380" y="3842204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컨텐츠 이동 링크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8683" y="4272786"/>
            <a:ext cx="912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하단 고정 </a:t>
            </a:r>
            <a:r>
              <a:rPr lang="ko-KR" altLang="en-US" sz="1000" spc="-50" dirty="0" err="1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푸터</a:t>
            </a:r>
            <a:endParaRPr lang="ko-KR" altLang="en-US" sz="10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045371" y="2981320"/>
            <a:ext cx="1500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3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2209799" cy="6858000"/>
          </a:xfrm>
          <a:prstGeom prst="rect">
            <a:avLst/>
          </a:prstGeom>
          <a:solidFill>
            <a:srgbClr val="CC471E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2076" y="756520"/>
            <a:ext cx="1227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MAIN</a:t>
            </a:r>
            <a:r>
              <a:rPr lang="ko-KR" altLang="en-US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PAGE</a:t>
            </a:r>
            <a:endParaRPr lang="ko-KR" altLang="en-US" sz="16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12"/>
          <a:stretch/>
        </p:blipFill>
        <p:spPr>
          <a:xfrm>
            <a:off x="2209798" y="0"/>
            <a:ext cx="76962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6827" y="256279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주요기능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4956" y="3430797"/>
            <a:ext cx="12442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상단 이미지 슬라이더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3380" y="3842204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컨텐츠 이동 링크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683" y="4272786"/>
            <a:ext cx="912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하단 고정 </a:t>
            </a:r>
            <a:r>
              <a:rPr lang="ko-KR" altLang="en-US" sz="1000" spc="-50" dirty="0" err="1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푸터</a:t>
            </a:r>
            <a:endParaRPr lang="ko-KR" altLang="en-US" sz="10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045371" y="2981320"/>
            <a:ext cx="1500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092" y="998741"/>
            <a:ext cx="160319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" dist="12700" dir="5400000" algn="t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SOURCECODE</a:t>
            </a:r>
            <a:endParaRPr lang="ko-KR" altLang="en-US" spc="-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" dist="12700" dir="5400000" algn="t" rotWithShape="0">
                  <a:prstClr val="black">
                    <a:alpha val="4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09795" y="0"/>
            <a:ext cx="5390428" cy="8094524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/>
          <a:p>
            <a:endParaRPr lang="en-US" altLang="ko-KR" sz="800" dirty="0">
              <a:solidFill>
                <a:srgbClr val="608B4E"/>
              </a:solidFill>
              <a:latin typeface="Consolas" panose="020B0609020204030204" pitchFamily="49" charset="0"/>
            </a:endParaRPr>
          </a:p>
          <a:p>
            <a:endParaRPr lang="en-US" altLang="ko-KR" sz="800" dirty="0">
              <a:solidFill>
                <a:srgbClr val="608B4E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608B4E"/>
                </a:solidFill>
                <a:latin typeface="Consolas" panose="020B0609020204030204" pitchFamily="49" charset="0"/>
              </a:rPr>
              <a:t>&lt;!-- </a:t>
            </a:r>
            <a:r>
              <a:rPr lang="ko-KR" altLang="en-US" sz="800" dirty="0">
                <a:solidFill>
                  <a:srgbClr val="608B4E"/>
                </a:solidFill>
                <a:latin typeface="Consolas" panose="020B0609020204030204" pitchFamily="49" charset="0"/>
              </a:rPr>
              <a:t>이미지 슬라이더 </a:t>
            </a:r>
            <a:r>
              <a:rPr lang="en-US" altLang="ko-KR" sz="800" dirty="0">
                <a:solidFill>
                  <a:srgbClr val="608B4E"/>
                </a:solidFill>
                <a:latin typeface="Consolas" panose="020B0609020204030204" pitchFamily="49" charset="0"/>
              </a:rPr>
              <a:t>--&gt;</a:t>
            </a:r>
            <a:endParaRPr lang="ko-KR" altLang="en-U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myCarousel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"carousel slide"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data-ride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"carousel"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800" dirty="0">
                <a:solidFill>
                  <a:srgbClr val="608B4E"/>
                </a:solidFill>
                <a:latin typeface="Consolas" panose="020B0609020204030204" pitchFamily="49" charset="0"/>
              </a:rPr>
              <a:t>&lt;!-- Indicators --&gt;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"carousel-indicators"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data-target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myCarousel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data-slide-to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"active"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data-target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myCarousel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data-slide-to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data-target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myCarousel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data-slide-to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"carousel-inner"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role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listbox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"item active"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"first-slide"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/main01.jpg"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"First slide"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"carousel-caption"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얼그레이</a:t>
            </a:r>
            <a:r>
              <a:rPr lang="ko-KR" alt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팀과 함께 공부하는 프론트 엔드 웹 디자인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Note: If you're viewing this page via a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file://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URL, the "next" and "previous" </a:t>
            </a:r>
            <a:r>
              <a:rPr lang="en-US" altLang="ko-KR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Glyphicon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buttons on the left and right might not load/display properly due to web browser security rules.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"item"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"second-slide"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/main02.jpg"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"Second slide"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"carousel-caption"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얼그레이</a:t>
            </a:r>
            <a:r>
              <a:rPr lang="ko-KR" alt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팀과 함께 공부하는 프론트 엔드 웹 디자인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Note: If you're viewing this page via a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file://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URL, the "next" and "previous" </a:t>
            </a:r>
            <a:r>
              <a:rPr lang="en-US" altLang="ko-KR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Glyphicon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buttons on the left and right might not load/display properly due to web browser security rules.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"item"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"third-slide"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/main03.jpg"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"Third slide"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"carousel-caption"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얼그레이</a:t>
            </a:r>
            <a:r>
              <a:rPr lang="ko-KR" alt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팀과 함께 공부하는 프론트 엔드 웹 디자인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Note: If you're viewing this page via a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file://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URL, the "next" and "previous" </a:t>
            </a:r>
            <a:r>
              <a:rPr lang="en-US" altLang="ko-KR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Glyphicon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buttons on the left and right might not load/display properly due to web browser security rules.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"left carousel-control"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myCarousel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role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data-slide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prev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glyphicon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glyphicon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-chevron-left"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aria-hidden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sr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-only"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Previous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"right carousel-control"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myCarousel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role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data-slide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"next"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glyphicon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glyphicon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-chevron-right"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aria-hidden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sr</a:t>
            </a:r>
            <a:r>
              <a:rPr lang="en-US" altLang="ko-KR" sz="800" dirty="0">
                <a:solidFill>
                  <a:srgbClr val="CE9178"/>
                </a:solidFill>
                <a:latin typeface="Consolas" panose="020B0609020204030204" pitchFamily="49" charset="0"/>
              </a:rPr>
              <a:t>-only"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608B4E"/>
                </a:solidFill>
                <a:latin typeface="Consolas" panose="020B0609020204030204" pitchFamily="49" charset="0"/>
              </a:rPr>
              <a:t>&lt;!-- /.carousel --&gt;</a:t>
            </a:r>
          </a:p>
          <a:p>
            <a:endParaRPr lang="en-US" altLang="ko-KR" sz="800" b="0" dirty="0">
              <a:solidFill>
                <a:srgbClr val="608B4E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800" dirty="0">
              <a:solidFill>
                <a:srgbClr val="608B4E"/>
              </a:solidFill>
              <a:latin typeface="Consolas" panose="020B0609020204030204" pitchFamily="49" charset="0"/>
            </a:endParaRPr>
          </a:p>
          <a:p>
            <a:endParaRPr lang="en-US" altLang="ko-KR" sz="800" b="0" dirty="0">
              <a:solidFill>
                <a:srgbClr val="608B4E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800" dirty="0">
              <a:solidFill>
                <a:srgbClr val="608B4E"/>
              </a:solidFill>
              <a:latin typeface="Consolas" panose="020B0609020204030204" pitchFamily="49" charset="0"/>
            </a:endParaRPr>
          </a:p>
          <a:p>
            <a:endParaRPr lang="en-US" altLang="ko-KR" sz="800" dirty="0">
              <a:solidFill>
                <a:srgbClr val="608B4E"/>
              </a:solidFill>
              <a:latin typeface="Consolas" panose="020B0609020204030204" pitchFamily="49" charset="0"/>
            </a:endParaRPr>
          </a:p>
          <a:p>
            <a:endParaRPr lang="en-US" altLang="ko-KR" sz="800" dirty="0">
              <a:solidFill>
                <a:srgbClr val="608B4E"/>
              </a:solidFill>
              <a:latin typeface="Consolas" panose="020B0609020204030204" pitchFamily="49" charset="0"/>
            </a:endParaRPr>
          </a:p>
          <a:p>
            <a:endParaRPr lang="en-US" altLang="ko-KR" sz="800" dirty="0">
              <a:solidFill>
                <a:srgbClr val="608B4E"/>
              </a:solidFill>
              <a:latin typeface="Consolas" panose="020B0609020204030204" pitchFamily="49" charset="0"/>
            </a:endParaRPr>
          </a:p>
          <a:p>
            <a:endParaRPr lang="en-US" altLang="ko-KR" sz="800" dirty="0">
              <a:solidFill>
                <a:srgbClr val="608B4E"/>
              </a:solidFill>
              <a:latin typeface="Consolas" panose="020B0609020204030204" pitchFamily="49" charset="0"/>
            </a:endParaRPr>
          </a:p>
          <a:p>
            <a:endParaRPr lang="en-US" altLang="ko-KR" sz="800" b="0" dirty="0">
              <a:solidFill>
                <a:srgbClr val="608B4E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800" dirty="0">
              <a:solidFill>
                <a:srgbClr val="608B4E"/>
              </a:solidFill>
              <a:latin typeface="Consolas" panose="020B0609020204030204" pitchFamily="49" charset="0"/>
            </a:endParaRPr>
          </a:p>
          <a:p>
            <a:endParaRPr lang="en-US" altLang="ko-KR" sz="800" b="0" dirty="0">
              <a:solidFill>
                <a:srgbClr val="608B4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22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2209799" cy="6858000"/>
          </a:xfrm>
          <a:prstGeom prst="rect">
            <a:avLst/>
          </a:prstGeom>
          <a:solidFill>
            <a:srgbClr val="CC471E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6512" y="756520"/>
            <a:ext cx="1971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THEORY</a:t>
            </a:r>
            <a:r>
              <a:rPr lang="ko-KR" altLang="en-US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PAGE</a:t>
            </a:r>
            <a:endParaRPr lang="ko-KR" altLang="en-US" sz="16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827" y="256279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주요기능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963" y="3430797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상단 고정 버튼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313" y="3842204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좌측 네비게이션</a:t>
            </a:r>
            <a:endParaRPr lang="ko-KR" altLang="en-US" sz="10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045371" y="2981320"/>
            <a:ext cx="1500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26"/>
          <a:stretch/>
        </p:blipFill>
        <p:spPr>
          <a:xfrm>
            <a:off x="2209799" y="-1"/>
            <a:ext cx="76962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8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2209799" cy="6858000"/>
          </a:xfrm>
          <a:prstGeom prst="rect">
            <a:avLst/>
          </a:prstGeom>
          <a:solidFill>
            <a:srgbClr val="CC471E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6512" y="756520"/>
            <a:ext cx="1971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THEORY</a:t>
            </a:r>
            <a:r>
              <a:rPr lang="ko-KR" altLang="en-US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PAGE</a:t>
            </a:r>
            <a:endParaRPr lang="ko-KR" altLang="en-US" sz="16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827" y="256279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주요기능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963" y="3430797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상단 고정 버튼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313" y="3842204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좌측 네비게이션</a:t>
            </a:r>
            <a:endParaRPr lang="ko-KR" altLang="en-US" sz="10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045371" y="2981320"/>
            <a:ext cx="1500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35"/>
          <a:stretch/>
        </p:blipFill>
        <p:spPr>
          <a:xfrm>
            <a:off x="2207830" y="-1"/>
            <a:ext cx="769816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2209799" cy="6858000"/>
          </a:xfrm>
          <a:prstGeom prst="rect">
            <a:avLst/>
          </a:prstGeom>
          <a:solidFill>
            <a:srgbClr val="CC471E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6512" y="756520"/>
            <a:ext cx="1971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THEORY</a:t>
            </a:r>
            <a:r>
              <a:rPr lang="ko-KR" altLang="en-US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PAGE</a:t>
            </a:r>
            <a:endParaRPr lang="ko-KR" altLang="en-US" sz="16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827" y="256279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주요기능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963" y="3430797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상단 고정 버튼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313" y="3842204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좌측 네비게이션</a:t>
            </a:r>
            <a:endParaRPr lang="ko-KR" altLang="en-US" sz="10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045371" y="2981320"/>
            <a:ext cx="1500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5" y="9071"/>
            <a:ext cx="7696205" cy="795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2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2209799" cy="6858000"/>
          </a:xfrm>
          <a:prstGeom prst="rect">
            <a:avLst/>
          </a:prstGeom>
          <a:solidFill>
            <a:srgbClr val="CC471E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6512" y="756520"/>
            <a:ext cx="1971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THEORY</a:t>
            </a:r>
            <a:r>
              <a:rPr lang="ko-KR" altLang="en-US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PAGE</a:t>
            </a:r>
            <a:endParaRPr lang="ko-KR" altLang="en-US" sz="16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827" y="256279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주요기능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963" y="3430797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상단 고정 버튼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313" y="3842204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좌측 네비게이션</a:t>
            </a:r>
            <a:endParaRPr lang="ko-KR" altLang="en-US" sz="10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045371" y="2981320"/>
            <a:ext cx="1500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66" y="0"/>
            <a:ext cx="7721634" cy="6858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190749" y="0"/>
            <a:ext cx="4972051" cy="6894195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DOCTYPE html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 err="1">
                <a:solidFill>
                  <a:srgbClr val="CE9178"/>
                </a:solidFill>
                <a:latin typeface="Consolas" panose="020B0609020204030204" pitchFamily="49" charset="0"/>
              </a:rPr>
              <a:t>ko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 initial-scale=1"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&lt;!-- 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위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개의 메타 태그는 *반드시*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head 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태그의 처음에 </a:t>
            </a:r>
            <a:r>
              <a:rPr lang="ko-KR" altLang="en-US" sz="650" dirty="0" err="1">
                <a:solidFill>
                  <a:srgbClr val="608B4E"/>
                </a:solidFill>
                <a:latin typeface="Consolas" panose="020B0609020204030204" pitchFamily="49" charset="0"/>
              </a:rPr>
              <a:t>와야합니다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; 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어떤 다른 콘텐츠들은 반드시 이 태그들 *다음에* 와야 합니다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--&gt;</a:t>
            </a:r>
            <a:endParaRPr lang="ko-KR" altLang="en-US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&lt;!-- 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부트스트랩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--&gt;</a:t>
            </a:r>
            <a:endParaRPr lang="ko-KR" altLang="en-US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/theory.css"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/bootstrap.min.css"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 err="1">
                <a:solidFill>
                  <a:srgbClr val="CE9178"/>
                </a:solidFill>
                <a:latin typeface="Consolas" panose="020B0609020204030204" pitchFamily="49" charset="0"/>
              </a:rPr>
              <a:t>js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/theory.js"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 err="1">
                <a:solidFill>
                  <a:srgbClr val="DCDCAA"/>
                </a:solidFill>
                <a:latin typeface="Consolas" panose="020B0609020204030204" pitchFamily="49" charset="0"/>
              </a:rPr>
              <a:t>openNav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6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5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 err="1">
                <a:solidFill>
                  <a:srgbClr val="CE9178"/>
                </a:solidFill>
                <a:latin typeface="Consolas" panose="020B0609020204030204" pitchFamily="49" charset="0"/>
              </a:rPr>
              <a:t>mySidenav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6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6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"250px"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/* Set the width of the side navigation to 0 */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closeNav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6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5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 err="1">
                <a:solidFill>
                  <a:srgbClr val="CE9178"/>
                </a:solidFill>
                <a:latin typeface="Consolas" panose="020B0609020204030204" pitchFamily="49" charset="0"/>
              </a:rPr>
              <a:t>mySidenav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6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DCDCAA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sz="6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"http://www.naver.com/"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&lt;!--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좌측 네비게이션 바 소스코드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--&gt;</a:t>
            </a:r>
            <a:endParaRPr lang="ko-KR" altLang="en-US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 err="1">
                <a:solidFill>
                  <a:srgbClr val="CE9178"/>
                </a:solidFill>
                <a:latin typeface="Consolas" panose="020B0609020204030204" pitchFamily="49" charset="0"/>
              </a:rPr>
              <a:t>mySidenav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 err="1">
                <a:solidFill>
                  <a:srgbClr val="CE9178"/>
                </a:solidFill>
                <a:latin typeface="Consolas" panose="020B0609020204030204" pitchFamily="49" charset="0"/>
              </a:rPr>
              <a:t>sidenav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javascript:void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(0)"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 err="1">
                <a:solidFill>
                  <a:srgbClr val="CE9178"/>
                </a:solidFill>
                <a:latin typeface="Consolas" panose="020B0609020204030204" pitchFamily="49" charset="0"/>
              </a:rPr>
              <a:t>closebtn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 err="1">
                <a:solidFill>
                  <a:srgbClr val="CE9178"/>
                </a:solidFill>
                <a:latin typeface="Consolas" panose="020B0609020204030204" pitchFamily="49" charset="0"/>
              </a:rPr>
              <a:t>closeNav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&amp;times;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 /&gt;&lt;</a:t>
            </a:r>
            <a:r>
              <a:rPr lang="en-US" altLang="ko-KR" sz="65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 /&gt;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&lt;!--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프로필 </a:t>
            </a:r>
            <a:r>
              <a:rPr lang="en-US" altLang="ko-KR" sz="650" dirty="0" err="1">
                <a:solidFill>
                  <a:srgbClr val="608B4E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태그 </a:t>
            </a:r>
            <a:r>
              <a:rPr lang="en-US" altLang="ko-KR" sz="650" dirty="0" err="1">
                <a:solidFill>
                  <a:srgbClr val="608B4E"/>
                </a:solidFill>
                <a:latin typeface="Consolas" panose="020B0609020204030204" pitchFamily="49" charset="0"/>
              </a:rPr>
              <a:t>src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속성에 자신 경로 입력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! link() 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함수를 통해 링크 </a:t>
            </a:r>
            <a:r>
              <a:rPr lang="ko-KR" altLang="en-US" sz="650" dirty="0" err="1">
                <a:solidFill>
                  <a:srgbClr val="608B4E"/>
                </a:solidFill>
                <a:latin typeface="Consolas" panose="020B0609020204030204" pitchFamily="49" charset="0"/>
              </a:rPr>
              <a:t>지정해야함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! link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함수는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master.js 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파일에 들어있습니다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.--&gt;</a:t>
            </a:r>
            <a:endParaRPr lang="ko-KR" altLang="en-US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&lt;!-- 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주의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!! 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프로필 부분에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&lt;a&gt;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태그 사용하지 마세요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!! 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배치가 깨집니다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!!--&gt;</a:t>
            </a:r>
            <a:endParaRPr lang="ko-KR" altLang="en-US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"profile"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 err="1">
                <a:solidFill>
                  <a:srgbClr val="CE9178"/>
                </a:solidFill>
                <a:latin typeface="Consolas" panose="020B0609020204030204" pitchFamily="49" charset="0"/>
              </a:rPr>
              <a:t>profileImg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-circle"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"https://scontent-icn1-1.xx.fbcdn.net/v/t1.0-9/13393924_1050262958393622_683537457540375648_n.jpg?oh=92dfc67f669aaa77d98fb14e691b181c</a:t>
            </a:r>
            <a:r>
              <a:rPr lang="en-US" altLang="ko-KR" sz="650" dirty="0">
                <a:solidFill>
                  <a:srgbClr val="F44747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oe=595D3F1B"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"Generic placeholder image"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"140"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"140"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"link()"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"link()"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50" dirty="0" err="1">
                <a:solidFill>
                  <a:srgbClr val="D4D4D4"/>
                </a:solidFill>
                <a:latin typeface="Consolas" panose="020B0609020204030204" pitchFamily="49" charset="0"/>
              </a:rPr>
              <a:t>GeonWoo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Kim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Team </a:t>
            </a:r>
            <a:r>
              <a:rPr lang="en-US" altLang="ko-KR" sz="650" dirty="0" err="1">
                <a:solidFill>
                  <a:srgbClr val="D4D4D4"/>
                </a:solidFill>
                <a:latin typeface="Consolas" panose="020B0609020204030204" pitchFamily="49" charset="0"/>
              </a:rPr>
              <a:t>Earlgrey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 /&gt;&lt;</a:t>
            </a:r>
            <a:r>
              <a:rPr lang="en-US" altLang="ko-KR" sz="65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 /&gt;&lt;</a:t>
            </a:r>
            <a:r>
              <a:rPr lang="en-US" altLang="ko-KR" sz="65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 /&gt;&lt;</a:t>
            </a:r>
            <a:r>
              <a:rPr lang="en-US" altLang="ko-KR" sz="65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 /&gt;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&lt;!-- 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네비게이션 링크 부분 링크 </a:t>
            </a:r>
            <a:r>
              <a:rPr lang="ko-KR" altLang="en-US" sz="650" dirty="0" err="1">
                <a:solidFill>
                  <a:srgbClr val="608B4E"/>
                </a:solidFill>
                <a:latin typeface="Consolas" panose="020B0609020204030204" pitchFamily="49" charset="0"/>
              </a:rPr>
              <a:t>입력해야함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!! --&gt;</a:t>
            </a:r>
            <a:endParaRPr lang="ko-KR" altLang="en-US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Home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HTML5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CSS3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50" dirty="0" err="1">
                <a:solidFill>
                  <a:srgbClr val="D4D4D4"/>
                </a:solidFill>
                <a:latin typeface="Consolas" panose="020B0609020204030204" pitchFamily="49" charset="0"/>
              </a:rPr>
              <a:t>CodingStyle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&lt;!--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상단 페이지 부분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--&gt;</a:t>
            </a:r>
            <a:endParaRPr lang="ko-KR" altLang="en-US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"jumbotron"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The Coding Style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 err="1">
                <a:solidFill>
                  <a:srgbClr val="CE9178"/>
                </a:solidFill>
                <a:latin typeface="Consolas" panose="020B0609020204030204" pitchFamily="49" charset="0"/>
              </a:rPr>
              <a:t>titleP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알고리즘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자료구조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언어에 대한 지식은 대표적인 프로그래머의 기본 소양입니다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  <a:r>
              <a:rPr lang="ko-KR" alt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그런데 프로그래머가 협업을 할 때의 기본 소양을 어떤 것일까요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? </a:t>
            </a:r>
            <a:r>
              <a:rPr lang="ko-KR" alt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이 페이지에서는 가독성을 </a:t>
            </a:r>
            <a:r>
              <a:rPr lang="ko-KR" altLang="en-US" sz="650" dirty="0" err="1">
                <a:solidFill>
                  <a:srgbClr val="D4D4D4"/>
                </a:solidFill>
                <a:latin typeface="Consolas" panose="020B0609020204030204" pitchFamily="49" charset="0"/>
              </a:rPr>
              <a:t>높히고</a:t>
            </a:r>
            <a:r>
              <a:rPr lang="ko-KR" alt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 유지보수를 </a:t>
            </a:r>
            <a:r>
              <a:rPr lang="ko-KR" altLang="en-US" sz="650" dirty="0" err="1">
                <a:solidFill>
                  <a:srgbClr val="D4D4D4"/>
                </a:solidFill>
                <a:latin typeface="Consolas" panose="020B0609020204030204" pitchFamily="49" charset="0"/>
              </a:rPr>
              <a:t>원할하게</a:t>
            </a:r>
            <a:r>
              <a:rPr lang="ko-KR" alt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 하는 코딩 스타일에 대해 함께 알아봅니다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. (</a:t>
            </a:r>
            <a:r>
              <a:rPr lang="ko-KR" alt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참고자료 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ko-KR" alt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코딩스타일 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- </a:t>
            </a:r>
            <a:r>
              <a:rPr lang="ko-KR" alt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나무위키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&lt;!-- 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메뉴 버튼 </a:t>
            </a:r>
            <a:r>
              <a:rPr lang="en-US" altLang="ko-KR" sz="650" dirty="0" err="1">
                <a:solidFill>
                  <a:srgbClr val="608B4E"/>
                </a:solidFill>
                <a:latin typeface="Consolas" panose="020B0609020204030204" pitchFamily="49" charset="0"/>
              </a:rPr>
              <a:t>openNav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() 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함수를 통해 동작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(master.js</a:t>
            </a:r>
            <a:r>
              <a:rPr lang="ko-KR" altLang="en-US" sz="650" dirty="0">
                <a:solidFill>
                  <a:srgbClr val="608B4E"/>
                </a:solidFill>
                <a:latin typeface="Consolas" panose="020B0609020204030204" pitchFamily="49" charset="0"/>
              </a:rPr>
              <a:t>에 함수가 </a:t>
            </a:r>
            <a:r>
              <a:rPr lang="ko-KR" altLang="en-US" sz="650" dirty="0" err="1">
                <a:solidFill>
                  <a:srgbClr val="608B4E"/>
                </a:solidFill>
                <a:latin typeface="Consolas" panose="020B0609020204030204" pitchFamily="49" charset="0"/>
              </a:rPr>
              <a:t>포함되어있음</a:t>
            </a:r>
            <a:r>
              <a:rPr lang="en-US" altLang="ko-KR" sz="650" dirty="0">
                <a:solidFill>
                  <a:srgbClr val="608B4E"/>
                </a:solidFill>
                <a:latin typeface="Consolas" panose="020B0609020204030204" pitchFamily="49" charset="0"/>
              </a:rPr>
              <a:t>)  --&gt;</a:t>
            </a:r>
            <a:endParaRPr lang="ko-KR" altLang="en-US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"position: fixed; top:2%; right:2%;"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-warning </a:t>
            </a:r>
            <a:r>
              <a:rPr lang="en-US" altLang="ko-KR" sz="650" dirty="0" err="1">
                <a:solidFill>
                  <a:srgbClr val="CE9178"/>
                </a:solidFill>
                <a:latin typeface="Consolas" panose="020B0609020204030204" pitchFamily="49" charset="0"/>
              </a:rPr>
              <a:t>btn-sm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>
                <a:solidFill>
                  <a:srgbClr val="9CDCFE"/>
                </a:solidFill>
                <a:latin typeface="Consolas" panose="020B0609020204030204" pitchFamily="49" charset="0"/>
              </a:rPr>
              <a:t>role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'#'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65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50" dirty="0" err="1">
                <a:solidFill>
                  <a:srgbClr val="CE9178"/>
                </a:solidFill>
                <a:latin typeface="Consolas" panose="020B0609020204030204" pitchFamily="49" charset="0"/>
              </a:rPr>
              <a:t>openNav</a:t>
            </a:r>
            <a:r>
              <a:rPr lang="en-US" altLang="ko-KR" sz="65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MENU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5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3092" y="998741"/>
            <a:ext cx="160319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" dist="12700" dir="5400000" algn="t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SOURCECODE</a:t>
            </a:r>
            <a:endParaRPr lang="ko-KR" altLang="en-US" spc="-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" dist="12700" dir="5400000" algn="t" rotWithShape="0">
                  <a:prstClr val="black">
                    <a:alpha val="4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49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2209799" cy="6858000"/>
          </a:xfrm>
          <a:prstGeom prst="rect">
            <a:avLst/>
          </a:prstGeom>
          <a:solidFill>
            <a:srgbClr val="CC471E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7434" y="756520"/>
            <a:ext cx="1971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PORTPHOLIO</a:t>
            </a:r>
            <a:r>
              <a:rPr lang="ko-KR" altLang="en-US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PAGE</a:t>
            </a:r>
            <a:endParaRPr lang="ko-KR" altLang="en-US" sz="16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827" y="256279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주요기능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814" y="3430797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상단 동적 </a:t>
            </a:r>
            <a:r>
              <a:rPr lang="ko-KR" altLang="en-US" sz="1000" spc="-50" dirty="0" err="1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메뉴바</a:t>
            </a:r>
            <a:endParaRPr lang="ko-KR" altLang="en-US" sz="1000" spc="-50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397" y="3842204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구글 </a:t>
            </a:r>
            <a:r>
              <a:rPr lang="ko-KR" altLang="en-US" sz="1000" spc="-5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차트 </a:t>
            </a:r>
            <a:r>
              <a:rPr lang="en-US" altLang="ko-KR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 </a:t>
            </a:r>
            <a:r>
              <a:rPr lang="ko-KR" altLang="en-US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599" y="4272786"/>
            <a:ext cx="13035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야후 </a:t>
            </a:r>
            <a:r>
              <a:rPr lang="ko-KR" altLang="en-US" sz="1000" spc="-50" dirty="0" err="1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파이낸스</a:t>
            </a:r>
            <a:r>
              <a:rPr lang="ko-KR" altLang="en-US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 </a:t>
            </a:r>
            <a:r>
              <a:rPr lang="ko-KR" altLang="en-US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</a:t>
            </a: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045371" y="2981320"/>
            <a:ext cx="1500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95"/>
          <a:stretch/>
        </p:blipFill>
        <p:spPr>
          <a:xfrm>
            <a:off x="2209795" y="0"/>
            <a:ext cx="7696205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6313" y="4709718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AJAX </a:t>
            </a:r>
            <a:r>
              <a:rPr lang="en-US" altLang="ko-KR" sz="1000" spc="-50" dirty="0" err="1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XmlHttpRequest</a:t>
            </a:r>
            <a:r>
              <a:rPr lang="en-US" altLang="ko-KR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spc="-50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26620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000" spc="-100" dirty="0" smtClean="0">
            <a:ln>
              <a:solidFill>
                <a:schemeClr val="tx1">
                  <a:alpha val="0"/>
                </a:schemeClr>
              </a:solidFill>
            </a:ln>
            <a:latin typeface="KoPub돋움체 Light" panose="02020603020101020101" pitchFamily="18" charset="-127"/>
            <a:ea typeface="KoPub돋움체 Light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215</Words>
  <Application>Microsoft Office PowerPoint</Application>
  <PresentationFormat>A4 용지(210x297mm)</PresentationFormat>
  <Paragraphs>307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KoPub돋움체 Bold</vt:lpstr>
      <vt:lpstr>Calibri</vt:lpstr>
      <vt:lpstr>Arial</vt:lpstr>
      <vt:lpstr>Consolas</vt:lpstr>
      <vt:lpstr>맑은 고딕</vt:lpstr>
      <vt:lpstr>KoPub돋움체 Light</vt:lpstr>
      <vt:lpstr>KoPub돋움체 Medium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youlive123@nate.com</dc:creator>
  <cp:lastModifiedBy>youlive123@nate.com</cp:lastModifiedBy>
  <cp:revision>52</cp:revision>
  <dcterms:created xsi:type="dcterms:W3CDTF">2017-03-22T13:44:04Z</dcterms:created>
  <dcterms:modified xsi:type="dcterms:W3CDTF">2017-03-23T13:57:07Z</dcterms:modified>
</cp:coreProperties>
</file>