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9009B06-146E-4E9A-A0D9-3EC127D77F12}">
  <a:tblStyle styleId="{19009B06-146E-4E9A-A0D9-3EC127D77F1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cornTeam/Game_Prj/blob/master/GeonWooKim/script.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471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657150" y="2633500"/>
            <a:ext cx="18297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EARLGREY</a:t>
            </a:r>
          </a:p>
        </p:txBody>
      </p:sp>
      <p:sp>
        <p:nvSpPr>
          <p:cNvPr id="55" name="Shape 55"/>
          <p:cNvSpPr/>
          <p:nvPr/>
        </p:nvSpPr>
        <p:spPr>
          <a:xfrm>
            <a:off x="3791100" y="807675"/>
            <a:ext cx="1561800" cy="157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2670600" y="3583525"/>
            <a:ext cx="42525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INTRODUCTORY PRESENTATION OF EARLGERY’S PROCJECT</a:t>
            </a:r>
          </a:p>
        </p:txBody>
      </p:sp>
      <p:cxnSp>
        <p:nvCxnSpPr>
          <p:cNvPr id="57" name="Shape 57"/>
          <p:cNvCxnSpPr/>
          <p:nvPr/>
        </p:nvCxnSpPr>
        <p:spPr>
          <a:xfrm>
            <a:off x="4485925" y="3397350"/>
            <a:ext cx="264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noun_935189_cc.png"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012" y="1087674"/>
            <a:ext cx="1045974" cy="89537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101250" y="4631350"/>
            <a:ext cx="5978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100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2017. 04. 28</a:t>
            </a:r>
          </a:p>
          <a:p>
            <a:pPr lvl="0">
              <a:spcBef>
                <a:spcPts val="0"/>
              </a:spcBef>
              <a:buNone/>
            </a:pPr>
            <a:r>
              <a:rPr b="1" lang="ko" sz="100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TEAM EALGREY  -  윤영주 장혜영 김건우 박민규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471E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3067150" y="1870875"/>
            <a:ext cx="2463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4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75" y="4631350"/>
            <a:ext cx="9144000" cy="512100"/>
          </a:xfrm>
          <a:prstGeom prst="rect">
            <a:avLst/>
          </a:prstGeom>
          <a:solidFill>
            <a:srgbClr val="CC471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324525" y="236150"/>
            <a:ext cx="1914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OVERVIEW</a:t>
            </a:r>
          </a:p>
        </p:txBody>
      </p:sp>
      <p:cxnSp>
        <p:nvCxnSpPr>
          <p:cNvPr id="66" name="Shape 66"/>
          <p:cNvCxnSpPr/>
          <p:nvPr/>
        </p:nvCxnSpPr>
        <p:spPr>
          <a:xfrm>
            <a:off x="2026400" y="487650"/>
            <a:ext cx="6845100" cy="0"/>
          </a:xfrm>
          <a:prstGeom prst="straightConnector1">
            <a:avLst/>
          </a:prstGeom>
          <a:noFill/>
          <a:ln cap="flat" cmpd="sng" w="9525">
            <a:solidFill>
              <a:srgbClr val="CC471E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" name="Shape 67"/>
          <p:cNvCxnSpPr/>
          <p:nvPr/>
        </p:nvCxnSpPr>
        <p:spPr>
          <a:xfrm>
            <a:off x="412600" y="755150"/>
            <a:ext cx="249000" cy="228300"/>
          </a:xfrm>
          <a:prstGeom prst="straightConnector1">
            <a:avLst/>
          </a:prstGeom>
          <a:noFill/>
          <a:ln cap="flat" cmpd="sng" w="9525">
            <a:solidFill>
              <a:srgbClr val="CC471E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" name="Shape 68"/>
          <p:cNvSpPr txBox="1"/>
          <p:nvPr/>
        </p:nvSpPr>
        <p:spPr>
          <a:xfrm>
            <a:off x="711300" y="1536375"/>
            <a:ext cx="5978400" cy="26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ko">
                <a:solidFill>
                  <a:srgbClr val="CC471E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목적		- 클라이언트 사이드 기술 복습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ko">
                <a:solidFill>
                  <a:srgbClr val="CC471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		- 웹에서 동작하는 간단한 게임 구현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47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ko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특징		- </a:t>
            </a:r>
            <a:r>
              <a:rPr lang="ko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HTML5 CANVAS 사용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ko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		- </a:t>
            </a:r>
            <a:r>
              <a:rPr lang="ko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2D 기반의 그래픽 구현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ko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		- </a:t>
            </a:r>
            <a:r>
              <a:rPr lang="ko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키보드 입력을 통한 그래픽 객체 제어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101250" y="4631350"/>
            <a:ext cx="5978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100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2017. 04. 28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 sz="100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TEAM EALGREY  -  윤영주 장혜영 김건우 박민규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descr="rocket-ship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600" y="1527325"/>
            <a:ext cx="2064349" cy="20643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2283675" y="512050"/>
            <a:ext cx="52029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ko" sz="30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Javascript </a:t>
            </a:r>
            <a:r>
              <a:rPr b="1" lang="ko" sz="3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r>
              <a:rPr b="1" lang="ko" sz="30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hooting Game</a:t>
            </a:r>
            <a:r>
              <a:rPr b="1" lang="ko" sz="24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75" y="4631350"/>
            <a:ext cx="9144000" cy="512100"/>
          </a:xfrm>
          <a:prstGeom prst="rect">
            <a:avLst/>
          </a:prstGeom>
          <a:solidFill>
            <a:srgbClr val="CC471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324525" y="236150"/>
            <a:ext cx="22677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REQUIRMENT</a:t>
            </a:r>
          </a:p>
        </p:txBody>
      </p:sp>
      <p:cxnSp>
        <p:nvCxnSpPr>
          <p:cNvPr id="78" name="Shape 78"/>
          <p:cNvCxnSpPr>
            <a:stCxn id="77" idx="3"/>
          </p:cNvCxnSpPr>
          <p:nvPr/>
        </p:nvCxnSpPr>
        <p:spPr>
          <a:xfrm>
            <a:off x="2592225" y="482900"/>
            <a:ext cx="6279300" cy="4800"/>
          </a:xfrm>
          <a:prstGeom prst="straightConnector1">
            <a:avLst/>
          </a:prstGeom>
          <a:noFill/>
          <a:ln cap="flat" cmpd="sng" w="9525">
            <a:solidFill>
              <a:srgbClr val="CC471E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/>
          <p:nvPr/>
        </p:nvCxnSpPr>
        <p:spPr>
          <a:xfrm>
            <a:off x="412600" y="755150"/>
            <a:ext cx="249000" cy="228300"/>
          </a:xfrm>
          <a:prstGeom prst="straightConnector1">
            <a:avLst/>
          </a:prstGeom>
          <a:noFill/>
          <a:ln cap="flat" cmpd="sng" w="9525">
            <a:solidFill>
              <a:srgbClr val="CC471E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0" name="Shape 80"/>
          <p:cNvSpPr txBox="1"/>
          <p:nvPr/>
        </p:nvSpPr>
        <p:spPr>
          <a:xfrm>
            <a:off x="830075" y="983450"/>
            <a:ext cx="80415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ko" sz="12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게이밍 요소 		</a:t>
            </a:r>
          </a:p>
          <a:p>
            <a:pPr indent="457200" lvl="0" marL="91440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ko">
                <a:solidFill>
                  <a:srgbClr val="FF0000"/>
                </a:solidFill>
              </a:rPr>
              <a:t>기본</a:t>
            </a:r>
            <a:r>
              <a:rPr b="1" lang="ko" sz="1200">
                <a:solidFill>
                  <a:srgbClr val="FF0000"/>
                </a:solidFill>
              </a:rPr>
              <a:t>적 게이밍 요소</a:t>
            </a:r>
          </a:p>
          <a:p>
            <a:pPr indent="-304800" lvl="0" marL="1828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ko" sz="1200">
                <a:solidFill>
                  <a:schemeClr val="dk1"/>
                </a:solidFill>
              </a:rPr>
              <a:t>키보드를 통한 </a:t>
            </a:r>
            <a:r>
              <a:rPr b="1" lang="ko" sz="1200">
                <a:solidFill>
                  <a:schemeClr val="dk1"/>
                </a:solidFill>
              </a:rPr>
              <a:t>움직임</a:t>
            </a:r>
            <a:r>
              <a:rPr lang="ko" sz="1200">
                <a:solidFill>
                  <a:schemeClr val="dk1"/>
                </a:solidFill>
              </a:rPr>
              <a:t> 구현</a:t>
            </a:r>
          </a:p>
          <a:p>
            <a:pPr indent="-304800" lvl="0" marL="1828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ko" sz="1200">
                <a:solidFill>
                  <a:schemeClr val="dk1"/>
                </a:solidFill>
              </a:rPr>
              <a:t>키보드를 통한 </a:t>
            </a:r>
            <a:r>
              <a:rPr b="1" lang="ko" sz="1200">
                <a:solidFill>
                  <a:schemeClr val="dk1"/>
                </a:solidFill>
              </a:rPr>
              <a:t>총알</a:t>
            </a:r>
            <a:r>
              <a:rPr lang="ko" sz="1200">
                <a:solidFill>
                  <a:schemeClr val="dk1"/>
                </a:solidFill>
              </a:rPr>
              <a:t> 발사 구현</a:t>
            </a:r>
          </a:p>
          <a:p>
            <a:pPr indent="-304800" lvl="0" marL="1828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ko" sz="1200">
                <a:solidFill>
                  <a:schemeClr val="dk1"/>
                </a:solidFill>
              </a:rPr>
              <a:t>동적으로 여러 개의 적군 객체를 </a:t>
            </a:r>
            <a:r>
              <a:rPr b="1" lang="ko" sz="1200">
                <a:solidFill>
                  <a:schemeClr val="dk1"/>
                </a:solidFill>
              </a:rPr>
              <a:t>랜덤 위치</a:t>
            </a:r>
            <a:r>
              <a:rPr lang="ko" sz="1200">
                <a:solidFill>
                  <a:schemeClr val="dk1"/>
                </a:solidFill>
              </a:rPr>
              <a:t>에 생성</a:t>
            </a:r>
          </a:p>
          <a:p>
            <a:pPr indent="0" lvl="0" marL="13716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37160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ko">
                <a:solidFill>
                  <a:srgbClr val="4A86E8"/>
                </a:solidFill>
              </a:rPr>
              <a:t>핵심</a:t>
            </a:r>
            <a:r>
              <a:rPr b="1" lang="ko" sz="1200">
                <a:solidFill>
                  <a:srgbClr val="4A86E8"/>
                </a:solidFill>
              </a:rPr>
              <a:t>적 게이밍 요소</a:t>
            </a:r>
          </a:p>
          <a:p>
            <a:pPr indent="-304800" lvl="0" marL="1828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ko" sz="1200">
                <a:solidFill>
                  <a:schemeClr val="dk1"/>
                </a:solidFill>
              </a:rPr>
              <a:t>적군이 아군 총알에 </a:t>
            </a:r>
            <a:r>
              <a:rPr b="1" lang="ko" sz="1200">
                <a:solidFill>
                  <a:schemeClr val="dk1"/>
                </a:solidFill>
              </a:rPr>
              <a:t>충돌</a:t>
            </a:r>
            <a:r>
              <a:rPr lang="ko" sz="1200">
                <a:solidFill>
                  <a:schemeClr val="dk1"/>
                </a:solidFill>
              </a:rPr>
              <a:t>하면 객체 제거</a:t>
            </a:r>
          </a:p>
          <a:p>
            <a:pPr indent="-304800" lvl="0" marL="1828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ko" sz="1200">
                <a:solidFill>
                  <a:schemeClr val="dk1"/>
                </a:solidFill>
              </a:rPr>
              <a:t>제거된 적군 객체의 총 수를 계산하여 </a:t>
            </a:r>
            <a:r>
              <a:rPr b="1" lang="ko" sz="1200">
                <a:solidFill>
                  <a:schemeClr val="dk1"/>
                </a:solidFill>
              </a:rPr>
              <a:t>새로운 객체</a:t>
            </a:r>
            <a:r>
              <a:rPr lang="ko" sz="1200">
                <a:solidFill>
                  <a:schemeClr val="dk1"/>
                </a:solidFill>
              </a:rPr>
              <a:t> 생성</a:t>
            </a:r>
          </a:p>
          <a:p>
            <a:pPr indent="-304800" lvl="3" marL="1828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ko" sz="1200">
                <a:solidFill>
                  <a:schemeClr val="dk1"/>
                </a:solidFill>
              </a:rPr>
              <a:t>적군 및 적의 총알에 충돌 했을 때 </a:t>
            </a:r>
            <a:r>
              <a:rPr b="1" lang="ko" sz="1200">
                <a:solidFill>
                  <a:schemeClr val="dk1"/>
                </a:solidFill>
              </a:rPr>
              <a:t>Game over</a:t>
            </a:r>
            <a:r>
              <a:rPr lang="ko" sz="1200">
                <a:solidFill>
                  <a:schemeClr val="dk1"/>
                </a:solidFill>
              </a:rPr>
              <a:t> 구현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3716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47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01250" y="4631350"/>
            <a:ext cx="5978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100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2017. 04. 28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 sz="100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TEAM EALGREY  -  윤영주 장혜영 김건우 박민규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75" y="4631350"/>
            <a:ext cx="9144000" cy="512100"/>
          </a:xfrm>
          <a:prstGeom prst="rect">
            <a:avLst/>
          </a:prstGeom>
          <a:solidFill>
            <a:srgbClr val="CC471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24525" y="236150"/>
            <a:ext cx="22677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REQUIRMENT</a:t>
            </a:r>
          </a:p>
        </p:txBody>
      </p:sp>
      <p:cxnSp>
        <p:nvCxnSpPr>
          <p:cNvPr id="88" name="Shape 88"/>
          <p:cNvCxnSpPr>
            <a:stCxn id="87" idx="3"/>
          </p:cNvCxnSpPr>
          <p:nvPr/>
        </p:nvCxnSpPr>
        <p:spPr>
          <a:xfrm>
            <a:off x="2592225" y="482900"/>
            <a:ext cx="6279300" cy="4800"/>
          </a:xfrm>
          <a:prstGeom prst="straightConnector1">
            <a:avLst/>
          </a:prstGeom>
          <a:noFill/>
          <a:ln cap="flat" cmpd="sng" w="9525">
            <a:solidFill>
              <a:srgbClr val="CC471E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/>
          <p:nvPr/>
        </p:nvCxnSpPr>
        <p:spPr>
          <a:xfrm>
            <a:off x="412600" y="755150"/>
            <a:ext cx="249000" cy="228300"/>
          </a:xfrm>
          <a:prstGeom prst="straightConnector1">
            <a:avLst/>
          </a:prstGeom>
          <a:noFill/>
          <a:ln cap="flat" cmpd="sng" w="9525">
            <a:solidFill>
              <a:srgbClr val="CC471E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" name="Shape 90"/>
          <p:cNvSpPr txBox="1"/>
          <p:nvPr/>
        </p:nvSpPr>
        <p:spPr>
          <a:xfrm>
            <a:off x="830075" y="983450"/>
            <a:ext cx="80415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ko" sz="12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게이밍 요소 		</a:t>
            </a:r>
          </a:p>
          <a:p>
            <a:pPr indent="457200" lvl="0" marL="9144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ko" sz="1800">
                <a:solidFill>
                  <a:schemeClr val="dk1"/>
                </a:solidFill>
              </a:rPr>
              <a:t>추가 구현 아이디어</a:t>
            </a:r>
          </a:p>
          <a:p>
            <a:pPr indent="-304800" lvl="0" marL="1828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ko" sz="1200">
                <a:solidFill>
                  <a:schemeClr val="dk1"/>
                </a:solidFill>
              </a:rPr>
              <a:t>스테이지 생성하여 </a:t>
            </a:r>
            <a:r>
              <a:rPr b="1" lang="ko" sz="1200">
                <a:solidFill>
                  <a:srgbClr val="CC471E"/>
                </a:solidFill>
              </a:rPr>
              <a:t>난이도</a:t>
            </a:r>
            <a:r>
              <a:rPr lang="ko" sz="1200">
                <a:solidFill>
                  <a:schemeClr val="dk1"/>
                </a:solidFill>
              </a:rPr>
              <a:t>를 지속적으로 올리기</a:t>
            </a:r>
          </a:p>
          <a:p>
            <a:pPr indent="-304800" lvl="0" marL="1828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ko" sz="1200">
                <a:solidFill>
                  <a:schemeClr val="dk1"/>
                </a:solidFill>
              </a:rPr>
              <a:t>아군 게임 객체의</a:t>
            </a:r>
            <a:r>
              <a:rPr lang="ko" sz="1200">
                <a:solidFill>
                  <a:srgbClr val="CC471E"/>
                </a:solidFill>
              </a:rPr>
              <a:t> </a:t>
            </a:r>
            <a:r>
              <a:rPr b="1" lang="ko" sz="1200">
                <a:solidFill>
                  <a:srgbClr val="CC471E"/>
                </a:solidFill>
              </a:rPr>
              <a:t>Life</a:t>
            </a:r>
            <a:r>
              <a:rPr lang="ko" sz="1200">
                <a:solidFill>
                  <a:schemeClr val="dk1"/>
                </a:solidFill>
              </a:rPr>
              <a:t> 구현</a:t>
            </a:r>
          </a:p>
          <a:p>
            <a:pPr indent="-304800" lvl="0" marL="1828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b="1" lang="ko" sz="1200">
                <a:solidFill>
                  <a:srgbClr val="CC471E"/>
                </a:solidFill>
              </a:rPr>
              <a:t>보스</a:t>
            </a:r>
            <a:r>
              <a:rPr lang="ko" sz="1200">
                <a:solidFill>
                  <a:schemeClr val="dk1"/>
                </a:solidFill>
              </a:rPr>
              <a:t> 몬스터 및 스테이지 구현</a:t>
            </a:r>
          </a:p>
          <a:p>
            <a:pPr indent="-304800" lvl="0" marL="1828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b="1" lang="ko" sz="1200">
                <a:solidFill>
                  <a:srgbClr val="CC471E"/>
                </a:solidFill>
              </a:rPr>
              <a:t>아이템</a:t>
            </a:r>
            <a:r>
              <a:rPr lang="ko" sz="1200">
                <a:solidFill>
                  <a:schemeClr val="dk1"/>
                </a:solidFill>
              </a:rPr>
              <a:t> 구현 (버그수정 중)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3716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47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01250" y="4631350"/>
            <a:ext cx="5978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100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2017. 04. 28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 sz="100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TEAM EALGREY  -  윤영주 장혜영 김건우 박민규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descr="idea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725" y="1685550"/>
            <a:ext cx="359449" cy="35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75" y="4631350"/>
            <a:ext cx="9144000" cy="512100"/>
          </a:xfrm>
          <a:prstGeom prst="rect">
            <a:avLst/>
          </a:prstGeom>
          <a:solidFill>
            <a:srgbClr val="CC471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324525" y="236150"/>
            <a:ext cx="22677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간트차트</a:t>
            </a:r>
          </a:p>
        </p:txBody>
      </p:sp>
      <p:cxnSp>
        <p:nvCxnSpPr>
          <p:cNvPr id="99" name="Shape 99"/>
          <p:cNvCxnSpPr/>
          <p:nvPr/>
        </p:nvCxnSpPr>
        <p:spPr>
          <a:xfrm>
            <a:off x="1530250" y="487700"/>
            <a:ext cx="7341300" cy="0"/>
          </a:xfrm>
          <a:prstGeom prst="straightConnector1">
            <a:avLst/>
          </a:prstGeom>
          <a:noFill/>
          <a:ln cap="flat" cmpd="sng" w="9525">
            <a:solidFill>
              <a:srgbClr val="CC471E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100" name="Shape 100"/>
          <p:cNvGraphicFramePr/>
          <p:nvPr/>
        </p:nvGraphicFramePr>
        <p:xfrm>
          <a:off x="455625" y="1222670"/>
          <a:ext cx="3000000" cy="2999999"/>
        </p:xfrm>
        <a:graphic>
          <a:graphicData uri="http://schemas.openxmlformats.org/drawingml/2006/table">
            <a:tbl>
              <a:tblPr>
                <a:noFill/>
                <a:tableStyleId>{19009B06-146E-4E9A-A0D9-3EC127D77F12}</a:tableStyleId>
              </a:tblPr>
              <a:tblGrid>
                <a:gridCol w="689425"/>
                <a:gridCol w="386325"/>
                <a:gridCol w="386325"/>
                <a:gridCol w="386325"/>
                <a:gridCol w="386325"/>
                <a:gridCol w="386325"/>
                <a:gridCol w="386325"/>
                <a:gridCol w="386325"/>
                <a:gridCol w="386325"/>
                <a:gridCol w="386325"/>
                <a:gridCol w="386325"/>
                <a:gridCol w="386325"/>
                <a:gridCol w="386325"/>
                <a:gridCol w="386325"/>
                <a:gridCol w="386325"/>
                <a:gridCol w="386325"/>
                <a:gridCol w="386325"/>
                <a:gridCol w="386325"/>
                <a:gridCol w="386325"/>
                <a:gridCol w="386325"/>
                <a:gridCol w="386325"/>
              </a:tblGrid>
              <a:tr h="313850">
                <a:tc rowSpan="2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 1주차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 2주차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 3주차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 4주차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</a:tr>
              <a:tr h="2856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7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13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3496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2856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자료수집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2856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구현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2856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구현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285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코드통합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285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285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최종발표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Shape 101"/>
          <p:cNvSpPr/>
          <p:nvPr/>
        </p:nvSpPr>
        <p:spPr>
          <a:xfrm>
            <a:off x="1140575" y="1913700"/>
            <a:ext cx="819000" cy="100500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102" name="Shape 102"/>
          <p:cNvSpPr txBox="1"/>
          <p:nvPr/>
        </p:nvSpPr>
        <p:spPr>
          <a:xfrm>
            <a:off x="324525" y="674962"/>
            <a:ext cx="72591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200">
                <a:latin typeface="Verdana"/>
                <a:ea typeface="Verdana"/>
                <a:cs typeface="Verdana"/>
                <a:sym typeface="Verdana"/>
              </a:rPr>
              <a:t>개발 기간 : 2017.04.03  ~  2017.04.29</a:t>
            </a:r>
          </a:p>
        </p:txBody>
      </p:sp>
      <p:sp>
        <p:nvSpPr>
          <p:cNvPr id="103" name="Shape 103"/>
          <p:cNvSpPr/>
          <p:nvPr/>
        </p:nvSpPr>
        <p:spPr>
          <a:xfrm>
            <a:off x="1140575" y="2042212"/>
            <a:ext cx="819000" cy="1005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104" name="Shape 104"/>
          <p:cNvSpPr/>
          <p:nvPr/>
        </p:nvSpPr>
        <p:spPr>
          <a:xfrm>
            <a:off x="1959575" y="2218050"/>
            <a:ext cx="1097400" cy="100500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105" name="Shape 105"/>
          <p:cNvSpPr/>
          <p:nvPr/>
        </p:nvSpPr>
        <p:spPr>
          <a:xfrm>
            <a:off x="1959575" y="2370450"/>
            <a:ext cx="1097400" cy="1005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106" name="Shape 106"/>
          <p:cNvSpPr/>
          <p:nvPr/>
        </p:nvSpPr>
        <p:spPr>
          <a:xfrm>
            <a:off x="3752724" y="2890950"/>
            <a:ext cx="1888200" cy="100500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107" name="Shape 107"/>
          <p:cNvSpPr/>
          <p:nvPr/>
        </p:nvSpPr>
        <p:spPr>
          <a:xfrm>
            <a:off x="3752725" y="3043338"/>
            <a:ext cx="1888200" cy="1005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108" name="Shape 108"/>
          <p:cNvSpPr/>
          <p:nvPr/>
        </p:nvSpPr>
        <p:spPr>
          <a:xfrm>
            <a:off x="7259250" y="4046850"/>
            <a:ext cx="1207500" cy="1005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/>
          </a:p>
        </p:txBody>
      </p:sp>
      <p:sp>
        <p:nvSpPr>
          <p:cNvPr id="109" name="Shape 109"/>
          <p:cNvSpPr/>
          <p:nvPr/>
        </p:nvSpPr>
        <p:spPr>
          <a:xfrm>
            <a:off x="5230382" y="3381571"/>
            <a:ext cx="1888200" cy="1005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110" name="Shape 110"/>
          <p:cNvSpPr/>
          <p:nvPr/>
        </p:nvSpPr>
        <p:spPr>
          <a:xfrm>
            <a:off x="8466899" y="4373950"/>
            <a:ext cx="345300" cy="1005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111" name="Shape 111"/>
          <p:cNvSpPr/>
          <p:nvPr/>
        </p:nvSpPr>
        <p:spPr>
          <a:xfrm>
            <a:off x="2908732" y="2554488"/>
            <a:ext cx="1097400" cy="100500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112" name="Shape 112"/>
          <p:cNvSpPr/>
          <p:nvPr/>
        </p:nvSpPr>
        <p:spPr>
          <a:xfrm>
            <a:off x="2908732" y="2706888"/>
            <a:ext cx="1097400" cy="1005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113" name="Shape 113"/>
          <p:cNvSpPr/>
          <p:nvPr/>
        </p:nvSpPr>
        <p:spPr>
          <a:xfrm>
            <a:off x="8080750" y="768599"/>
            <a:ext cx="790800" cy="132299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600"/>
              <a:t>진행</a:t>
            </a:r>
          </a:p>
        </p:txBody>
      </p:sp>
      <p:sp>
        <p:nvSpPr>
          <p:cNvPr id="114" name="Shape 114"/>
          <p:cNvSpPr/>
          <p:nvPr/>
        </p:nvSpPr>
        <p:spPr>
          <a:xfrm>
            <a:off x="8080750" y="942568"/>
            <a:ext cx="790800" cy="1323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600">
                <a:solidFill>
                  <a:schemeClr val="dk1"/>
                </a:solidFill>
              </a:rPr>
              <a:t>계획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01250" y="4631350"/>
            <a:ext cx="5978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100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2017. 04. 28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 sz="100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TEAM EALGREY  -  윤영주 장혜영 김건우 박민규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230374" y="3212475"/>
            <a:ext cx="2319600" cy="100500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117" name="Shape 117"/>
          <p:cNvSpPr/>
          <p:nvPr/>
        </p:nvSpPr>
        <p:spPr>
          <a:xfrm>
            <a:off x="6946725" y="3877775"/>
            <a:ext cx="1533900" cy="100500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118" name="Shape 118"/>
          <p:cNvSpPr/>
          <p:nvPr/>
        </p:nvSpPr>
        <p:spPr>
          <a:xfrm>
            <a:off x="6164524" y="3714225"/>
            <a:ext cx="1533899" cy="1005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/>
          </a:p>
        </p:txBody>
      </p:sp>
      <p:sp>
        <p:nvSpPr>
          <p:cNvPr id="119" name="Shape 119"/>
          <p:cNvSpPr/>
          <p:nvPr/>
        </p:nvSpPr>
        <p:spPr>
          <a:xfrm>
            <a:off x="6546350" y="3547900"/>
            <a:ext cx="1497899" cy="100500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120" name="Shape 120"/>
          <p:cNvSpPr/>
          <p:nvPr/>
        </p:nvSpPr>
        <p:spPr>
          <a:xfrm>
            <a:off x="8466900" y="4212175"/>
            <a:ext cx="345300" cy="100500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75" y="4631350"/>
            <a:ext cx="9144000" cy="512100"/>
          </a:xfrm>
          <a:prstGeom prst="rect">
            <a:avLst/>
          </a:prstGeom>
          <a:solidFill>
            <a:srgbClr val="CC471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24525" y="236150"/>
            <a:ext cx="22677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Details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1504850" y="480725"/>
            <a:ext cx="7366800" cy="6900"/>
          </a:xfrm>
          <a:prstGeom prst="straightConnector1">
            <a:avLst/>
          </a:prstGeom>
          <a:noFill/>
          <a:ln cap="flat" cmpd="sng" w="9525">
            <a:solidFill>
              <a:srgbClr val="CC471E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" name="Shape 128"/>
          <p:cNvSpPr txBox="1"/>
          <p:nvPr/>
        </p:nvSpPr>
        <p:spPr>
          <a:xfrm>
            <a:off x="101250" y="4631350"/>
            <a:ext cx="5978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100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2017. 04. 28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 sz="100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TEAM EALGREY  -  윤영주 장혜영 김건우 박민규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29" name="Shape 129"/>
          <p:cNvGraphicFramePr/>
          <p:nvPr/>
        </p:nvGraphicFramePr>
        <p:xfrm>
          <a:off x="524062" y="927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{19009B06-146E-4E9A-A0D9-3EC127D77F12}</a:tableStyleId>
              </a:tblPr>
              <a:tblGrid>
                <a:gridCol w="1729725"/>
                <a:gridCol w="4355225"/>
                <a:gridCol w="985250"/>
                <a:gridCol w="1025700"/>
              </a:tblGrid>
              <a:tr h="313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요구사항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구현내용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구현여부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담당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9125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키보드를 통한 움직임 구현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setInterval() , window.addEventListner() 함수를 통한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keydown, keyup 이벤트 인식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완료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전원</a:t>
                      </a:r>
                    </a:p>
                  </a:txBody>
                  <a:tcPr marT="91425" marB="91425" marR="91425" marL="91425" anchor="ctr"/>
                </a:tc>
              </a:tr>
              <a:tr h="9125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키보드를 통한 총알 발사 구현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setInterval() , window.addEventListner() 함수를 통한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keydown, keyup 이벤트 인식 및 조건을 통한 동적 객체 생성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완료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김건우</a:t>
                      </a:r>
                    </a:p>
                  </a:txBody>
                  <a:tcPr marT="91425" marB="91425" marR="91425" marL="91425" anchor="ctr"/>
                </a:tc>
              </a:tr>
              <a:tr h="9125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동적으로 여러 개의 적군 객체를 랜덤 위치에 생성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여러 개의 객체를 제어하기 위한 객체 배열 생성과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반복문을 통한 객체들의 제어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200">
                          <a:solidFill>
                            <a:srgbClr val="FF0000"/>
                          </a:solidFill>
                        </a:rPr>
                        <a:t>추가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 - 적 객체 회전 궤도, 일정수 이하면 재생성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완료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장혜영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75" y="4631350"/>
            <a:ext cx="9144000" cy="512100"/>
          </a:xfrm>
          <a:prstGeom prst="rect">
            <a:avLst/>
          </a:prstGeom>
          <a:solidFill>
            <a:srgbClr val="CC471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324525" y="236150"/>
            <a:ext cx="22677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Details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1504850" y="480725"/>
            <a:ext cx="7366800" cy="6900"/>
          </a:xfrm>
          <a:prstGeom prst="straightConnector1">
            <a:avLst/>
          </a:prstGeom>
          <a:noFill/>
          <a:ln cap="flat" cmpd="sng" w="9525">
            <a:solidFill>
              <a:srgbClr val="CC471E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7" name="Shape 137"/>
          <p:cNvSpPr txBox="1"/>
          <p:nvPr/>
        </p:nvSpPr>
        <p:spPr>
          <a:xfrm>
            <a:off x="101250" y="4631350"/>
            <a:ext cx="5978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100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2017. 04. 28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 sz="100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TEAM EALGREY  -  윤영주 장혜영 김건우 박민규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38" name="Shape 138"/>
          <p:cNvGraphicFramePr/>
          <p:nvPr/>
        </p:nvGraphicFramePr>
        <p:xfrm>
          <a:off x="588512" y="745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{19009B06-146E-4E9A-A0D9-3EC127D77F12}</a:tableStyleId>
              </a:tblPr>
              <a:tblGrid>
                <a:gridCol w="1729725"/>
                <a:gridCol w="4348475"/>
                <a:gridCol w="850425"/>
                <a:gridCol w="1167275"/>
              </a:tblGrid>
              <a:tr h="313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요구사항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구현내용</a:t>
                      </a: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구현여부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담당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</a:tr>
              <a:tr h="1087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적군이 아군 총알에 충돌하면 객체 제거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객체들끼리의 위치를 조건문 처리를 통해 충돌 알고리즘을 구현하여 동적으로 객체를 제거</a:t>
                      </a: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완료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김건우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87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제거된 적군 객체의 총 수를 계산하여 새로운 객체 생성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여러 객체들을 담은 배열을 통해 객체들의 정보를 얻어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객체들의 동적인 움직임 처리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1200">
                          <a:solidFill>
                            <a:srgbClr val="FF0000"/>
                          </a:solidFill>
                        </a:rPr>
                        <a:t>추가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 - 적 객체 총알 생성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완료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윤영주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87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적군 및 적의 총알에 충돌 했을 때 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Game over 구현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객체들끼리의 위치를 조건문 처리를 통해 충돌 알고리즘을 구현하여 동적으로 객체를 제거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rgbClr val="FF0000"/>
                          </a:solidFill>
                        </a:rPr>
                        <a:t>추가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 - 3개의 라이프 객체 추가 및 충돌 시 라이프 제거 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&amp; 아군 객체 위치 reset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완료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/>
                        <a:t>박민규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75" y="4631350"/>
            <a:ext cx="9144000" cy="512100"/>
          </a:xfrm>
          <a:prstGeom prst="rect">
            <a:avLst/>
          </a:prstGeom>
          <a:solidFill>
            <a:srgbClr val="CC471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324525" y="236150"/>
            <a:ext cx="22677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주요 로직</a:t>
            </a:r>
          </a:p>
        </p:txBody>
      </p:sp>
      <p:cxnSp>
        <p:nvCxnSpPr>
          <p:cNvPr id="145" name="Shape 145"/>
          <p:cNvCxnSpPr>
            <a:stCxn id="144" idx="3"/>
          </p:cNvCxnSpPr>
          <p:nvPr/>
        </p:nvCxnSpPr>
        <p:spPr>
          <a:xfrm>
            <a:off x="2592225" y="482900"/>
            <a:ext cx="6279300" cy="4800"/>
          </a:xfrm>
          <a:prstGeom prst="straightConnector1">
            <a:avLst/>
          </a:prstGeom>
          <a:noFill/>
          <a:ln cap="flat" cmpd="sng" w="9525">
            <a:solidFill>
              <a:srgbClr val="CC471E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6" name="Shape 146"/>
          <p:cNvCxnSpPr/>
          <p:nvPr/>
        </p:nvCxnSpPr>
        <p:spPr>
          <a:xfrm>
            <a:off x="412600" y="755150"/>
            <a:ext cx="249000" cy="228300"/>
          </a:xfrm>
          <a:prstGeom prst="straightConnector1">
            <a:avLst/>
          </a:prstGeom>
          <a:noFill/>
          <a:ln cap="flat" cmpd="sng" w="9525">
            <a:solidFill>
              <a:srgbClr val="CC471E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7" name="Shape 147"/>
          <p:cNvSpPr txBox="1"/>
          <p:nvPr/>
        </p:nvSpPr>
        <p:spPr>
          <a:xfrm>
            <a:off x="550650" y="1030200"/>
            <a:ext cx="86259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ko" sz="1600">
                <a:solidFill>
                  <a:srgbClr val="97235C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function</a:t>
            </a: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 startGame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(){...} 			                      // 게임을 시작하는 함수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ko" sz="1600">
                <a:solidFill>
                  <a:srgbClr val="97235C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function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component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(width, height, color, x, y, type){...}  // 주인공 객체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ko" sz="1600">
                <a:solidFill>
                  <a:srgbClr val="97235C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function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creBullet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(bulletFire){...} 					   // 총알을 생성하는 함수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ko" sz="1600">
                <a:solidFill>
                  <a:srgbClr val="97235C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function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Item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(width, height, x, y){...} 				   // 아이템 객체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ko" sz="1600">
                <a:solidFill>
                  <a:srgbClr val="97235C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function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enemy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(width, height, color, x, y){...} 		   // 적군 객체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ko" sz="1600">
                <a:solidFill>
                  <a:srgbClr val="97235C"/>
                </a:solidFill>
                <a:latin typeface="Malgun Gothic"/>
                <a:ea typeface="Malgun Gothic"/>
                <a:cs typeface="Malgun Gothic"/>
                <a:sym typeface="Malgun Gothic"/>
              </a:rPr>
              <a:t>fucntion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scoreboard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(width, height, color, x, y){...} 	   // 점수판 객체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ko" sz="1600">
                <a:solidFill>
                  <a:srgbClr val="97235C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function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updateGameArea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(){...} 					   // Canvas 화면 업데이트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ko" sz="1600">
                <a:solidFill>
                  <a:srgbClr val="97235C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myGameArea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 = {...}							   // Canvas 그리기 및 키보드 인식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window.onload = startGame();					   // startGame() 호출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47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101250" y="4631350"/>
            <a:ext cx="5978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100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2017. 04. 28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 sz="100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TEAM EALGREY  -  윤영주 장혜영 김건우 박민규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75" y="4631350"/>
            <a:ext cx="9144000" cy="512100"/>
          </a:xfrm>
          <a:prstGeom prst="rect">
            <a:avLst/>
          </a:prstGeom>
          <a:solidFill>
            <a:srgbClr val="CC471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324525" y="236150"/>
            <a:ext cx="22677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주요 로직</a:t>
            </a:r>
          </a:p>
        </p:txBody>
      </p:sp>
      <p:cxnSp>
        <p:nvCxnSpPr>
          <p:cNvPr id="155" name="Shape 155"/>
          <p:cNvCxnSpPr>
            <a:stCxn id="154" idx="3"/>
          </p:cNvCxnSpPr>
          <p:nvPr/>
        </p:nvCxnSpPr>
        <p:spPr>
          <a:xfrm>
            <a:off x="2592225" y="482900"/>
            <a:ext cx="6279300" cy="4800"/>
          </a:xfrm>
          <a:prstGeom prst="straightConnector1">
            <a:avLst/>
          </a:prstGeom>
          <a:noFill/>
          <a:ln cap="flat" cmpd="sng" w="9525">
            <a:solidFill>
              <a:srgbClr val="CC471E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/>
          <p:nvPr/>
        </p:nvCxnSpPr>
        <p:spPr>
          <a:xfrm>
            <a:off x="412600" y="755150"/>
            <a:ext cx="249000" cy="228300"/>
          </a:xfrm>
          <a:prstGeom prst="straightConnector1">
            <a:avLst/>
          </a:prstGeom>
          <a:noFill/>
          <a:ln cap="flat" cmpd="sng" w="9525">
            <a:solidFill>
              <a:srgbClr val="CC471E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7" name="Shape 157"/>
          <p:cNvSpPr txBox="1"/>
          <p:nvPr/>
        </p:nvSpPr>
        <p:spPr>
          <a:xfrm>
            <a:off x="830025" y="2183025"/>
            <a:ext cx="80415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641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https://github.com/AcornTeam/Game_Prj/blob/master/GeonWooKim/script.js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01250" y="4631350"/>
            <a:ext cx="5978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100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2017. 04. 28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 sz="100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TEAM EALGREY  -  윤영주 장혜영 김건우 박민규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